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96" r:id="rId1"/>
  </p:sldMasterIdLst>
  <p:notesMasterIdLst>
    <p:notesMasterId r:id="rId8"/>
  </p:notesMasterIdLst>
  <p:handoutMasterIdLst>
    <p:handoutMasterId r:id="rId9"/>
  </p:handoutMasterIdLst>
  <p:sldIdLst>
    <p:sldId id="2375" r:id="rId2"/>
    <p:sldId id="2334" r:id="rId3"/>
    <p:sldId id="2365" r:id="rId4"/>
    <p:sldId id="2374" r:id="rId5"/>
    <p:sldId id="2369" r:id="rId6"/>
    <p:sldId id="2364" r:id="rId7"/>
  </p:sldIdLst>
  <p:sldSz cx="12192000" cy="6858000"/>
  <p:notesSz cx="6797675" cy="9928225"/>
  <p:embeddedFontLst>
    <p:embeddedFont>
      <p:font typeface="Segoe UI" panose="020B0502040204020203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Segoe UI Black" panose="020B0604020202020204" charset="0"/>
      <p:bold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Segoe UI Historic" panose="020B0604020202020204" charset="0"/>
      <p:regular r:id="rId22"/>
    </p:embeddedFont>
    <p:embeddedFont>
      <p:font typeface="Segoe UI Semilight" panose="020B0402040204020203" pitchFamily="34" charset="0"/>
      <p:regular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F0FE"/>
    <a:srgbClr val="CCECFF"/>
    <a:srgbClr val="77A3C0"/>
    <a:srgbClr val="025091"/>
    <a:srgbClr val="9CE1E6"/>
    <a:srgbClr val="013661"/>
    <a:srgbClr val="EA557F"/>
    <a:srgbClr val="F3F4F7"/>
    <a:srgbClr val="3081B6"/>
    <a:srgbClr val="1D4D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95" autoAdjust="0"/>
    <p:restoredTop sz="94992"/>
  </p:normalViewPr>
  <p:slideViewPr>
    <p:cSldViewPr snapToGrid="0">
      <p:cViewPr varScale="1">
        <p:scale>
          <a:sx n="110" d="100"/>
          <a:sy n="110" d="100"/>
        </p:scale>
        <p:origin x="546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30BDA605-1575-412F-BA42-191BE36302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9155CBA-737E-4A9B-B204-FCDE532B9AB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E17DC-990B-4F89-851C-31E4AB7BF375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BE9D374-40A4-4217-8E6D-93800EA3D7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EA72277-8CDD-455A-B750-45B5D0E6F36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70EE2-91C9-4BB0-9625-B3464F29CC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342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94723-82ED-4ACB-8F8D-F3AF956C9A64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05516-9DD3-4419-8314-33B56182F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262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05516-9DD3-4419-8314-33B56182FB3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298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05516-9DD3-4419-8314-33B56182FB3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298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05516-9DD3-4419-8314-33B56182FB3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298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05516-9DD3-4419-8314-33B56182FB3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970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05516-9DD3-4419-8314-33B56182FB3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594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592E2-3131-42D0-B420-22B321166C88}" type="datetime1">
              <a:rPr lang="ru-RU" smtClean="0"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206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D370-8C4B-42C7-B11C-66756B1003B1}" type="datetime1">
              <a:rPr lang="ru-RU" smtClean="0"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Центры «Мой бизнес»   •   Сентябрь 2021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FAD3B78-AE40-496C-AA42-81564F0BA380}"/>
              </a:ext>
            </a:extLst>
          </p:cNvPr>
          <p:cNvSpPr txBox="1"/>
          <p:nvPr userDrawn="1"/>
        </p:nvSpPr>
        <p:spPr>
          <a:xfrm>
            <a:off x="668597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</p:spTree>
    <p:extLst>
      <p:ext uri="{BB962C8B-B14F-4D97-AF65-F5344CB8AC3E}">
        <p14:creationId xmlns:p14="http://schemas.microsoft.com/office/powerpoint/2010/main" val="2923777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5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5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02BC8-E4E9-4D43-BF8F-2DF7A7C79A4E}" type="datetime1">
              <a:rPr lang="ru-RU" smtClean="0"/>
              <a:t>05.09.2022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Центры «Мой бизнес»   •   Сентябрь 2021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1193651-A2B0-41B8-B0B6-AD9D90A0DAE4}"/>
              </a:ext>
            </a:extLst>
          </p:cNvPr>
          <p:cNvSpPr txBox="1"/>
          <p:nvPr userDrawn="1"/>
        </p:nvSpPr>
        <p:spPr>
          <a:xfrm>
            <a:off x="668597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</p:spTree>
    <p:extLst>
      <p:ext uri="{BB962C8B-B14F-4D97-AF65-F5344CB8AC3E}">
        <p14:creationId xmlns:p14="http://schemas.microsoft.com/office/powerpoint/2010/main" val="3817630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9" descr="MIIMO_Logo_monochrome_white_02.png">
            <a:extLst>
              <a:ext uri="{FF2B5EF4-FFF2-40B4-BE49-F238E27FC236}">
                <a16:creationId xmlns:a16="http://schemas.microsoft.com/office/drawing/2014/main" xmlns="" id="{40FEF380-591A-48FD-8E54-0A054E892D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7" y="4807026"/>
            <a:ext cx="1676564" cy="1520447"/>
          </a:xfrm>
          <a:prstGeom prst="rect">
            <a:avLst/>
          </a:prstGeom>
        </p:spPr>
      </p:pic>
      <p:sp>
        <p:nvSpPr>
          <p:cNvPr id="20" name="Текст 18">
            <a:extLst>
              <a:ext uri="{FF2B5EF4-FFF2-40B4-BE49-F238E27FC236}">
                <a16:creationId xmlns:a16="http://schemas.microsoft.com/office/drawing/2014/main" xmlns="" id="{458F7A35-7276-4105-A85C-2A8F6F09DC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8175" y="815928"/>
            <a:ext cx="10915196" cy="341632"/>
          </a:xfr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80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Заголовок 11">
            <a:extLst>
              <a:ext uri="{FF2B5EF4-FFF2-40B4-BE49-F238E27FC236}">
                <a16:creationId xmlns:a16="http://schemas.microsoft.com/office/drawing/2014/main" xmlns="" id="{C9B72D80-B32F-47B2-B938-A957648C3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33" y="2098809"/>
            <a:ext cx="10914743" cy="2315256"/>
          </a:xfrm>
        </p:spPr>
        <p:txBody>
          <a:bodyPr anchor="ctr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chemeClr val="bg1"/>
                </a:solidFill>
                <a:latin typeface="+mj-lt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Текст 18">
            <a:extLst>
              <a:ext uri="{FF2B5EF4-FFF2-40B4-BE49-F238E27FC236}">
                <a16:creationId xmlns:a16="http://schemas.microsoft.com/office/drawing/2014/main" xmlns="" id="{2DCAB316-9BD1-4B3C-B705-4128947CA0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8175" y="1193300"/>
            <a:ext cx="10915196" cy="258532"/>
          </a:xfr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20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55022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CFF7104-C7B6-4595-AB69-077D88BE7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629" y="1681163"/>
            <a:ext cx="535894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8820506-B989-4B6B-BE3E-2AF8AAA2A7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629" y="2505075"/>
            <a:ext cx="535894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B255252-98E7-468D-BFC9-A73AEEE727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38117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BC4DF92-2197-4785-A075-5FB0189A57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38117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2D0017A-A852-48F3-888A-5AF2FD049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24BC6-0346-491A-B795-B6F5AD10B7B1}" type="datetime1">
              <a:rPr lang="ru-RU" smtClean="0"/>
              <a:t>05.09.2022</a:t>
            </a:fld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09C9A0B-58E3-4FBA-BD67-F4B21138E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CCFC9A0-9CF8-431D-99DE-4E49BB5A2FC7}"/>
              </a:ext>
            </a:extLst>
          </p:cNvPr>
          <p:cNvSpPr txBox="1"/>
          <p:nvPr userDrawn="1"/>
        </p:nvSpPr>
        <p:spPr>
          <a:xfrm>
            <a:off x="668597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xmlns="" id="{9DBB2462-94AC-42B0-9C3F-9E001CF67ED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7438571" y="107162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Центры «Мой бизнес»   •   Сентябрь 2021</a:t>
            </a:r>
            <a:endParaRPr lang="ru-RU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A75490C6-D3FC-47A8-BF30-46D77214E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33" y="365129"/>
            <a:ext cx="10914743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684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33" y="365129"/>
            <a:ext cx="10914743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8126-E146-43B7-9F51-213A8B292193}" type="datetime1">
              <a:rPr lang="ru-RU" smtClean="0"/>
              <a:t>05.09.2022</a:t>
            </a:fld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FD91DA7-D9E7-4DF5-BD8B-AD9328799B88}"/>
              </a:ext>
            </a:extLst>
          </p:cNvPr>
          <p:cNvSpPr txBox="1"/>
          <p:nvPr userDrawn="1"/>
        </p:nvSpPr>
        <p:spPr>
          <a:xfrm>
            <a:off x="668597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xmlns="" id="{00CC503C-269F-469D-BB37-B34CDB115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62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Центры «Мой бизнес»   •   Сентябрь 2021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8564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33" y="365129"/>
            <a:ext cx="1091474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0D3E8126-E146-43B7-9F51-213A8B292193}" type="datetime1">
              <a:rPr lang="ru-RU" smtClean="0"/>
              <a:pPr/>
              <a:t>05.09.2022</a:t>
            </a:fld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E7893421-D54F-4996-98AB-A05A83C75E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FD91DA7-D9E7-4DF5-BD8B-AD9328799B88}"/>
              </a:ext>
            </a:extLst>
          </p:cNvPr>
          <p:cNvSpPr txBox="1"/>
          <p:nvPr userDrawn="1"/>
        </p:nvSpPr>
        <p:spPr>
          <a:xfrm>
            <a:off x="668597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xmlns="" id="{00CC503C-269F-469D-BB37-B34CDB115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62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Центры «Мой бизнес»   •   Сентябрь 2021</a:t>
            </a:r>
          </a:p>
        </p:txBody>
      </p:sp>
    </p:spTree>
    <p:extLst>
      <p:ext uri="{BB962C8B-B14F-4D97-AF65-F5344CB8AC3E}">
        <p14:creationId xmlns:p14="http://schemas.microsoft.com/office/powerpoint/2010/main" val="2533999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>
            <a:extLst>
              <a:ext uri="{FF2B5EF4-FFF2-40B4-BE49-F238E27FC236}">
                <a16:creationId xmlns:a16="http://schemas.microsoft.com/office/drawing/2014/main" xmlns="" id="{7D069EE4-C80F-4E12-8FFD-79BCA2A1AE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1683" y="1979320"/>
            <a:ext cx="3603740" cy="2396377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33" y="365129"/>
            <a:ext cx="10914743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8126-E146-43B7-9F51-213A8B292193}" type="datetime1">
              <a:rPr lang="ru-RU" smtClean="0"/>
              <a:t>05.09.2022</a:t>
            </a:fld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FD91DA7-D9E7-4DF5-BD8B-AD9328799B88}"/>
              </a:ext>
            </a:extLst>
          </p:cNvPr>
          <p:cNvSpPr txBox="1"/>
          <p:nvPr userDrawn="1"/>
        </p:nvSpPr>
        <p:spPr>
          <a:xfrm>
            <a:off x="668597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xmlns="" id="{00CC503C-269F-469D-BB37-B34CDB115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62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Центры «Мой бизнес»   •   Сентябрь 2021</a:t>
            </a:r>
            <a:endParaRPr lang="ru-RU" dirty="0"/>
          </a:p>
        </p:txBody>
      </p:sp>
      <p:sp>
        <p:nvSpPr>
          <p:cNvPr id="17" name="Текст 15">
            <a:extLst>
              <a:ext uri="{FF2B5EF4-FFF2-40B4-BE49-F238E27FC236}">
                <a16:creationId xmlns:a16="http://schemas.microsoft.com/office/drawing/2014/main" xmlns="" id="{F1E9ADE3-F955-4727-B820-2CD19C332B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77830" y="1979317"/>
            <a:ext cx="2960745" cy="307777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ru-RU" sz="1400" b="0" kern="120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Текст 15">
            <a:extLst>
              <a:ext uri="{FF2B5EF4-FFF2-40B4-BE49-F238E27FC236}">
                <a16:creationId xmlns:a16="http://schemas.microsoft.com/office/drawing/2014/main" xmlns="" id="{93C6759B-731B-4379-8C70-20139B0671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77829" y="2278581"/>
            <a:ext cx="2960745" cy="3693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 lang="ru-RU" sz="1800" b="1" i="0" kern="1200" dirty="0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+mn-ea"/>
                <a:cs typeface="Calibri Light" panose="020F030202020403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xmlns="" id="{BACE17BE-ADC2-45FF-BA6A-C17F18567B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398167" y="3928678"/>
            <a:ext cx="3603740" cy="2396377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5" name="Текст 15">
            <a:extLst>
              <a:ext uri="{FF2B5EF4-FFF2-40B4-BE49-F238E27FC236}">
                <a16:creationId xmlns:a16="http://schemas.microsoft.com/office/drawing/2014/main" xmlns="" id="{A4F5CAAF-47EB-41A9-ABC6-348984FB25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114313" y="3928675"/>
            <a:ext cx="2743201" cy="307777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ru-RU" sz="1400" b="0" kern="120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Текст 15">
            <a:extLst>
              <a:ext uri="{FF2B5EF4-FFF2-40B4-BE49-F238E27FC236}">
                <a16:creationId xmlns:a16="http://schemas.microsoft.com/office/drawing/2014/main" xmlns="" id="{9A7A06EC-D3B2-4D64-9745-BC7373BC689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4312" y="4227939"/>
            <a:ext cx="2743201" cy="3693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 lang="ru-RU" sz="1800" b="1" i="0" kern="1200" dirty="0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+mn-ea"/>
                <a:cs typeface="Calibri Light" panose="020F030202020403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67686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>
            <a:extLst>
              <a:ext uri="{FF2B5EF4-FFF2-40B4-BE49-F238E27FC236}">
                <a16:creationId xmlns:a16="http://schemas.microsoft.com/office/drawing/2014/main" xmlns="" id="{7D069EE4-C80F-4E12-8FFD-79BCA2A1AE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1683" y="3899003"/>
            <a:ext cx="3603740" cy="2396377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33" y="365129"/>
            <a:ext cx="10914743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8126-E146-43B7-9F51-213A8B292193}" type="datetime1">
              <a:rPr lang="ru-RU" smtClean="0"/>
              <a:t>05.09.2022</a:t>
            </a:fld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FD91DA7-D9E7-4DF5-BD8B-AD9328799B88}"/>
              </a:ext>
            </a:extLst>
          </p:cNvPr>
          <p:cNvSpPr txBox="1"/>
          <p:nvPr userDrawn="1"/>
        </p:nvSpPr>
        <p:spPr>
          <a:xfrm>
            <a:off x="668597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xmlns="" id="{00CC503C-269F-469D-BB37-B34CDB115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62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Центры «Мой бизнес»   •   Сентябрь 2021</a:t>
            </a:r>
            <a:endParaRPr lang="ru-RU" dirty="0"/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xmlns="" id="{0753FA30-3391-4819-977C-C88B99C8364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398167" y="1979320"/>
            <a:ext cx="3603740" cy="2396377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Текст 15">
            <a:extLst>
              <a:ext uri="{FF2B5EF4-FFF2-40B4-BE49-F238E27FC236}">
                <a16:creationId xmlns:a16="http://schemas.microsoft.com/office/drawing/2014/main" xmlns="" id="{99AA8007-F814-4E8C-80AE-7EFC1226F4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114313" y="2864377"/>
            <a:ext cx="2439063" cy="307777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ru-RU" sz="1400" b="0" kern="120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Текст 15">
            <a:extLst>
              <a:ext uri="{FF2B5EF4-FFF2-40B4-BE49-F238E27FC236}">
                <a16:creationId xmlns:a16="http://schemas.microsoft.com/office/drawing/2014/main" xmlns="" id="{A3C53F25-A6D3-4CEB-AF3E-DCDE66964AA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4313" y="3163642"/>
            <a:ext cx="2439063" cy="3693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 lang="ru-RU" sz="1800" b="1" i="0" kern="1200" dirty="0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+mn-ea"/>
                <a:cs typeface="Calibri Light" panose="020F030202020403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7" name="Текст 15">
            <a:extLst>
              <a:ext uri="{FF2B5EF4-FFF2-40B4-BE49-F238E27FC236}">
                <a16:creationId xmlns:a16="http://schemas.microsoft.com/office/drawing/2014/main" xmlns="" id="{DE142E9F-AFFB-4D63-9F5E-F0EA3739CB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77830" y="4910838"/>
            <a:ext cx="2960745" cy="307777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ru-RU" sz="1400" b="0" kern="120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8" name="Текст 15">
            <a:extLst>
              <a:ext uri="{FF2B5EF4-FFF2-40B4-BE49-F238E27FC236}">
                <a16:creationId xmlns:a16="http://schemas.microsoft.com/office/drawing/2014/main" xmlns="" id="{41E23D19-5BF2-4AE7-ADFF-CA36A2704F7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77829" y="5210102"/>
            <a:ext cx="2960745" cy="3693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 lang="ru-RU" sz="1800" b="1" i="0" kern="1200" dirty="0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+mn-ea"/>
                <a:cs typeface="Calibri Light" panose="020F030202020403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58082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EB5FC-3764-4564-9DE4-1D07A083DA06}" type="datetime1">
              <a:rPr lang="ru-RU" smtClean="0"/>
              <a:t>05.09.2022</a:t>
            </a:fld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DE6E1F09-350F-4877-8FC7-4DB85B54CA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503" y="1459022"/>
            <a:ext cx="5128996" cy="5128994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AC249122-3349-40D8-A4F7-78D3722179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62489" y="2355178"/>
            <a:ext cx="4673307" cy="2669194"/>
          </a:xfrm>
          <a:custGeom>
            <a:avLst/>
            <a:gdLst>
              <a:gd name="connsiteX0" fmla="*/ 0 w 4015740"/>
              <a:gd name="connsiteY0" fmla="*/ 0 h 2293620"/>
              <a:gd name="connsiteX1" fmla="*/ 4015740 w 4015740"/>
              <a:gd name="connsiteY1" fmla="*/ 0 h 2293620"/>
              <a:gd name="connsiteX2" fmla="*/ 4015740 w 4015740"/>
              <a:gd name="connsiteY2" fmla="*/ 2293620 h 2293620"/>
              <a:gd name="connsiteX3" fmla="*/ 0 w 4015740"/>
              <a:gd name="connsiteY3" fmla="*/ 2293620 h 229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5740" h="2293620">
                <a:moveTo>
                  <a:pt x="0" y="0"/>
                </a:moveTo>
                <a:lnTo>
                  <a:pt x="4015740" y="0"/>
                </a:lnTo>
                <a:lnTo>
                  <a:pt x="4015740" y="2293620"/>
                </a:lnTo>
                <a:lnTo>
                  <a:pt x="0" y="2293620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A283C79-CDFB-4D67-8A29-98EE845B35CE}"/>
              </a:ext>
            </a:extLst>
          </p:cNvPr>
          <p:cNvSpPr txBox="1"/>
          <p:nvPr userDrawn="1"/>
        </p:nvSpPr>
        <p:spPr>
          <a:xfrm>
            <a:off x="668597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xmlns="" id="{EC2CE1BA-C5F0-4007-ABCC-567BB1E1BE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62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Центры «Мой бизнес»   •   Сентябрь 2021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3640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DC2D2-4554-4F6F-A62E-CA58714921D2}" type="datetime1">
              <a:rPr lang="ru-RU" smtClean="0"/>
              <a:t>05.09.2022</a:t>
            </a:fld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9B03D8D9-5030-42AF-9664-A78B3E5C63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849" y="2357107"/>
            <a:ext cx="6400307" cy="3865784"/>
          </a:xfrm>
          <a:prstGeom prst="rect">
            <a:avLst/>
          </a:prstGeom>
        </p:spPr>
      </p:pic>
      <p:sp>
        <p:nvSpPr>
          <p:cNvPr id="12" name="Picture Placeholder 7">
            <a:extLst>
              <a:ext uri="{FF2B5EF4-FFF2-40B4-BE49-F238E27FC236}">
                <a16:creationId xmlns:a16="http://schemas.microsoft.com/office/drawing/2014/main" xmlns="" id="{798AD1E8-ACAA-435B-B018-53143291627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91701" y="2541266"/>
            <a:ext cx="4791171" cy="3076998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CB61182-DB22-4658-8C5A-C20008F3212F}"/>
              </a:ext>
            </a:extLst>
          </p:cNvPr>
          <p:cNvSpPr txBox="1"/>
          <p:nvPr userDrawn="1"/>
        </p:nvSpPr>
        <p:spPr>
          <a:xfrm>
            <a:off x="668597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xmlns="" id="{D2AA3DB2-30AA-4745-A947-9D3F2B83E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62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Центры «Мой бизнес»   •   Сентябрь 2021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4014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B12CC-EEAC-4768-92FB-4B25FEAD459C}" type="datetime1">
              <a:rPr lang="ru-RU" smtClean="0"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7040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2BBC-F44A-4859-A42E-8EA4D142DF72}" type="datetime1">
              <a:rPr lang="ru-RU" smtClean="0"/>
              <a:t>05.09.2022</a:t>
            </a:fld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DEFA28CF-694F-4BB5-8F2C-1F071C37A2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637" y="2577650"/>
            <a:ext cx="6400307" cy="3865784"/>
          </a:xfrm>
          <a:prstGeom prst="rect">
            <a:avLst/>
          </a:prstGeom>
        </p:spPr>
      </p:pic>
      <p:sp>
        <p:nvSpPr>
          <p:cNvPr id="7" name="Picture Placeholder 7">
            <a:extLst>
              <a:ext uri="{FF2B5EF4-FFF2-40B4-BE49-F238E27FC236}">
                <a16:creationId xmlns:a16="http://schemas.microsoft.com/office/drawing/2014/main" xmlns="" id="{7F4F91F9-CA22-4B8F-A4C3-5F76F46123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3917" y="2814197"/>
            <a:ext cx="4811751" cy="2988000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F044D3D-AE5A-4F44-AF2D-956AAD3FF513}"/>
              </a:ext>
            </a:extLst>
          </p:cNvPr>
          <p:cNvSpPr txBox="1"/>
          <p:nvPr userDrawn="1"/>
        </p:nvSpPr>
        <p:spPr>
          <a:xfrm>
            <a:off x="668597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xmlns="" id="{3B37CE04-81F8-4535-9AC6-53AD1BB46E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62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Центры «Мой бизнес»   •   Сентябрь 2021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1381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132606DD-BE1C-4A11-A016-98252E8BAB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34" y="1269216"/>
            <a:ext cx="6400307" cy="3865784"/>
          </a:xfrm>
          <a:prstGeom prst="rect">
            <a:avLst/>
          </a:prstGeom>
        </p:spPr>
      </p:pic>
      <p:sp>
        <p:nvSpPr>
          <p:cNvPr id="6" name="Picture Placeholder 7">
            <a:extLst>
              <a:ext uri="{FF2B5EF4-FFF2-40B4-BE49-F238E27FC236}">
                <a16:creationId xmlns:a16="http://schemas.microsoft.com/office/drawing/2014/main" xmlns="" id="{8762A83B-737A-4FB3-967A-F56AB93FA1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33489" y="1453375"/>
            <a:ext cx="4791171" cy="3076998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814C8D8-0708-4117-A907-E1641C3C7BAF}"/>
              </a:ext>
            </a:extLst>
          </p:cNvPr>
          <p:cNvSpPr txBox="1"/>
          <p:nvPr userDrawn="1"/>
        </p:nvSpPr>
        <p:spPr>
          <a:xfrm>
            <a:off x="668597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xmlns="" id="{AC393886-3886-4DBB-A389-4139471522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62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Центры «Мой бизнес»   •   Сентябрь 2021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25662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лавный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9" descr="MIIMO_Logo_monochrome_white_02.png">
            <a:extLst>
              <a:ext uri="{FF2B5EF4-FFF2-40B4-BE49-F238E27FC236}">
                <a16:creationId xmlns="" xmlns:a16="http://schemas.microsoft.com/office/drawing/2014/main" id="{40FEF380-591A-48FD-8E54-0A054E892D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6" y="4807020"/>
            <a:ext cx="1676564" cy="1520447"/>
          </a:xfrm>
          <a:prstGeom prst="rect">
            <a:avLst/>
          </a:prstGeom>
        </p:spPr>
      </p:pic>
      <p:sp>
        <p:nvSpPr>
          <p:cNvPr id="15" name="Заголовок 11">
            <a:extLst>
              <a:ext uri="{FF2B5EF4-FFF2-40B4-BE49-F238E27FC236}">
                <a16:creationId xmlns="" xmlns:a16="http://schemas.microsoft.com/office/drawing/2014/main" id="{C3AF479F-7913-4920-9C4F-A6C039D5C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1277258"/>
            <a:ext cx="10914742" cy="2315256"/>
          </a:xfrm>
        </p:spPr>
        <p:txBody>
          <a:bodyPr anchor="b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chemeClr val="bg1"/>
                </a:solidFill>
                <a:latin typeface="+mj-lt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0" name="Текст 18">
            <a:extLst>
              <a:ext uri="{FF2B5EF4-FFF2-40B4-BE49-F238E27FC236}">
                <a16:creationId xmlns="" xmlns:a16="http://schemas.microsoft.com/office/drawing/2014/main" id="{458F7A35-7276-4105-A85C-2A8F6F09DC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8175" y="3684588"/>
            <a:ext cx="10915196" cy="424732"/>
          </a:xfr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37837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128A-F9CE-4FF3-8E86-212FF66C5678}" type="datetime1">
              <a:rPr lang="ru-RU" smtClean="0"/>
              <a:t>05.09.2022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397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1C0B4-4AC1-40F9-8B20-965AA6B295D7}" type="datetime1">
              <a:rPr lang="ru-RU" smtClean="0"/>
              <a:t>05.09.2022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Центры «Мой бизнес»   •   Сентябрь 2021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9DA32ED-A6D6-4D6C-875C-C8066096B20C}"/>
              </a:ext>
            </a:extLst>
          </p:cNvPr>
          <p:cNvSpPr txBox="1"/>
          <p:nvPr userDrawn="1"/>
        </p:nvSpPr>
        <p:spPr>
          <a:xfrm>
            <a:off x="668597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</p:spTree>
    <p:extLst>
      <p:ext uri="{BB962C8B-B14F-4D97-AF65-F5344CB8AC3E}">
        <p14:creationId xmlns:p14="http://schemas.microsoft.com/office/powerpoint/2010/main" val="3258551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24BC6-0346-491A-B795-B6F5AD10B7B1}" type="datetime1">
              <a:rPr lang="ru-RU" smtClean="0"/>
              <a:t>05.09.2022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Центры «Мой бизнес»   •   Сентябрь 2021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CCFC9A0-9CF8-431D-99DE-4E49BB5A2FC7}"/>
              </a:ext>
            </a:extLst>
          </p:cNvPr>
          <p:cNvSpPr txBox="1"/>
          <p:nvPr userDrawn="1"/>
        </p:nvSpPr>
        <p:spPr>
          <a:xfrm>
            <a:off x="668597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</p:spTree>
    <p:extLst>
      <p:ext uri="{BB962C8B-B14F-4D97-AF65-F5344CB8AC3E}">
        <p14:creationId xmlns:p14="http://schemas.microsoft.com/office/powerpoint/2010/main" val="800165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8126-E146-43B7-9F51-213A8B292193}" type="datetime1">
              <a:rPr lang="ru-RU" smtClean="0"/>
              <a:t>05.09.2022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Центры «Мой бизнес»   •   Сентябрь 2021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FD91DA7-D9E7-4DF5-BD8B-AD9328799B88}"/>
              </a:ext>
            </a:extLst>
          </p:cNvPr>
          <p:cNvSpPr txBox="1"/>
          <p:nvPr userDrawn="1"/>
        </p:nvSpPr>
        <p:spPr>
          <a:xfrm>
            <a:off x="668597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</p:spTree>
    <p:extLst>
      <p:ext uri="{BB962C8B-B14F-4D97-AF65-F5344CB8AC3E}">
        <p14:creationId xmlns:p14="http://schemas.microsoft.com/office/powerpoint/2010/main" val="4109900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2D39-A215-412A-91B6-3BCC4D49136C}" type="datetime1">
              <a:rPr lang="ru-RU" smtClean="0"/>
              <a:t>05.09.2022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38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05200-53CA-4ABB-871F-9FD01DBDCFF1}" type="datetime1">
              <a:rPr lang="ru-RU" smtClean="0"/>
              <a:t>05.09.2022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Центры «Мой бизнес»   •   Сентябрь 2021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60486DA-F663-40AD-AB08-886DC64DDBC0}"/>
              </a:ext>
            </a:extLst>
          </p:cNvPr>
          <p:cNvSpPr txBox="1"/>
          <p:nvPr userDrawn="1"/>
        </p:nvSpPr>
        <p:spPr>
          <a:xfrm>
            <a:off x="668597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</p:spTree>
    <p:extLst>
      <p:ext uri="{BB962C8B-B14F-4D97-AF65-F5344CB8AC3E}">
        <p14:creationId xmlns:p14="http://schemas.microsoft.com/office/powerpoint/2010/main" val="313889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892B-9686-4D27-831A-42F6E15C1BC0}" type="datetime1">
              <a:rPr lang="ru-RU" smtClean="0"/>
              <a:t>05.09.2022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Центры «Мой бизнес»   •   Сентябрь 2021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2109A9-BCCA-49BE-9DE7-D41C118BC619}"/>
              </a:ext>
            </a:extLst>
          </p:cNvPr>
          <p:cNvSpPr txBox="1"/>
          <p:nvPr userDrawn="1"/>
        </p:nvSpPr>
        <p:spPr>
          <a:xfrm>
            <a:off x="668597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</p:spTree>
    <p:extLst>
      <p:ext uri="{BB962C8B-B14F-4D97-AF65-F5344CB8AC3E}">
        <p14:creationId xmlns:p14="http://schemas.microsoft.com/office/powerpoint/2010/main" val="1116404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E89EF-D9BD-4271-A629-BA68160666AE}" type="datetime1">
              <a:rPr lang="ru-RU" smtClean="0"/>
              <a:pPr/>
              <a:t>05.09.2022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93421-D54F-4996-98AB-A05A83C75EA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3780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668" r:id="rId12"/>
    <p:sldLayoutId id="2147483653" r:id="rId13"/>
    <p:sldLayoutId id="2147483654" r:id="rId14"/>
    <p:sldLayoutId id="2147483669" r:id="rId15"/>
    <p:sldLayoutId id="2147483665" r:id="rId16"/>
    <p:sldLayoutId id="2147483666" r:id="rId17"/>
    <p:sldLayoutId id="2147483663" r:id="rId18"/>
    <p:sldLayoutId id="2147483664" r:id="rId19"/>
    <p:sldLayoutId id="2147483662" r:id="rId20"/>
    <p:sldLayoutId id="2147483660" r:id="rId21"/>
    <p:sldLayoutId id="2147483708" r:id="rId2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uslugi.mosreg.ru/services/20796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invest.mosreg.ru/business-suppor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F12AA0-154B-5F4F-B249-74818B30E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Региональные меры </a:t>
            </a:r>
            <a:r>
              <a:rPr lang="ru-RU" b="1" dirty="0" smtClean="0"/>
              <a:t>поддержки бизнеса</a:t>
            </a:r>
            <a:endParaRPr lang="ru-RU" b="1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9CCB4EC-1CB0-9144-B8ED-4795316FF2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Московская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219920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6811FE19-7771-2C41-B484-3B05DCE005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0236" y="1840093"/>
            <a:ext cx="2464903" cy="138650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949CDAF0-0382-9C4C-8FF6-413DD5E866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713" y="835844"/>
            <a:ext cx="3215835" cy="186005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24C27C4B-39F8-F94C-B5E6-96455E92FC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5768" y="973897"/>
            <a:ext cx="2815967" cy="1583981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32141E70-5F22-4965-A202-1A2DC593D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2</a:t>
            </a:fld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87A2C7D5-E7AE-1C49-B346-113D7A70C4E1}"/>
              </a:ext>
            </a:extLst>
          </p:cNvPr>
          <p:cNvSpPr/>
          <p:nvPr/>
        </p:nvSpPr>
        <p:spPr>
          <a:xfrm>
            <a:off x="914403" y="2998034"/>
            <a:ext cx="719527" cy="719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137F9848-F7E5-244A-B047-BAD3167D324A}"/>
              </a:ext>
            </a:extLst>
          </p:cNvPr>
          <p:cNvSpPr/>
          <p:nvPr/>
        </p:nvSpPr>
        <p:spPr>
          <a:xfrm>
            <a:off x="914403" y="3678003"/>
            <a:ext cx="719527" cy="719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86382571-283A-FF47-9841-871D7CF66C05}"/>
              </a:ext>
            </a:extLst>
          </p:cNvPr>
          <p:cNvSpPr/>
          <p:nvPr/>
        </p:nvSpPr>
        <p:spPr>
          <a:xfrm>
            <a:off x="914403" y="4399443"/>
            <a:ext cx="719527" cy="719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91435FF8-E13B-BE42-8B3C-F54DE7E3095D}"/>
              </a:ext>
            </a:extLst>
          </p:cNvPr>
          <p:cNvSpPr/>
          <p:nvPr/>
        </p:nvSpPr>
        <p:spPr>
          <a:xfrm>
            <a:off x="405719" y="220871"/>
            <a:ext cx="105440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tx2"/>
                </a:solidFill>
                <a:ea typeface="Times New Roman" panose="02020603050405020304" pitchFamily="18" charset="0"/>
                <a:sym typeface="Arial"/>
              </a:rPr>
              <a:t>Субсидия промышленным предприятиям </a:t>
            </a:r>
          </a:p>
          <a:p>
            <a:r>
              <a:rPr lang="ru-RU" sz="3200" dirty="0">
                <a:solidFill>
                  <a:schemeClr val="tx2"/>
                </a:solidFill>
                <a:ea typeface="Times New Roman" panose="02020603050405020304" pitchFamily="18" charset="0"/>
                <a:sym typeface="Arial"/>
              </a:rPr>
              <a:t>на приобретение нового оборудования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623D4160-4952-EA42-8049-E8A33D4BA325}"/>
              </a:ext>
            </a:extLst>
          </p:cNvPr>
          <p:cNvSpPr/>
          <p:nvPr/>
        </p:nvSpPr>
        <p:spPr>
          <a:xfrm>
            <a:off x="638633" y="2175960"/>
            <a:ext cx="719527" cy="719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DE1E4BA5-2480-DA44-A42D-E0821D898802}"/>
              </a:ext>
            </a:extLst>
          </p:cNvPr>
          <p:cNvSpPr/>
          <p:nvPr/>
        </p:nvSpPr>
        <p:spPr>
          <a:xfrm>
            <a:off x="1005356" y="1564924"/>
            <a:ext cx="11189457" cy="6932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2000" b="1" dirty="0">
                <a:solidFill>
                  <a:schemeClr val="tx2"/>
                </a:solidFill>
              </a:rPr>
              <a:t>Размер субсидии: 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10 </a:t>
            </a:r>
            <a:r>
              <a:rPr lang="ru-RU" sz="2000" b="1" dirty="0">
                <a:solidFill>
                  <a:schemeClr val="tx1"/>
                </a:solidFill>
              </a:rPr>
              <a:t>млн рублей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A262CC5E-9147-8946-A9A1-80EB9A053717}"/>
              </a:ext>
            </a:extLst>
          </p:cNvPr>
          <p:cNvSpPr/>
          <p:nvPr/>
        </p:nvSpPr>
        <p:spPr>
          <a:xfrm>
            <a:off x="642218" y="3566187"/>
            <a:ext cx="719527" cy="719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DB5A411F-7E10-B147-8C5D-EDA94570EE56}"/>
              </a:ext>
            </a:extLst>
          </p:cNvPr>
          <p:cNvSpPr/>
          <p:nvPr/>
        </p:nvSpPr>
        <p:spPr>
          <a:xfrm>
            <a:off x="1005353" y="2184245"/>
            <a:ext cx="4998635" cy="973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2000" b="1" dirty="0">
                <a:solidFill>
                  <a:schemeClr val="tx2"/>
                </a:solidFill>
              </a:rPr>
              <a:t>Компенсация:  </a:t>
            </a:r>
          </a:p>
          <a:p>
            <a:pPr algn="just"/>
            <a:r>
              <a:rPr lang="ru-RU" b="1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  <a:sym typeface="Arial"/>
              </a:rPr>
              <a:t>20% 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  <a:sym typeface="Arial"/>
              </a:rPr>
              <a:t>от фактически произведенных затрат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  <a:sym typeface="Arial"/>
              </a:rPr>
              <a:t>на приобретение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  <a:sym typeface="Arial"/>
              </a:rPr>
              <a:t>оборудования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E4237AB7-DB6C-8549-ADDD-876AA17B34F4}"/>
              </a:ext>
            </a:extLst>
          </p:cNvPr>
          <p:cNvSpPr/>
          <p:nvPr/>
        </p:nvSpPr>
        <p:spPr>
          <a:xfrm>
            <a:off x="4745637" y="2191724"/>
            <a:ext cx="690607" cy="719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2765CACF-ED5A-BA4D-8648-EA8B3039725F}"/>
              </a:ext>
            </a:extLst>
          </p:cNvPr>
          <p:cNvSpPr/>
          <p:nvPr/>
        </p:nvSpPr>
        <p:spPr>
          <a:xfrm>
            <a:off x="4716717" y="3566187"/>
            <a:ext cx="719527" cy="719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7A369FAB-AF61-7A40-8A66-D4E105DF9BA0}"/>
              </a:ext>
            </a:extLst>
          </p:cNvPr>
          <p:cNvSpPr/>
          <p:nvPr/>
        </p:nvSpPr>
        <p:spPr>
          <a:xfrm>
            <a:off x="6676849" y="1437671"/>
            <a:ext cx="5451895" cy="953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2000" b="1" dirty="0">
                <a:solidFill>
                  <a:schemeClr val="tx2"/>
                </a:solidFill>
              </a:rPr>
              <a:t>Участники конкурса</a:t>
            </a:r>
            <a:r>
              <a:rPr lang="ru-RU" b="1" dirty="0">
                <a:solidFill>
                  <a:schemeClr val="tx2"/>
                </a:solidFill>
              </a:rPr>
              <a:t>: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Юридические лица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, зарегистрированные на территории МО, либо поставленные на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учет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в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налоговых органах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МО по местонахождению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обособленного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подразделения</a:t>
            </a:r>
          </a:p>
          <a:p>
            <a:pPr marL="342900" indent="-342900">
              <a:buFontTx/>
              <a:buAutoNum type="arabicPeriod"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Основной вид деятельности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– </a:t>
            </a:r>
            <a:br>
              <a:rPr lang="ru-RU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</a:br>
            <a:r>
              <a:rPr lang="ru-RU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раздел С «Обрабатывающие производства». 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За исключение:</a:t>
            </a:r>
            <a:br>
              <a:rPr lang="ru-RU" sz="1400" b="1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</a:br>
            <a:r>
              <a:rPr lang="ru-RU" sz="1400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класс 10 (Продукты пищевые)</a:t>
            </a:r>
            <a:br>
              <a:rPr lang="ru-RU" sz="1400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</a:br>
            <a:r>
              <a:rPr lang="ru-RU" sz="1400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класс 11 (Напитки)</a:t>
            </a:r>
            <a:br>
              <a:rPr lang="ru-RU" sz="1400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</a:br>
            <a:r>
              <a:rPr lang="ru-RU" sz="1400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класс 12 (Изделия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табачные)</a:t>
            </a:r>
            <a:br>
              <a:rPr lang="ru-RU" sz="1400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</a:br>
            <a:r>
              <a:rPr lang="ru-RU" sz="1400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класс 18 (Услуги печатные и услуги по копированию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звуко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- и видеозаписей, а также программных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средств)</a:t>
            </a:r>
            <a:br>
              <a:rPr lang="ru-RU" sz="1400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класс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19 (Кокс и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нефтепродукты)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</a:br>
            <a:r>
              <a:rPr lang="ru-RU" sz="1400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группа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20.53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(Масла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эфирные)</a:t>
            </a:r>
            <a:br>
              <a:rPr lang="ru-RU" sz="1400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группа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20.59 (Продукты химические прочие, не включенные в другие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группировки)</a:t>
            </a:r>
            <a:br>
              <a:rPr lang="ru-RU" sz="1400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группа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24.46 (Топливо ядерное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переработанное)</a:t>
            </a:r>
            <a:br>
              <a:rPr lang="ru-RU" sz="1400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</a:br>
            <a:r>
              <a:rPr lang="ru-RU" sz="1400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подгруппа 20.14.1 (Углеводороды и их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производные)</a:t>
            </a:r>
            <a:br>
              <a:rPr lang="ru-RU" sz="1400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</a:br>
            <a:r>
              <a:rPr lang="ru-RU" sz="1400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класс 33 (Услуги по ремонту и монтажу машин и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оборудования)</a:t>
            </a:r>
            <a:endParaRPr lang="ru-RU" sz="1400" dirty="0">
              <a:solidFill>
                <a:schemeClr val="bg2">
                  <a:lumMod val="10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25" name="Прямоугольник 24">
            <a:hlinkClick r:id="rId7"/>
            <a:extLst>
              <a:ext uri="{FF2B5EF4-FFF2-40B4-BE49-F238E27FC236}">
                <a16:creationId xmlns:a16="http://schemas.microsoft.com/office/drawing/2014/main" xmlns="" id="{0251AC23-A508-4742-A52C-6F73AB2822B2}"/>
              </a:ext>
            </a:extLst>
          </p:cNvPr>
          <p:cNvSpPr/>
          <p:nvPr/>
        </p:nvSpPr>
        <p:spPr>
          <a:xfrm>
            <a:off x="248209" y="6287964"/>
            <a:ext cx="78961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spc="-5" dirty="0" smtClean="0">
                <a:latin typeface="Segoe UI"/>
                <a:cs typeface="Segoe UI"/>
              </a:rPr>
              <a:t>Подать </a:t>
            </a:r>
            <a:r>
              <a:rPr lang="ru-RU" sz="1600" b="1" spc="-5" dirty="0">
                <a:latin typeface="Segoe UI"/>
                <a:cs typeface="Segoe UI"/>
              </a:rPr>
              <a:t>заявку</a:t>
            </a:r>
            <a:r>
              <a:rPr lang="ru-RU" sz="1600" b="1" spc="-5" dirty="0" smtClean="0">
                <a:latin typeface="Segoe UI"/>
                <a:cs typeface="Segoe UI"/>
              </a:rPr>
              <a:t>: </a:t>
            </a:r>
            <a:r>
              <a:rPr lang="ru-RU" sz="1200" dirty="0" smtClean="0">
                <a:solidFill>
                  <a:srgbClr val="000000"/>
                </a:solidFill>
                <a:latin typeface=""/>
                <a:ea typeface="Segoe UI Historic" panose="020B0502040204020203" pitchFamily="34" charset="0"/>
                <a:cs typeface="Segoe UI Historic" panose="020B0502040204020203" pitchFamily="34" charset="0"/>
                <a:hlinkClick r:id="rId8"/>
              </a:rPr>
              <a:t>https</a:t>
            </a:r>
            <a:r>
              <a:rPr lang="ru-RU" sz="1200" dirty="0">
                <a:solidFill>
                  <a:srgbClr val="000000"/>
                </a:solidFill>
                <a:latin typeface=""/>
                <a:ea typeface="Segoe UI Historic" panose="020B0502040204020203" pitchFamily="34" charset="0"/>
                <a:cs typeface="Segoe UI Historic" panose="020B0502040204020203" pitchFamily="34" charset="0"/>
                <a:hlinkClick r:id="rId8"/>
              </a:rPr>
              <a:t>://uslugi.mosreg.ru/services/20796</a:t>
            </a:r>
            <a:endParaRPr lang="ru-RU" sz="1200" dirty="0">
              <a:solidFill>
                <a:srgbClr val="000000"/>
              </a:solidFill>
              <a:latin typeface="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94DEF09D-DB66-4940-AA73-B8CC4FD135D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0617" y="2739761"/>
            <a:ext cx="2645664" cy="1488186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322271F7-131F-764C-8BED-18860D3BB8C5}"/>
              </a:ext>
            </a:extLst>
          </p:cNvPr>
          <p:cNvSpPr/>
          <p:nvPr/>
        </p:nvSpPr>
        <p:spPr>
          <a:xfrm>
            <a:off x="1016623" y="3183146"/>
            <a:ext cx="5308008" cy="1386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2000" b="1" dirty="0">
                <a:solidFill>
                  <a:schemeClr val="tx2"/>
                </a:solidFill>
              </a:rPr>
              <a:t>Что можно компенсировать:  </a:t>
            </a:r>
          </a:p>
          <a:p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  <a:sym typeface="Arial"/>
              </a:rPr>
              <a:t>- затраты  с 1 января предшествующего года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  <a:sym typeface="Arial"/>
              </a:rPr>
              <a:t>(с 01.01.2021)</a:t>
            </a:r>
          </a:p>
          <a:p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  <a:sym typeface="Arial"/>
              </a:rPr>
              <a:t>-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новое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 оборудование,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являющееся промышленной продукцией классов 26, 27 и 28 (за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исключением подкласса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28.3) ОК 034-2014 (КПЕС 2008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)</a:t>
            </a:r>
          </a:p>
          <a:p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-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затраты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 (согласно договору / контракту):</a:t>
            </a:r>
          </a:p>
          <a:p>
            <a:r>
              <a:rPr lang="ru-RU" sz="1400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стоимость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оборудования;</a:t>
            </a:r>
          </a:p>
          <a:p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расходы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на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монтаж и шеф-монтаж;</a:t>
            </a:r>
          </a:p>
          <a:p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пусконаладочные работы.</a:t>
            </a:r>
          </a:p>
          <a:p>
            <a:r>
              <a:rPr lang="ru-RU" b="1" dirty="0">
                <a:solidFill>
                  <a:srgbClr val="FF0000"/>
                </a:solidFill>
              </a:rPr>
              <a:t>Не компенсируется:</a:t>
            </a:r>
          </a:p>
          <a:p>
            <a:r>
              <a:rPr lang="ru-RU" sz="1400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-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оборудование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ранее находившееся 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в эксплуатации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;</a:t>
            </a:r>
          </a:p>
          <a:p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- дата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изготовления (выпуска)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превышает 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5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лет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.</a:t>
            </a:r>
            <a:endParaRPr lang="ru-RU" sz="1400" dirty="0">
              <a:solidFill>
                <a:schemeClr val="bg2">
                  <a:lumMod val="10000"/>
                </a:schemeClr>
              </a:solidFill>
              <a:ea typeface="Times New Roman" panose="02020603050405020304" pitchFamily="18" charset="0"/>
            </a:endParaRPr>
          </a:p>
          <a:p>
            <a:endParaRPr lang="ru-RU" sz="1400" dirty="0">
              <a:solidFill>
                <a:schemeClr val="bg2">
                  <a:lumMod val="10000"/>
                </a:schemeClr>
              </a:solidFill>
              <a:ea typeface="Times New Roman" panose="02020603050405020304" pitchFamily="18" charset="0"/>
            </a:endParaRPr>
          </a:p>
          <a:p>
            <a:endParaRPr lang="ru-RU" sz="1400" dirty="0">
              <a:solidFill>
                <a:schemeClr val="bg2">
                  <a:lumMod val="10000"/>
                </a:schemeClr>
              </a:solidFill>
              <a:ea typeface="Times New Roman" panose="02020603050405020304" pitchFamily="18" charset="0"/>
              <a:sym typeface="Arial"/>
            </a:endParaRPr>
          </a:p>
          <a:p>
            <a:endParaRPr lang="ru-RU" sz="1400" dirty="0">
              <a:solidFill>
                <a:schemeClr val="bg2">
                  <a:lumMod val="10000"/>
                </a:schemeClr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85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32141E70-5F22-4965-A202-1A2DC593D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3</a:t>
            </a:fld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86382571-283A-FF47-9841-871D7CF66C05}"/>
              </a:ext>
            </a:extLst>
          </p:cNvPr>
          <p:cNvSpPr/>
          <p:nvPr/>
        </p:nvSpPr>
        <p:spPr>
          <a:xfrm>
            <a:off x="914403" y="4399443"/>
            <a:ext cx="719527" cy="719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91435FF8-E13B-BE42-8B3C-F54DE7E3095D}"/>
              </a:ext>
            </a:extLst>
          </p:cNvPr>
          <p:cNvSpPr/>
          <p:nvPr/>
        </p:nvSpPr>
        <p:spPr>
          <a:xfrm>
            <a:off x="405719" y="323949"/>
            <a:ext cx="105440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tx2"/>
                </a:solidFill>
                <a:ea typeface="Times New Roman" panose="02020603050405020304" pitchFamily="18" charset="0"/>
                <a:sym typeface="Arial"/>
              </a:rPr>
              <a:t>Требования к участникам конкурса (на дату заявки)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623D4160-4952-EA42-8049-E8A33D4BA325}"/>
              </a:ext>
            </a:extLst>
          </p:cNvPr>
          <p:cNvSpPr/>
          <p:nvPr/>
        </p:nvSpPr>
        <p:spPr>
          <a:xfrm>
            <a:off x="638633" y="2175960"/>
            <a:ext cx="719527" cy="719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A262CC5E-9147-8946-A9A1-80EB9A053717}"/>
              </a:ext>
            </a:extLst>
          </p:cNvPr>
          <p:cNvSpPr/>
          <p:nvPr/>
        </p:nvSpPr>
        <p:spPr>
          <a:xfrm>
            <a:off x="642218" y="3566187"/>
            <a:ext cx="719527" cy="719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E4237AB7-DB6C-8549-ADDD-876AA17B34F4}"/>
              </a:ext>
            </a:extLst>
          </p:cNvPr>
          <p:cNvSpPr/>
          <p:nvPr/>
        </p:nvSpPr>
        <p:spPr>
          <a:xfrm>
            <a:off x="4745637" y="2191724"/>
            <a:ext cx="690607" cy="719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2765CACF-ED5A-BA4D-8648-EA8B3039725F}"/>
              </a:ext>
            </a:extLst>
          </p:cNvPr>
          <p:cNvSpPr/>
          <p:nvPr/>
        </p:nvSpPr>
        <p:spPr>
          <a:xfrm>
            <a:off x="4716717" y="3566187"/>
            <a:ext cx="719527" cy="719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34217" y="1169148"/>
            <a:ext cx="10802819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tx2"/>
                </a:solidFill>
              </a:rPr>
              <a:t>Проверка на 1 этапе конкурса </a:t>
            </a:r>
          </a:p>
          <a:p>
            <a:pPr algn="just"/>
            <a:r>
              <a:rPr lang="ru-RU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1. Отсутствие налоговой задолженности (2022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– 300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тыс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 руб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.)</a:t>
            </a:r>
          </a:p>
          <a:p>
            <a:pPr algn="just"/>
            <a:r>
              <a:rPr lang="ru-RU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2. Отсутствие просроченной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задолженности перед бюджетом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МО</a:t>
            </a:r>
            <a:endParaRPr lang="ru-RU" dirty="0">
              <a:solidFill>
                <a:schemeClr val="bg2">
                  <a:lumMod val="10000"/>
                </a:schemeClr>
              </a:solidFill>
              <a:ea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3.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Ненахождение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в процессе реорганизации (кроме присоединения), банкротства либо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ликвидации.</a:t>
            </a:r>
          </a:p>
          <a:p>
            <a:pPr algn="just"/>
            <a:r>
              <a:rPr lang="ru-RU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4. Отсутствие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в реестре дисквалифицированных лиц (руководителя, членов коллегиального исполнительного органа, главного бухгалтера) </a:t>
            </a:r>
          </a:p>
          <a:p>
            <a:pPr algn="just"/>
            <a:r>
              <a:rPr lang="ru-RU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5.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Отсутствие возмещения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затрат, представленных к компенсации, по другим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программам МО</a:t>
            </a:r>
            <a:endParaRPr lang="ru-RU" dirty="0">
              <a:solidFill>
                <a:schemeClr val="bg2">
                  <a:lumMod val="10000"/>
                </a:schemeClr>
              </a:solidFill>
              <a:ea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6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.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Отсутствие решения об оказании аналогичной поддержки из федерального или муниципального бюджетов </a:t>
            </a:r>
            <a:endParaRPr lang="ru-RU" dirty="0">
              <a:solidFill>
                <a:schemeClr val="bg2">
                  <a:lumMod val="10000"/>
                </a:schemeClr>
              </a:solidFill>
              <a:ea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7.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Наличие действительной усиленной квалифицированной ЭЦП</a:t>
            </a:r>
          </a:p>
          <a:p>
            <a:pPr algn="just"/>
            <a:r>
              <a:rPr lang="ru-RU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8.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Участник Конкурса не является иностранным ЮЛ</a:t>
            </a:r>
          </a:p>
          <a:p>
            <a:pPr algn="just"/>
            <a:r>
              <a:rPr lang="ru-RU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9. Представление полного комплекта документов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по ЮЛ</a:t>
            </a:r>
          </a:p>
          <a:p>
            <a:pPr algn="just"/>
            <a:endParaRPr lang="ru-RU" dirty="0" smtClean="0">
              <a:solidFill>
                <a:schemeClr val="bg2">
                  <a:lumMod val="10000"/>
                </a:schemeClr>
              </a:solidFill>
              <a:ea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chemeClr val="tx2"/>
                </a:solidFill>
              </a:rPr>
              <a:t>Проверка на 2 этапе конкурса (для победителей конкурса)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Оплата оборудования в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размере 100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%.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Постановка оборудования на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баланс.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Представление полного пакета документов на оборудование. </a:t>
            </a:r>
            <a:endParaRPr lang="ru-RU" dirty="0">
              <a:solidFill>
                <a:schemeClr val="bg2">
                  <a:lumMod val="10000"/>
                </a:schemeClr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30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32141E70-5F22-4965-A202-1A2DC593D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4</a:t>
            </a:fld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87A2C7D5-E7AE-1C49-B346-113D7A70C4E1}"/>
              </a:ext>
            </a:extLst>
          </p:cNvPr>
          <p:cNvSpPr/>
          <p:nvPr/>
        </p:nvSpPr>
        <p:spPr>
          <a:xfrm>
            <a:off x="914403" y="2998034"/>
            <a:ext cx="719527" cy="719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137F9848-F7E5-244A-B047-BAD3167D324A}"/>
              </a:ext>
            </a:extLst>
          </p:cNvPr>
          <p:cNvSpPr/>
          <p:nvPr/>
        </p:nvSpPr>
        <p:spPr>
          <a:xfrm>
            <a:off x="914403" y="3678003"/>
            <a:ext cx="719527" cy="719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86382571-283A-FF47-9841-871D7CF66C05}"/>
              </a:ext>
            </a:extLst>
          </p:cNvPr>
          <p:cNvSpPr/>
          <p:nvPr/>
        </p:nvSpPr>
        <p:spPr>
          <a:xfrm>
            <a:off x="914403" y="4399443"/>
            <a:ext cx="719527" cy="719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91435FF8-E13B-BE42-8B3C-F54DE7E3095D}"/>
              </a:ext>
            </a:extLst>
          </p:cNvPr>
          <p:cNvSpPr/>
          <p:nvPr/>
        </p:nvSpPr>
        <p:spPr>
          <a:xfrm>
            <a:off x="405719" y="323952"/>
            <a:ext cx="105440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tx2"/>
                </a:solidFill>
                <a:ea typeface="Times New Roman" panose="02020603050405020304" pitchFamily="18" charset="0"/>
                <a:sym typeface="Arial"/>
              </a:rPr>
              <a:t>Пакет документов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623D4160-4952-EA42-8049-E8A33D4BA325}"/>
              </a:ext>
            </a:extLst>
          </p:cNvPr>
          <p:cNvSpPr/>
          <p:nvPr/>
        </p:nvSpPr>
        <p:spPr>
          <a:xfrm>
            <a:off x="638633" y="2175960"/>
            <a:ext cx="719527" cy="719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A262CC5E-9147-8946-A9A1-80EB9A053717}"/>
              </a:ext>
            </a:extLst>
          </p:cNvPr>
          <p:cNvSpPr/>
          <p:nvPr/>
        </p:nvSpPr>
        <p:spPr>
          <a:xfrm>
            <a:off x="642218" y="3566187"/>
            <a:ext cx="719527" cy="719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E4237AB7-DB6C-8549-ADDD-876AA17B34F4}"/>
              </a:ext>
            </a:extLst>
          </p:cNvPr>
          <p:cNvSpPr/>
          <p:nvPr/>
        </p:nvSpPr>
        <p:spPr>
          <a:xfrm>
            <a:off x="4745637" y="2191724"/>
            <a:ext cx="690607" cy="719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2765CACF-ED5A-BA4D-8648-EA8B3039725F}"/>
              </a:ext>
            </a:extLst>
          </p:cNvPr>
          <p:cNvSpPr/>
          <p:nvPr/>
        </p:nvSpPr>
        <p:spPr>
          <a:xfrm>
            <a:off x="4716717" y="3566187"/>
            <a:ext cx="719527" cy="719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459091"/>
              </p:ext>
            </p:extLst>
          </p:nvPr>
        </p:nvGraphicFramePr>
        <p:xfrm>
          <a:off x="405716" y="1070106"/>
          <a:ext cx="3208754" cy="56153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2805"/>
                <a:gridCol w="2725949"/>
              </a:tblGrid>
              <a:tr h="4187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№ </a:t>
                      </a:r>
                      <a:r>
                        <a:rPr lang="ru-RU" sz="11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п/п 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1 Этап</a:t>
                      </a:r>
                      <a:r>
                        <a:rPr lang="ru-RU" sz="1100" b="1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конкурса</a:t>
                      </a:r>
                      <a:endParaRPr lang="ru-RU" sz="1100" b="1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688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ru-RU" sz="11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1 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ru-RU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Документ, удостоверяющий личность представителя участника </a:t>
                      </a:r>
                      <a:r>
                        <a:rPr lang="ru-RU" sz="12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Конкурса</a:t>
                      </a:r>
                      <a:r>
                        <a:rPr lang="ru-RU" sz="1200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endParaRPr lang="ru-RU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21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ru-RU" sz="11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2 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ru-RU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Документ, подтверждающий назначение на должность (избрание) </a:t>
                      </a:r>
                      <a:r>
                        <a:rPr lang="ru-RU" sz="12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руководителя</a:t>
                      </a:r>
                      <a:endParaRPr lang="ru-RU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875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ru-RU" sz="11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2.1 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ru-RU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Протокол общего собрания участников общества об избрании исполнительного органа </a:t>
                      </a:r>
                      <a:r>
                        <a:rPr lang="ru-RU" sz="12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ЮЛ</a:t>
                      </a:r>
                      <a:endParaRPr lang="ru-RU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481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ru-RU" sz="11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2.2 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ru-RU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Решение единственного участника об избрании (назначении) единоличного исполнительного органа </a:t>
                      </a:r>
                      <a:r>
                        <a:rPr lang="ru-RU" sz="12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ЮЛ</a:t>
                      </a:r>
                      <a:endParaRPr lang="ru-RU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21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ru-RU" sz="11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2.3 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ru-RU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Договор с коммерческой организацией (управляющей организацией) или индивидуальным предпринимателем (управляющим) </a:t>
                      </a:r>
                      <a:endParaRPr lang="ru-RU" sz="1200" kern="12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133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ru-RU" sz="11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3 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ru-RU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Документ о назначении на должность главного бухгалтера </a:t>
                      </a:r>
                      <a:endParaRPr lang="ru-RU" sz="1200" kern="12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364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ru-RU" sz="11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4 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ru-RU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Расчет по страховым взносам за предшествующий календарный год по форме, утвержденной ФНС России 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085295"/>
              </p:ext>
            </p:extLst>
          </p:nvPr>
        </p:nvGraphicFramePr>
        <p:xfrm>
          <a:off x="3864637" y="1117173"/>
          <a:ext cx="8126083" cy="57557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5511"/>
                <a:gridCol w="7470572"/>
              </a:tblGrid>
              <a:tr h="303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№ </a:t>
                      </a:r>
                      <a:r>
                        <a:rPr lang="ru-RU" sz="11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п/п</a:t>
                      </a:r>
                    </a:p>
                  </a:txBody>
                  <a:tcPr marL="22477" marR="22477" marT="36979" marB="3697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2 Этап</a:t>
                      </a:r>
                      <a:r>
                        <a:rPr lang="ru-RU" sz="1100" b="1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конкурса</a:t>
                      </a:r>
                      <a:endParaRPr lang="ru-RU" sz="1100" b="1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22477" marR="22477" marT="36979" marB="36979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25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1</a:t>
                      </a:r>
                    </a:p>
                  </a:txBody>
                  <a:tcPr marL="22477" marR="22477" marT="36979" marB="3697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Договор</a:t>
                      </a:r>
                      <a:r>
                        <a:rPr lang="ru-RU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на приобретение в собственность оборудования (далее - Договор)</a:t>
                      </a:r>
                    </a:p>
                  </a:txBody>
                  <a:tcPr marL="22477" marR="22477" marT="36979" marB="36979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56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2</a:t>
                      </a:r>
                    </a:p>
                  </a:txBody>
                  <a:tcPr marL="22477" marR="22477" marT="36979" marB="3697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Платежный документ</a:t>
                      </a:r>
                      <a:r>
                        <a:rPr lang="ru-RU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, подтверждающий осуществление расходов на приобретение </a:t>
                      </a:r>
                      <a:r>
                        <a:rPr lang="ru-RU" sz="12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оборудования </a:t>
                      </a:r>
                      <a:r>
                        <a:rPr lang="ru-RU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(платежные документы, подтверждающие оплату по Договору, представляются в полном объеме):</a:t>
                      </a:r>
                    </a:p>
                  </a:txBody>
                  <a:tcPr marL="22477" marR="22477" marT="36979" marB="36979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65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2.1</a:t>
                      </a:r>
                    </a:p>
                  </a:txBody>
                  <a:tcPr marL="22477" marR="22477" marT="36979" marB="3697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Платежное(</a:t>
                      </a:r>
                      <a:r>
                        <a:rPr lang="ru-RU" sz="1200" kern="12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ые</a:t>
                      </a:r>
                      <a:r>
                        <a:rPr lang="ru-RU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) поручение(я) - для оборудования, приобретенного на территории Российской Федерации</a:t>
                      </a:r>
                    </a:p>
                  </a:txBody>
                  <a:tcPr marL="22477" marR="22477" marT="36979" marB="36979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56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2.2</a:t>
                      </a:r>
                    </a:p>
                  </a:txBody>
                  <a:tcPr marL="22477" marR="22477" marT="36979" marB="3697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Заявление на перевод валюты - для оборудования, приобретенного за пределами территории Российской Федерации</a:t>
                      </a:r>
                    </a:p>
                  </a:txBody>
                  <a:tcPr marL="22477" marR="22477" marT="36979" marB="36979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25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3</a:t>
                      </a:r>
                    </a:p>
                  </a:txBody>
                  <a:tcPr marL="22477" marR="22477" marT="36979" marB="3697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Выписка банка</a:t>
                      </a:r>
                      <a:r>
                        <a:rPr lang="ru-RU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, подтверждающая оплату по Договору</a:t>
                      </a:r>
                    </a:p>
                  </a:txBody>
                  <a:tcPr marL="22477" marR="22477" marT="36979" marB="36979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68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4</a:t>
                      </a:r>
                    </a:p>
                  </a:txBody>
                  <a:tcPr marL="22477" marR="22477" marT="36979" marB="3697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Счет или инвойс на оплату </a:t>
                      </a:r>
                      <a:r>
                        <a:rPr lang="ru-RU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(представляется в случае, если в платежном поручении (заявлении на перевод валюты) в </a:t>
                      </a:r>
                      <a:r>
                        <a:rPr lang="ru-RU" sz="12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графе «Назначение платежа» </a:t>
                      </a:r>
                      <a:r>
                        <a:rPr lang="ru-RU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нет ссылки на договор, но присутствует ссылка на счет (инвойс); в данном случае ссылка на договор должна быть в счете (инвойсе) на оплату)</a:t>
                      </a:r>
                    </a:p>
                  </a:txBody>
                  <a:tcPr marL="22477" marR="22477" marT="36979" marB="36979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25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5</a:t>
                      </a:r>
                    </a:p>
                  </a:txBody>
                  <a:tcPr marL="22477" marR="22477" marT="36979" marB="3697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Документы, подтверждающие </a:t>
                      </a:r>
                      <a:r>
                        <a:rPr lang="ru-RU" sz="12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передачу оборудования </a:t>
                      </a:r>
                      <a:r>
                        <a:rPr lang="ru-RU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победителю </a:t>
                      </a:r>
                      <a:r>
                        <a:rPr lang="ru-RU" sz="12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конкурса</a:t>
                      </a:r>
                      <a:r>
                        <a:rPr lang="ru-RU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:</a:t>
                      </a:r>
                    </a:p>
                  </a:txBody>
                  <a:tcPr marL="22477" marR="22477" marT="36979" marB="36979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56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5.1</a:t>
                      </a:r>
                    </a:p>
                  </a:txBody>
                  <a:tcPr marL="22477" marR="22477" marT="36979" marB="3697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Акт приема-передачи оборудования или иной документ, предусмотренный Договором, подтверждающий передачу оборудования от продавца покупателю</a:t>
                      </a:r>
                    </a:p>
                  </a:txBody>
                  <a:tcPr marL="22477" marR="22477" marT="36979" marB="36979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65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5.2</a:t>
                      </a:r>
                    </a:p>
                  </a:txBody>
                  <a:tcPr marL="22477" marR="22477" marT="36979" marB="3697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Товарная накладная - для оборудования, приобретенного на территории Российской Федерации</a:t>
                      </a:r>
                    </a:p>
                  </a:txBody>
                  <a:tcPr marL="22477" marR="22477" marT="36979" marB="36979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56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5.3</a:t>
                      </a:r>
                    </a:p>
                  </a:txBody>
                  <a:tcPr marL="22477" marR="22477" marT="36979" marB="3697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Универсальный передаточный документ (УПД) - для оборудования, приобретенного на территории Российской Федерации, представляется плательщиками НДС</a:t>
                      </a:r>
                    </a:p>
                  </a:txBody>
                  <a:tcPr marL="22477" marR="22477" marT="36979" marB="36979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65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5.4</a:t>
                      </a:r>
                    </a:p>
                  </a:txBody>
                  <a:tcPr marL="22477" marR="22477" marT="36979" marB="3697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Декларация на товары - для оборудования, приобретенного за пределами территории Российской Федерации</a:t>
                      </a:r>
                    </a:p>
                  </a:txBody>
                  <a:tcPr marL="22477" marR="22477" marT="36979" marB="36979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25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6</a:t>
                      </a:r>
                    </a:p>
                  </a:txBody>
                  <a:tcPr marL="22477" marR="22477" marT="36979" marB="3697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Бухгалтерские документы о </a:t>
                      </a:r>
                      <a:r>
                        <a:rPr lang="ru-RU" sz="12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постановке оборудования на баланс</a:t>
                      </a:r>
                    </a:p>
                  </a:txBody>
                  <a:tcPr marL="22477" marR="22477" marT="36979" marB="36979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56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7</a:t>
                      </a:r>
                    </a:p>
                  </a:txBody>
                  <a:tcPr marL="22477" marR="22477" marT="36979" marB="3697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Паспорт транспортного средства (паспорт самоходной машины) (представляется при приобретении транспортных средств). </a:t>
                      </a:r>
                    </a:p>
                  </a:txBody>
                  <a:tcPr marL="22477" marR="22477" marT="36979" marB="36979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25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8</a:t>
                      </a:r>
                    </a:p>
                  </a:txBody>
                  <a:tcPr marL="22477" marR="22477" marT="36979" marB="3697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Фотографии оборудования</a:t>
                      </a:r>
                    </a:p>
                  </a:txBody>
                  <a:tcPr marL="22477" marR="22477" marT="36979" marB="36979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621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32141E70-5F22-4965-A202-1A2DC593D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5</a:t>
            </a:fld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137F9848-F7E5-244A-B047-BAD3167D324A}"/>
              </a:ext>
            </a:extLst>
          </p:cNvPr>
          <p:cNvSpPr/>
          <p:nvPr/>
        </p:nvSpPr>
        <p:spPr>
          <a:xfrm>
            <a:off x="914403" y="3678003"/>
            <a:ext cx="719527" cy="719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86382571-283A-FF47-9841-871D7CF66C05}"/>
              </a:ext>
            </a:extLst>
          </p:cNvPr>
          <p:cNvSpPr/>
          <p:nvPr/>
        </p:nvSpPr>
        <p:spPr>
          <a:xfrm>
            <a:off x="914403" y="4399443"/>
            <a:ext cx="719527" cy="719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91435FF8-E13B-BE42-8B3C-F54DE7E3095D}"/>
              </a:ext>
            </a:extLst>
          </p:cNvPr>
          <p:cNvSpPr/>
          <p:nvPr/>
        </p:nvSpPr>
        <p:spPr>
          <a:xfrm>
            <a:off x="556069" y="136920"/>
            <a:ext cx="107618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 err="1">
                <a:solidFill>
                  <a:schemeClr val="tx2"/>
                </a:solidFill>
                <a:ea typeface="Times New Roman" panose="02020603050405020304" pitchFamily="18" charset="0"/>
              </a:rPr>
              <a:t>Рейтингование</a:t>
            </a:r>
            <a:r>
              <a:rPr lang="ru-RU" sz="3200" dirty="0">
                <a:solidFill>
                  <a:schemeClr val="tx2"/>
                </a:solidFill>
                <a:ea typeface="Times New Roman" panose="02020603050405020304" pitchFamily="18" charset="0"/>
              </a:rPr>
              <a:t> заявок участников конкурса 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623D4160-4952-EA42-8049-E8A33D4BA325}"/>
              </a:ext>
            </a:extLst>
          </p:cNvPr>
          <p:cNvSpPr/>
          <p:nvPr/>
        </p:nvSpPr>
        <p:spPr>
          <a:xfrm>
            <a:off x="638633" y="2175960"/>
            <a:ext cx="719527" cy="719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A262CC5E-9147-8946-A9A1-80EB9A053717}"/>
              </a:ext>
            </a:extLst>
          </p:cNvPr>
          <p:cNvSpPr/>
          <p:nvPr/>
        </p:nvSpPr>
        <p:spPr>
          <a:xfrm>
            <a:off x="642218" y="3566187"/>
            <a:ext cx="719527" cy="719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E4237AB7-DB6C-8549-ADDD-876AA17B34F4}"/>
              </a:ext>
            </a:extLst>
          </p:cNvPr>
          <p:cNvSpPr/>
          <p:nvPr/>
        </p:nvSpPr>
        <p:spPr>
          <a:xfrm>
            <a:off x="4745637" y="2191724"/>
            <a:ext cx="690607" cy="719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2765CACF-ED5A-BA4D-8648-EA8B3039725F}"/>
              </a:ext>
            </a:extLst>
          </p:cNvPr>
          <p:cNvSpPr/>
          <p:nvPr/>
        </p:nvSpPr>
        <p:spPr>
          <a:xfrm>
            <a:off x="4716717" y="3566187"/>
            <a:ext cx="719527" cy="719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955F7EE6-FA39-7340-9970-155467D39B3D}"/>
              </a:ext>
            </a:extLst>
          </p:cNvPr>
          <p:cNvSpPr/>
          <p:nvPr/>
        </p:nvSpPr>
        <p:spPr>
          <a:xfrm>
            <a:off x="663965" y="4963497"/>
            <a:ext cx="719527" cy="719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04439"/>
              </p:ext>
            </p:extLst>
          </p:nvPr>
        </p:nvGraphicFramePr>
        <p:xfrm>
          <a:off x="172529" y="851082"/>
          <a:ext cx="11878576" cy="59943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6212"/>
                <a:gridCol w="2748233"/>
                <a:gridCol w="6766703"/>
                <a:gridCol w="1235575"/>
                <a:gridCol w="601853"/>
              </a:tblGrid>
              <a:tr h="2790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№ </a:t>
                      </a:r>
                      <a:r>
                        <a:rPr lang="ru-RU" sz="11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п/п</a:t>
                      </a:r>
                    </a:p>
                  </a:txBody>
                  <a:tcPr marL="11361" marR="11361" marT="18691" marB="1869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Критерий</a:t>
                      </a:r>
                    </a:p>
                  </a:txBody>
                  <a:tcPr marL="11361" marR="11361" marT="18691" marB="1869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Методика расчета</a:t>
                      </a:r>
                    </a:p>
                  </a:txBody>
                  <a:tcPr marL="11361" marR="11361" marT="18691" marB="18691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Количество баллов</a:t>
                      </a:r>
                    </a:p>
                  </a:txBody>
                  <a:tcPr marL="11361" marR="11361" marT="18691" marB="18691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704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1</a:t>
                      </a:r>
                    </a:p>
                  </a:txBody>
                  <a:tcPr marL="11361" marR="11361" marT="18691" marB="1869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Создание новых рабочих мест</a:t>
                      </a:r>
                    </a:p>
                  </a:txBody>
                  <a:tcPr marL="11361" marR="11361" marT="18691" marB="1869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Рассчитывается</a:t>
                      </a:r>
                      <a:r>
                        <a:rPr lang="ru-RU" sz="1100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как увеличение </a:t>
                      </a:r>
                      <a:r>
                        <a:rPr lang="ru-RU" sz="11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среднесписочная численность работников (ССЧ)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Р </a:t>
                      </a: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= Р2 - Р1</a:t>
                      </a:r>
                      <a:r>
                        <a:rPr lang="ru-RU" sz="11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, </a:t>
                      </a: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  <a:r>
                        <a:rPr lang="ru-RU" sz="11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где</a:t>
                      </a: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Р - количество вновь созданных рабочих мест;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Р1 </a:t>
                      </a:r>
                      <a:r>
                        <a:rPr lang="ru-RU" sz="11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– ССЧ за </a:t>
                      </a: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предшествующий </a:t>
                      </a:r>
                      <a:r>
                        <a:rPr lang="ru-RU" sz="11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год;</a:t>
                      </a:r>
                      <a:endParaRPr lang="ru-RU" sz="11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Р2 - </a:t>
                      </a:r>
                      <a:r>
                        <a:rPr lang="ru-RU" sz="11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ССЧ </a:t>
                      </a: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за второй год, следующий за годом получения </a:t>
                      </a:r>
                      <a:r>
                        <a:rPr lang="ru-RU" sz="11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Субсидии</a:t>
                      </a:r>
                    </a:p>
                  </a:txBody>
                  <a:tcPr marL="11361" marR="11361" marT="18691" marB="18691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1 балл = 1 рабочее место.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В случае если Р &gt;= 50% от Р1, то заявка </a:t>
                      </a:r>
                      <a:r>
                        <a:rPr lang="ru-RU" sz="11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получает </a:t>
                      </a: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дополнительные 30 баллов</a:t>
                      </a:r>
                    </a:p>
                  </a:txBody>
                  <a:tcPr marL="11361" marR="11361" marT="18691" marB="18691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2939"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2</a:t>
                      </a:r>
                    </a:p>
                  </a:txBody>
                  <a:tcPr marL="11361" marR="11361" marT="18691" marB="18691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Объем инвестиций в основной капитал </a:t>
                      </a:r>
                      <a:r>
                        <a:rPr lang="ru-RU" sz="12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по видам экономической деятельности раздела C </a:t>
                      </a:r>
                      <a:r>
                        <a:rPr lang="ru-RU" sz="1200" b="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«Обрабатывающие производства»</a:t>
                      </a:r>
                      <a:endParaRPr lang="ru-RU" sz="12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11361" marR="11361" marT="18691" marB="18691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И </a:t>
                      </a: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= И1 / С</a:t>
                      </a:r>
                      <a:r>
                        <a:rPr lang="ru-RU" sz="11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, </a:t>
                      </a: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  <a:r>
                        <a:rPr lang="ru-RU" sz="11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где</a:t>
                      </a: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И - коэффициент отношения инвестиций в основной капитал к максимальному размеру </a:t>
                      </a:r>
                      <a:r>
                        <a:rPr lang="ru-RU" sz="11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субсидии </a:t>
                      </a: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(10,0 млн. рублей);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И1 - объем инвестиций в основной капитал за три года (год получения </a:t>
                      </a:r>
                      <a:r>
                        <a:rPr lang="ru-RU" sz="11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субсидии</a:t>
                      </a: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, год, следующий за годом получения </a:t>
                      </a:r>
                      <a:r>
                        <a:rPr lang="ru-RU" sz="11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субсидии</a:t>
                      </a: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, и второй год, следующий за годом получения Субсидии)</a:t>
                      </a:r>
                    </a:p>
                  </a:txBody>
                  <a:tcPr marL="11361" marR="11361" marT="18691" marB="1869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Коэффициент</a:t>
                      </a:r>
                    </a:p>
                  </a:txBody>
                  <a:tcPr marL="11361" marR="11361" marT="18691" marB="1869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баллы</a:t>
                      </a:r>
                    </a:p>
                  </a:txBody>
                  <a:tcPr marL="11361" marR="11361" marT="18691" marB="18691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29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&lt; 3</a:t>
                      </a:r>
                    </a:p>
                  </a:txBody>
                  <a:tcPr marL="11361" marR="11361" marT="18691" marB="1869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0</a:t>
                      </a:r>
                    </a:p>
                  </a:txBody>
                  <a:tcPr marL="11361" marR="11361" marT="18691" marB="18691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29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&gt;= 3 - &lt; 5</a:t>
                      </a:r>
                    </a:p>
                  </a:txBody>
                  <a:tcPr marL="11361" marR="11361" marT="18691" marB="1869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10</a:t>
                      </a:r>
                    </a:p>
                  </a:txBody>
                  <a:tcPr marL="11361" marR="11361" marT="18691" marB="18691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29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&gt;= 5 - &lt; 10</a:t>
                      </a:r>
                    </a:p>
                  </a:txBody>
                  <a:tcPr marL="11361" marR="11361" marT="18691" marB="1869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20</a:t>
                      </a:r>
                    </a:p>
                  </a:txBody>
                  <a:tcPr marL="11361" marR="11361" marT="18691" marB="18691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29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&gt;= 10 - &lt; 15</a:t>
                      </a:r>
                    </a:p>
                  </a:txBody>
                  <a:tcPr marL="11361" marR="11361" marT="18691" marB="1869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30</a:t>
                      </a:r>
                    </a:p>
                  </a:txBody>
                  <a:tcPr marL="11361" marR="11361" marT="18691" marB="18691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29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&gt;= 15 - &lt; 20</a:t>
                      </a:r>
                    </a:p>
                  </a:txBody>
                  <a:tcPr marL="11361" marR="11361" marT="18691" marB="1869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40</a:t>
                      </a:r>
                    </a:p>
                  </a:txBody>
                  <a:tcPr marL="11361" marR="11361" marT="18691" marB="18691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29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&gt;= 20</a:t>
                      </a:r>
                    </a:p>
                  </a:txBody>
                  <a:tcPr marL="11361" marR="11361" marT="18691" marB="1869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50</a:t>
                      </a:r>
                    </a:p>
                  </a:txBody>
                  <a:tcPr marL="11361" marR="11361" marT="18691" marB="18691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2939"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3</a:t>
                      </a:r>
                    </a:p>
                  </a:txBody>
                  <a:tcPr marL="11361" marR="11361" marT="18691" marB="18691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Объем отгруженных товаров </a:t>
                      </a:r>
                      <a:r>
                        <a:rPr lang="ru-RU" sz="12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собственного производства, выполненных работ и услуг собственными силами по видам экономической деятельности раздела C </a:t>
                      </a:r>
                      <a:r>
                        <a:rPr lang="ru-RU" sz="1200" b="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«Обрабатывающие производства»</a:t>
                      </a:r>
                      <a:endParaRPr lang="ru-RU" sz="12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11361" marR="11361" marT="18691" marB="18691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Т </a:t>
                      </a: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= Т1 / С</a:t>
                      </a:r>
                      <a:r>
                        <a:rPr lang="ru-RU" sz="11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, </a:t>
                      </a: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где: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Т - коэффициент отношения объема отгруженных товаров к максимальному размеру </a:t>
                      </a:r>
                      <a:r>
                        <a:rPr lang="ru-RU" sz="11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субсидии </a:t>
                      </a: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(10 млн. рублей);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Т1 - объем отгруженных товаров за три года (год получения Субсидии, год, следующий за годом получения Субсидии, и второй год, следующий за годом получения Субсидии)</a:t>
                      </a:r>
                    </a:p>
                  </a:txBody>
                  <a:tcPr marL="11361" marR="11361" marT="18691" marB="1869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Коэффициент</a:t>
                      </a:r>
                    </a:p>
                  </a:txBody>
                  <a:tcPr marL="11361" marR="11361" marT="18691" marB="1869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баллы</a:t>
                      </a:r>
                    </a:p>
                  </a:txBody>
                  <a:tcPr marL="11361" marR="11361" marT="18691" marB="18691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29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&lt; 10</a:t>
                      </a:r>
                    </a:p>
                  </a:txBody>
                  <a:tcPr marL="11361" marR="11361" marT="18691" marB="1869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0</a:t>
                      </a:r>
                    </a:p>
                  </a:txBody>
                  <a:tcPr marL="11361" marR="11361" marT="18691" marB="18691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29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&gt;= 10 - &lt; 20</a:t>
                      </a:r>
                    </a:p>
                  </a:txBody>
                  <a:tcPr marL="11361" marR="11361" marT="18691" marB="1869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10</a:t>
                      </a:r>
                    </a:p>
                  </a:txBody>
                  <a:tcPr marL="11361" marR="11361" marT="18691" marB="18691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29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&gt;= 20 - &lt; 30</a:t>
                      </a:r>
                    </a:p>
                  </a:txBody>
                  <a:tcPr marL="11361" marR="11361" marT="18691" marB="1869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20</a:t>
                      </a:r>
                    </a:p>
                  </a:txBody>
                  <a:tcPr marL="11361" marR="11361" marT="18691" marB="18691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29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&gt;= 30 - &lt; 40</a:t>
                      </a:r>
                    </a:p>
                  </a:txBody>
                  <a:tcPr marL="11361" marR="11361" marT="18691" marB="1869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30</a:t>
                      </a:r>
                    </a:p>
                  </a:txBody>
                  <a:tcPr marL="11361" marR="11361" marT="18691" marB="18691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29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&gt;= 40 - &lt; 50</a:t>
                      </a:r>
                    </a:p>
                  </a:txBody>
                  <a:tcPr marL="11361" marR="11361" marT="18691" marB="1869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40</a:t>
                      </a:r>
                    </a:p>
                  </a:txBody>
                  <a:tcPr marL="11361" marR="11361" marT="18691" marB="18691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29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&gt;= 50</a:t>
                      </a:r>
                    </a:p>
                  </a:txBody>
                  <a:tcPr marL="11361" marR="11361" marT="18691" marB="1869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50</a:t>
                      </a:r>
                    </a:p>
                  </a:txBody>
                  <a:tcPr marL="11361" marR="11361" marT="18691" marB="18691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973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4</a:t>
                      </a:r>
                    </a:p>
                  </a:txBody>
                  <a:tcPr marL="11361" marR="11361" marT="18691" marB="1869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Местонахождение и/или место ведения бизнеса </a:t>
                      </a:r>
                      <a:r>
                        <a:rPr lang="ru-RU" sz="1200" b="1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на </a:t>
                      </a:r>
                      <a:r>
                        <a:rPr lang="ru-RU" sz="12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территории отдаленных </a:t>
                      </a:r>
                      <a:r>
                        <a:rPr lang="ru-RU" sz="1200" b="1" kern="12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г.о</a:t>
                      </a:r>
                      <a:r>
                        <a:rPr lang="ru-RU" sz="1200" b="1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.</a:t>
                      </a:r>
                      <a:endParaRPr lang="ru-RU" sz="1200" b="1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11361" marR="11361" marT="18691" marB="1869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Отдаленные городские округа: Волоколамский, Зарайск, </a:t>
                      </a:r>
                      <a:r>
                        <a:rPr lang="ru-RU" sz="1100" kern="12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Лосино</a:t>
                      </a: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-Петровский, Лотошино, Луховицкий, Орехово-Зуевский, Серебряные Пруды, Талдомский, Шатура, Шаховская, </a:t>
                      </a:r>
                      <a:r>
                        <a:rPr lang="ru-RU" sz="11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Электрогорск</a:t>
                      </a:r>
                    </a:p>
                  </a:txBody>
                  <a:tcPr marL="11361" marR="11361" marT="18691" marB="18691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20 баллов</a:t>
                      </a:r>
                    </a:p>
                  </a:txBody>
                  <a:tcPr marL="11361" marR="11361" marT="18691" marB="18691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43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5</a:t>
                      </a:r>
                    </a:p>
                  </a:txBody>
                  <a:tcPr marL="11361" marR="11361" marT="18691" marB="1869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Обеспечение </a:t>
                      </a:r>
                      <a:r>
                        <a:rPr lang="ru-RU" sz="1200" b="1" kern="12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импортозамещения</a:t>
                      </a:r>
                      <a:r>
                        <a:rPr lang="ru-RU" sz="12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на территории Московской области</a:t>
                      </a:r>
                    </a:p>
                  </a:txBody>
                  <a:tcPr marL="11361" marR="11361" marT="18691" marB="1869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Основной ОКВЭД (</a:t>
                      </a:r>
                      <a:r>
                        <a:rPr lang="ru-RU" sz="1100" kern="12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соглансо</a:t>
                      </a:r>
                      <a:r>
                        <a:rPr lang="ru-RU" sz="1100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ЕГРЮЛ) </a:t>
                      </a:r>
                      <a:r>
                        <a:rPr lang="ru-RU" sz="11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указан</a:t>
                      </a:r>
                      <a:r>
                        <a:rPr lang="ru-RU" sz="1100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в Законе МО № </a:t>
                      </a:r>
                      <a:r>
                        <a:rPr lang="ru-RU" sz="11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32/2022-ОЗ «О перечне видов экономической (предпринимательской) деятельности, осуществляемой в целях обеспечения </a:t>
                      </a:r>
                      <a:r>
                        <a:rPr lang="ru-RU" sz="1100" kern="12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импортозамещения</a:t>
                      </a:r>
                      <a:r>
                        <a:rPr lang="ru-RU" sz="11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на территории Московской области для преодоления негативных последствий введения ограничительных мер со стороны иностранных государств и международных организаций»</a:t>
                      </a:r>
                      <a:endParaRPr lang="ru-RU" sz="11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11361" marR="11361" marT="18691" marB="18691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30 баллов</a:t>
                      </a:r>
                    </a:p>
                  </a:txBody>
                  <a:tcPr marL="11361" marR="11361" marT="18691" marB="18691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602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32141E70-5F22-4965-A202-1A2DC593D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6</a:t>
            </a:fld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87A2C7D5-E7AE-1C49-B346-113D7A70C4E1}"/>
              </a:ext>
            </a:extLst>
          </p:cNvPr>
          <p:cNvSpPr/>
          <p:nvPr/>
        </p:nvSpPr>
        <p:spPr>
          <a:xfrm>
            <a:off x="914403" y="2998034"/>
            <a:ext cx="719527" cy="719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137F9848-F7E5-244A-B047-BAD3167D324A}"/>
              </a:ext>
            </a:extLst>
          </p:cNvPr>
          <p:cNvSpPr/>
          <p:nvPr/>
        </p:nvSpPr>
        <p:spPr>
          <a:xfrm>
            <a:off x="914403" y="3678003"/>
            <a:ext cx="719527" cy="719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86382571-283A-FF47-9841-871D7CF66C05}"/>
              </a:ext>
            </a:extLst>
          </p:cNvPr>
          <p:cNvSpPr/>
          <p:nvPr/>
        </p:nvSpPr>
        <p:spPr>
          <a:xfrm>
            <a:off x="914403" y="4399443"/>
            <a:ext cx="719527" cy="719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91435FF8-E13B-BE42-8B3C-F54DE7E3095D}"/>
              </a:ext>
            </a:extLst>
          </p:cNvPr>
          <p:cNvSpPr/>
          <p:nvPr/>
        </p:nvSpPr>
        <p:spPr>
          <a:xfrm>
            <a:off x="495683" y="355823"/>
            <a:ext cx="11635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tx2"/>
                </a:solidFill>
                <a:ea typeface="Times New Roman" panose="02020603050405020304" pitchFamily="18" charset="0"/>
                <a:sym typeface="Arial"/>
              </a:rPr>
              <a:t>Результаты предоставления </a:t>
            </a:r>
            <a:r>
              <a:rPr lang="ru-RU" sz="3200" dirty="0" smtClean="0">
                <a:solidFill>
                  <a:schemeClr val="tx2"/>
                </a:solidFill>
                <a:ea typeface="Times New Roman" panose="02020603050405020304" pitchFamily="18" charset="0"/>
                <a:sym typeface="Arial"/>
              </a:rPr>
              <a:t>субсидии (для соглашения)</a:t>
            </a:r>
            <a:endParaRPr lang="ru-RU" sz="3200" dirty="0">
              <a:solidFill>
                <a:schemeClr val="tx2"/>
              </a:solidFill>
              <a:ea typeface="Times New Roman" panose="02020603050405020304" pitchFamily="18" charset="0"/>
              <a:sym typeface="Arial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623D4160-4952-EA42-8049-E8A33D4BA325}"/>
              </a:ext>
            </a:extLst>
          </p:cNvPr>
          <p:cNvSpPr/>
          <p:nvPr/>
        </p:nvSpPr>
        <p:spPr>
          <a:xfrm>
            <a:off x="638633" y="2175960"/>
            <a:ext cx="719527" cy="719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A262CC5E-9147-8946-A9A1-80EB9A053717}"/>
              </a:ext>
            </a:extLst>
          </p:cNvPr>
          <p:cNvSpPr/>
          <p:nvPr/>
        </p:nvSpPr>
        <p:spPr>
          <a:xfrm>
            <a:off x="642218" y="3566187"/>
            <a:ext cx="719527" cy="719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E4237AB7-DB6C-8549-ADDD-876AA17B34F4}"/>
              </a:ext>
            </a:extLst>
          </p:cNvPr>
          <p:cNvSpPr/>
          <p:nvPr/>
        </p:nvSpPr>
        <p:spPr>
          <a:xfrm>
            <a:off x="4745637" y="2191724"/>
            <a:ext cx="690607" cy="719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2765CACF-ED5A-BA4D-8648-EA8B3039725F}"/>
              </a:ext>
            </a:extLst>
          </p:cNvPr>
          <p:cNvSpPr/>
          <p:nvPr/>
        </p:nvSpPr>
        <p:spPr>
          <a:xfrm>
            <a:off x="4716717" y="3566187"/>
            <a:ext cx="719527" cy="719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209599"/>
              </p:ext>
            </p:extLst>
          </p:nvPr>
        </p:nvGraphicFramePr>
        <p:xfrm>
          <a:off x="495683" y="1132448"/>
          <a:ext cx="11270748" cy="5183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1411"/>
                <a:gridCol w="4632385"/>
                <a:gridCol w="5796952"/>
              </a:tblGrid>
              <a:tr h="611474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№ п/п</a:t>
                      </a:r>
                      <a:endParaRPr lang="ru-RU" sz="20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Результат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(накопленным итогом)</a:t>
                      </a:r>
                      <a:endParaRPr lang="ru-RU" sz="2000" kern="12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Методика расчета</a:t>
                      </a:r>
                      <a:endParaRPr lang="ru-RU" sz="20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48775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1</a:t>
                      </a:r>
                      <a:endParaRPr lang="ru-RU" sz="20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созданных рабочих мест</a:t>
                      </a:r>
                      <a:endParaRPr lang="ru-RU" sz="20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Разница среднесписочной численности работников за второй год, следующий за годом получения субсидии, к году, предшествующему году получения субсидии</a:t>
                      </a:r>
                      <a:endParaRPr lang="ru-RU" sz="14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48775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2</a:t>
                      </a:r>
                      <a:endParaRPr lang="ru-RU" sz="20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Объем инвестиций в основной капитал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Объем инвестиций в основной капитал по видам экономической деятельности раздела C «Обрабатывающие производства» (за исключением классов 10, 11, 12, 18, 19, групп 20.53, 20.59, 24.46, подгруппы 20.14.1, класса 33) за три года (год получения Субсидии, год, следующий за годом получения Субсидии, и второй год, следующий за годом получения Субсидии)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48775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3</a:t>
                      </a:r>
                      <a:endParaRPr lang="ru-RU" sz="20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Объем отгруженных товаров собственного производства, выполненных работ и услуг собственными силами</a:t>
                      </a:r>
                      <a:endParaRPr lang="ru-RU" sz="2000" kern="12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Объем отгруженных товаров собственного производства, выполненных работ и услуг собственными силами по видам экономической деятельности раздела C "Обрабатывающие производства" (за исключением классов 10, 11, 12, 18, 19, групп 20.53, 20.59, 24.46, подгруппы 20.14.1 класса 33 за три года (год получения Субсидии, год, следующий за годом получения Субсидии, и второй год, следующий за годом получения Субсидии)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87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4557</TotalTime>
  <Words>1083</Words>
  <Application>Microsoft Office PowerPoint</Application>
  <PresentationFormat>Широкоэкранный</PresentationFormat>
  <Paragraphs>170</Paragraphs>
  <Slides>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5" baseType="lpstr">
      <vt:lpstr>Segoe UI</vt:lpstr>
      <vt:lpstr>Times New Roman</vt:lpstr>
      <vt:lpstr>Calibri Light</vt:lpstr>
      <vt:lpstr>Segoe UI Black</vt:lpstr>
      <vt:lpstr>Arial</vt:lpstr>
      <vt:lpstr>Calibri</vt:lpstr>
      <vt:lpstr>Segoe UI Historic</vt:lpstr>
      <vt:lpstr>Segoe UI Semilight</vt:lpstr>
      <vt:lpstr>Тема Office</vt:lpstr>
      <vt:lpstr>Региональные меры поддержки бизнеса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Антикризисные меры</dc:title>
  <dc:creator>Елизавета Варенова</dc:creator>
  <cp:lastModifiedBy>Adm</cp:lastModifiedBy>
  <cp:revision>200</cp:revision>
  <cp:lastPrinted>2022-09-01T12:17:50Z</cp:lastPrinted>
  <dcterms:created xsi:type="dcterms:W3CDTF">2022-03-13T16:12:12Z</dcterms:created>
  <dcterms:modified xsi:type="dcterms:W3CDTF">2022-09-05T07:16:11Z</dcterms:modified>
</cp:coreProperties>
</file>