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8" r:id="rId1"/>
  </p:sldMasterIdLst>
  <p:notesMasterIdLst>
    <p:notesMasterId r:id="rId20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4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6">
                    <a:lumMod val="75000"/>
                  </a:schemeClr>
                </a:solidFill>
                <a:effectLst/>
              </a:defRPr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Структура доходов бюджета городского округа Лыткарино (%)</a:t>
            </a:r>
            <a:endParaRPr lang="ru-RU" sz="18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19673809523809524"/>
          <c:y val="0.15456238361266295"/>
        </c:manualLayout>
      </c:layout>
      <c:overlay val="0"/>
    </c:title>
    <c:autoTitleDeleted val="0"/>
    <c:view3D>
      <c:rotX val="9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45238095238095"/>
          <c:y val="0.37369638851009546"/>
          <c:w val="0.53214285714285714"/>
          <c:h val="0.49789586357571219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6.1462973378327623E-2"/>
                  <c:y val="2.114664437894983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1. .Собственные доходы, 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3303243344581927E-2"/>
                  <c:y val="9.0985205061657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2. Налог на доходы    физических лиц      по  дополнительному нормативу отчислений </a:t>
                    </a:r>
                    <a:r>
                      <a:rPr lang="ru-RU" sz="1400" dirty="0" smtClean="0"/>
                      <a:t>7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2074990626171729E-2"/>
                  <c:y val="-0.132102523497411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Лист1!$A$7:$A$11</c:f>
              <c:strCache>
                <c:ptCount val="3"/>
                <c:pt idx="0">
                  <c:v>1. .Собственные доходы, в том числе:</c:v>
                </c:pt>
                <c:pt idx="1">
                  <c:v>2. Налог на доходы    физических лиц      по  дополнительному нормативу отчислений </c:v>
                </c:pt>
                <c:pt idx="2">
                  <c:v>3. Межбюджетные трансферты (дотации, субсидии, субвенции,</c:v>
                </c:pt>
              </c:strCache>
            </c:strRef>
          </c:cat>
          <c:val>
            <c:numRef>
              <c:f>Лист1!$B$7:$B$11</c:f>
              <c:numCache>
                <c:formatCode>#,##0.00</c:formatCode>
                <c:ptCount val="3"/>
                <c:pt idx="0">
                  <c:v>807604.8</c:v>
                </c:pt>
                <c:pt idx="1">
                  <c:v>242879.1</c:v>
                </c:pt>
                <c:pt idx="2">
                  <c:v>2544308.5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334991708126038E-3"/>
          <c:y val="0.23185324338143729"/>
          <c:w val="0.5805555555555556"/>
          <c:h val="0.64499710586852288"/>
        </c:manualLayout>
      </c:layout>
      <c:pie3DChart>
        <c:varyColors val="1"/>
        <c:ser>
          <c:idx val="0"/>
          <c:order val="0"/>
          <c:tx>
            <c:strRef>
              <c:f>Лист1!$B$18:$B$23</c:f>
              <c:strCache>
                <c:ptCount val="1"/>
                <c:pt idx="0">
                  <c:v>Наименование  2021 г. (проект) тыс.руб.</c:v>
                </c:pt>
              </c:strCache>
            </c:strRef>
          </c:tx>
          <c:dLbls>
            <c:dLbl>
              <c:idx val="0"/>
              <c:layout>
                <c:manualLayout>
                  <c:x val="0.45199739753995954"/>
                  <c:y val="2.04004103568229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572708635950834E-2"/>
                  <c:y val="-9.48564070060168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Лист1!$A$24:$A$27</c:f>
              <c:strCache>
                <c:ptCount val="2"/>
                <c:pt idx="0">
                  <c:v> 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Лист1!$B$24:$B$27</c:f>
              <c:numCache>
                <c:formatCode>#,##0.00</c:formatCode>
                <c:ptCount val="2"/>
                <c:pt idx="0">
                  <c:v>3501856.6</c:v>
                </c:pt>
                <c:pt idx="1">
                  <c:v>82935.8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0.0135</cdr:y>
    </cdr:from>
    <cdr:to>
      <cdr:x>0.15568</cdr:x>
      <cdr:y>0.13268</cdr:y>
    </cdr:to>
    <cdr:pic>
      <cdr:nvPicPr>
        <cdr:cNvPr id="2" name="Picture 2" descr="C:\Users\Архипова\Desktop\Герб_сжат.pn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08112" y="92101"/>
          <a:ext cx="652632" cy="812787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  <cdr:relSizeAnchor xmlns:cdr="http://schemas.openxmlformats.org/drawingml/2006/chartDrawing">
    <cdr:from>
      <cdr:x>0.162</cdr:x>
      <cdr:y>0.03462</cdr:y>
    </cdr:from>
    <cdr:to>
      <cdr:x>0.40485</cdr:x>
      <cdr:y>0.08816</cdr:y>
    </cdr:to>
    <cdr:pic>
      <cdr:nvPicPr>
        <cdr:cNvPr id="3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728192" y="236117"/>
          <a:ext cx="2590800" cy="3651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1648D-386A-4778-9F17-728174D4406B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718F0-FDBA-4CD4-892E-161D2E327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8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718F0-FDBA-4CD4-892E-161D2E327F6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7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БЮДЖЕТ ДЛЯ ГРАЖДАН\Фото Лыткари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1714"/>
            <a:ext cx="9144000" cy="513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43408"/>
            <a:ext cx="9361040" cy="146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5996284"/>
            <a:ext cx="9144000" cy="861715"/>
          </a:xfrm>
          <a:prstGeom prst="rect">
            <a:avLst/>
          </a:prstGeom>
          <a:solidFill>
            <a:srgbClr val="394C0A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Подготовлен на основании </a:t>
            </a:r>
            <a:r>
              <a:rPr lang="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проекта решения Совета депутатов городского округа Лыткарино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 утверждении бюджета городского округа Лыткарино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 2021 год  и  на плановый  период 2022 и 2023 годов» 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 </a:t>
            </a:r>
          </a:p>
          <a:p>
            <a:pPr algn="ctr"/>
            <a:r>
              <a:rPr lang="ru-RU" sz="1600" dirty="0"/>
              <a:t> </a:t>
            </a:r>
          </a:p>
          <a:p>
            <a:pPr algn="ctr"/>
            <a:r>
              <a:rPr lang="ru-RU" sz="1600" b="1" dirty="0"/>
              <a:t>										                 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439652" y="3068960"/>
            <a:ext cx="626469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2021 год  и  на плановый  период 2022 и 2023 годов» </a:t>
            </a:r>
          </a:p>
        </p:txBody>
      </p:sp>
    </p:spTree>
    <p:extLst>
      <p:ext uri="{BB962C8B-B14F-4D97-AF65-F5344CB8AC3E}">
        <p14:creationId xmlns:p14="http://schemas.microsoft.com/office/powerpoint/2010/main" val="129374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992" y="298704"/>
            <a:ext cx="2484896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 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56320" y="307848"/>
            <a:ext cx="134112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84832" y="716280"/>
            <a:ext cx="6031992" cy="51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84"/>
              </a:lnSpc>
              <a:spcAft>
                <a:spcPts val="2310"/>
              </a:spcAft>
            </a:pP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Налоговые доходы бюджета муниципального образования </a:t>
            </a: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«</a:t>
            </a:r>
            <a:r>
              <a:rPr lang="ru-RU" sz="1700" b="1" dirty="0" smtClean="0">
                <a:solidFill>
                  <a:srgbClr val="002060"/>
                </a:solidFill>
                <a:latin typeface="Times New Roman"/>
              </a:rPr>
              <a:t>Городской</a:t>
            </a: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 округ Лыткарино» </a:t>
            </a: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(тыс. рублей)</a:t>
            </a:r>
          </a:p>
        </p:txBody>
      </p:sp>
      <p:pic>
        <p:nvPicPr>
          <p:cNvPr id="7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61226" y="298704"/>
            <a:ext cx="2484896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 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00518"/>
              </p:ext>
            </p:extLst>
          </p:nvPr>
        </p:nvGraphicFramePr>
        <p:xfrm>
          <a:off x="179514" y="1545311"/>
          <a:ext cx="8784973" cy="4541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0618"/>
                <a:gridCol w="750103"/>
                <a:gridCol w="766062"/>
                <a:gridCol w="766062"/>
                <a:gridCol w="766062"/>
                <a:gridCol w="766062"/>
                <a:gridCol w="558586"/>
                <a:gridCol w="766062"/>
                <a:gridCol w="558586"/>
                <a:gridCol w="766062"/>
                <a:gridCol w="510708"/>
              </a:tblGrid>
              <a:tr h="602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Наименование 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2020 г.</a:t>
                      </a:r>
                      <a:b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ru-RU" sz="1000" b="1" baseline="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перв.б</a:t>
                      </a: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-т)</a:t>
                      </a:r>
                      <a:b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25.12.19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2021 г. (проект)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2022 г. (проект) 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2023 г. (проект) 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Отклонения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ctr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Сумма отклон.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Сумма отклон.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Сумма отклон.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93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(2021-2020)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к 2020 году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(2022-2021)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к 2021 году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(2023-2022)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к 2022 году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налоговые доходы,             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</a:t>
                      </a: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в том числе: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568 595,9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570 159,9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597 328,5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639 622,2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1 564,0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0,3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27 168,6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42 293,7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0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 на доходы физических  лиц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228 466,7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218 945,9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229 455,3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246 435,0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-9 520,8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-4,2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10 509,4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16 979,7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акцизы на нефтепродукты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7 070,2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6 748,0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6 489,2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6 437,2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-322,2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-4,6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-258,8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-3,8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-52,0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-0,8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1839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земельный налог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154 085,0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161 936,0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161 936,0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161 936,0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7 851,0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5,1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налог, взимаемый по УСН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124 607,0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130 579,0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148 702,0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171 677,0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5 972,0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18 123,0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13,9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22 975,0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15,5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 на вмененный доход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14 188,0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3 722,0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-10 466,0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-73,8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-3 722,0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-100,0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 на основе патента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8 821,0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14 256,0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15 233,0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15 935,0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5 435,0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61,6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977,0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6,9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702,0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481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налог на имущество физических лиц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23 758,0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26 184,0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27 493,0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28 868,0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2 426,0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1 309,0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1 375,0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  <a:tr h="481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прочие налоговые доходы (госпошлины)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7 600,0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7 789,0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8 020,0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8 334,0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189,0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2,5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231,0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314,0</a:t>
                      </a:r>
                      <a:endParaRPr lang="ru-RU" sz="1000" b="1" baseline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000" b="1" baseline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0212" marR="60212" marT="0" marB="0" anchor="b">
                    <a:solidFill>
                      <a:schemeClr val="accent3">
                        <a:lumMod val="40000"/>
                        <a:lumOff val="60000"/>
                        <a:alpha val="9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992" y="298704"/>
            <a:ext cx="7748016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2144" y="737616"/>
            <a:ext cx="8132344" cy="496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</a:pP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Неналоговые доходы бюджета </a:t>
            </a:r>
            <a:endParaRPr lang="ru" sz="1700" b="1" dirty="0" smtClean="0">
              <a:solidFill>
                <a:srgbClr val="002060"/>
              </a:solidFill>
              <a:latin typeface="Times New Roman"/>
            </a:endParaRPr>
          </a:p>
          <a:p>
            <a:pPr indent="0" algn="ctr">
              <a:lnSpc>
                <a:spcPts val="2160"/>
              </a:lnSpc>
            </a:pP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муниципального </a:t>
            </a: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образования </a:t>
            </a: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«Городской округ Лыткарино» </a:t>
            </a: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(тыс. рублей)</a:t>
            </a:r>
          </a:p>
        </p:txBody>
      </p:sp>
      <p:pic>
        <p:nvPicPr>
          <p:cNvPr id="7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15193"/>
              </p:ext>
            </p:extLst>
          </p:nvPr>
        </p:nvGraphicFramePr>
        <p:xfrm>
          <a:off x="107503" y="1436257"/>
          <a:ext cx="8928994" cy="5000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292"/>
                <a:gridCol w="835969"/>
                <a:gridCol w="812248"/>
                <a:gridCol w="785254"/>
                <a:gridCol w="737623"/>
                <a:gridCol w="832883"/>
                <a:gridCol w="542318"/>
                <a:gridCol w="785254"/>
                <a:gridCol w="490783"/>
                <a:gridCol w="785254"/>
                <a:gridCol w="606116"/>
              </a:tblGrid>
              <a:tr h="304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Наименование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/>
                      </a:r>
                      <a:br>
                        <a:rPr lang="ru-RU" sz="1000" b="1">
                          <a:effectLst/>
                        </a:rPr>
                      </a:br>
                      <a:r>
                        <a:rPr lang="ru-RU" sz="1000" b="1">
                          <a:effectLst/>
                        </a:rPr>
                        <a:t>2020 г. (перв.утв.)</a:t>
                      </a:r>
                      <a:br>
                        <a:rPr lang="ru-RU" sz="1000" b="1">
                          <a:effectLst/>
                        </a:rPr>
                      </a:br>
                      <a:r>
                        <a:rPr lang="ru-RU" sz="1000" b="1">
                          <a:effectLst/>
                        </a:rPr>
                        <a:t>25.12.2019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/>
                      </a:r>
                      <a:br>
                        <a:rPr lang="ru-RU" sz="1000" b="1" dirty="0">
                          <a:effectLst/>
                        </a:rPr>
                      </a:br>
                      <a:r>
                        <a:rPr lang="ru-RU" sz="1000" b="1" dirty="0">
                          <a:effectLst/>
                        </a:rPr>
                        <a:t>2021 г.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/>
                      </a:r>
                      <a:br>
                        <a:rPr lang="ru-RU" sz="1000" b="1" dirty="0">
                          <a:effectLst/>
                        </a:rPr>
                      </a:br>
                      <a:r>
                        <a:rPr lang="ru-RU" sz="1000" b="1" dirty="0">
                          <a:effectLst/>
                        </a:rPr>
                        <a:t>2022 г.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/>
                      </a:r>
                      <a:br>
                        <a:rPr lang="ru-RU" sz="1000" b="1" dirty="0" smtClean="0">
                          <a:effectLst/>
                        </a:rPr>
                      </a:br>
                      <a:r>
                        <a:rPr lang="ru-RU" sz="1000" b="1" dirty="0" smtClean="0">
                          <a:effectLst/>
                        </a:rPr>
                        <a:t>2023 г.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   2021 год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2022 год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2023 год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Сумма отклон.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%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Сумма отклон.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%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Сумма отклон.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%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</a:tr>
              <a:tr h="299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тыс.руб.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тыс.руб.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тыс.руб.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тыс.руб.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(2021-2020)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 2020 году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(2022-2021)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 2021 году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(2023-2022)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 2022 году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неналоговые доходы,                    в том числе: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176 347,5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237 444,9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214 066,3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213 919,3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61 097,4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34,6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-23 378,6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-9,8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-147,0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-0,1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19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Арендная плата за землю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60 656,0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53 712,2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46 549,3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46 549,3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-6 943,8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-11,4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-7 162,9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-13,3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Аренда муниципального имущества                           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27 424,2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27 655,3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26 408,7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26 408,7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231,1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-1 246,6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-4,5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Доходы от приватизации мун.имущества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31 712,1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22 566,9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5 278,4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5 637,7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-9 145,2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-28,8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-17 288,5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-76,6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359,3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381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Доходы от продажи земельных участков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865,7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1 773,0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1 209,3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1 033,3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907,3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104,8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-563,7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-31,8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-176,0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-14,6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Перечисление части прибыли МУПов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1 124,0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1 114,0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1 160,0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1 200,0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-0,9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46,0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3,4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Плата за найм жилого фонда                                    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10 523,0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10 102,1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9 698,0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9 310,1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-420,9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-404,1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-387,9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380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Плата за установку и экспл. рекл.конст.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903,1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422,8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439,7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457,3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-480,3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-53,2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17,6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599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Плата, на размещение и эксплуатацию нестационарного торгового объекта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2 439,4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1 780,7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-658,7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-27,0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-1 780,7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-100,0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313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Плата за негатив.возд.на окруж.среду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1 000,0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2 188,0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2 188,0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2 188,0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1 188,0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118,8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381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Штрафные санкции, возмещение ущерба                  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473,0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478,0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478,0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373,0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373,0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  <a:tr h="299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Прочие неналоговые доходы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39 600,0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115 656,9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120 656,9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120 656,9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76 056,9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192,1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5 000,0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4,3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0,0</a:t>
                      </a:r>
                      <a:endParaRPr lang="ru-RU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0,0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73" marR="28673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992" y="298704"/>
            <a:ext cx="2700920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9744" y="307848"/>
            <a:ext cx="225552" cy="19202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4648" y="935736"/>
            <a:ext cx="7019544" cy="515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Безвозмездные поступления </a:t>
            </a: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в бюджет </a:t>
            </a: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муниципального образования</a:t>
            </a:r>
          </a:p>
          <a:p>
            <a:pPr marL="880364" indent="0" algn="ctr">
              <a:spcAft>
                <a:spcPts val="1890"/>
              </a:spcAft>
            </a:pP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«Городской округ Лыткарино»</a:t>
            </a:r>
            <a:endParaRPr lang="ru" sz="1700" b="1" dirty="0">
              <a:solidFill>
                <a:srgbClr val="002060"/>
              </a:solidFill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43763"/>
              </p:ext>
            </p:extLst>
          </p:nvPr>
        </p:nvGraphicFramePr>
        <p:xfrm>
          <a:off x="251520" y="1772816"/>
          <a:ext cx="8712968" cy="3721944"/>
        </p:xfrm>
        <a:graphic>
          <a:graphicData uri="http://schemas.openxmlformats.org/drawingml/2006/table">
            <a:tbl>
              <a:tblPr/>
              <a:tblGrid>
                <a:gridCol w="2978179"/>
                <a:gridCol w="1109715"/>
                <a:gridCol w="1030450"/>
                <a:gridCol w="1109715"/>
                <a:gridCol w="871919"/>
                <a:gridCol w="871919"/>
                <a:gridCol w="741071"/>
              </a:tblGrid>
              <a:tr h="463296">
                <a:tc rowSpan="2">
                  <a:txBody>
                    <a:bodyPr/>
                    <a:lstStyle/>
                    <a:p>
                      <a:pPr indent="0" algn="ctr">
                        <a:tabLst/>
                      </a:pPr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2021 </a:t>
                      </a:r>
                      <a:r>
                        <a:rPr lang="ru" sz="13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2022 </a:t>
                      </a:r>
                      <a:r>
                        <a:rPr lang="ru" sz="13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2023 </a:t>
                      </a:r>
                      <a:r>
                        <a:rPr lang="ru" sz="1300" b="1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457200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" sz="1300" b="1" dirty="0">
                          <a:latin typeface="Times New Roman"/>
                        </a:rPr>
                        <a:t>сумма,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-RU" sz="1300" b="1" dirty="0" smtClean="0">
                          <a:latin typeface="Times New Roman"/>
                        </a:rPr>
                        <a:t>м</a:t>
                      </a:r>
                      <a:r>
                        <a:rPr lang="ru" sz="1300" b="1" dirty="0" smtClean="0">
                          <a:latin typeface="Times New Roman"/>
                        </a:rPr>
                        <a:t>лн.руб</a:t>
                      </a:r>
                      <a:r>
                        <a:rPr lang="ru" sz="1300" b="1" dirty="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b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>
                          <a:latin typeface="Times New Roman"/>
                        </a:rPr>
                        <a:t>Доля,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%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" sz="1300" b="1" dirty="0">
                          <a:latin typeface="Times New Roman"/>
                        </a:rPr>
                        <a:t>сумма,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млн. </a:t>
                      </a:r>
                      <a:r>
                        <a:rPr lang="ru" sz="1300" b="1" dirty="0">
                          <a:latin typeface="Times New Roman"/>
                        </a:rPr>
                        <a:t>руб.</a:t>
                      </a:r>
                    </a:p>
                  </a:txBody>
                  <a:tcPr marL="0" marR="0" marT="0" marB="0" anchor="b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>
                          <a:latin typeface="Times New Roman"/>
                        </a:rPr>
                        <a:t>Доля,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300" b="1" dirty="0" smtClean="0">
                          <a:latin typeface="Times New Roman"/>
                        </a:rPr>
                        <a:t>%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" sz="1300" b="1" dirty="0">
                          <a:latin typeface="Times New Roman"/>
                        </a:rPr>
                        <a:t>сумма,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indent="0" algn="ctr">
                        <a:lnSpc>
                          <a:spcPts val="1440"/>
                        </a:lnSpc>
                      </a:pPr>
                      <a:r>
                        <a:rPr lang="ru" sz="1300" b="1" dirty="0" smtClean="0">
                          <a:latin typeface="Times New Roman"/>
                        </a:rPr>
                        <a:t>тыс</a:t>
                      </a:r>
                      <a:r>
                        <a:rPr lang="ru" sz="13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 anchor="b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/>
                      <a:r>
                        <a:rPr lang="ru" sz="1300" b="1" dirty="0">
                          <a:latin typeface="Times New Roman"/>
                        </a:rPr>
                        <a:t>Доля, </a:t>
                      </a:r>
                      <a:endParaRPr lang="ru" sz="1300" b="1" dirty="0" smtClean="0">
                        <a:latin typeface="Times New Roman"/>
                      </a:endParaRPr>
                    </a:p>
                    <a:p>
                      <a:pPr marL="88900" indent="0" algn="ctr"/>
                      <a:r>
                        <a:rPr lang="ru" sz="1300" b="1" dirty="0" smtClean="0">
                          <a:latin typeface="Times New Roman"/>
                        </a:rPr>
                        <a:t>%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</a:tr>
              <a:tr h="735688">
                <a:tc>
                  <a:txBody>
                    <a:bodyPr/>
                    <a:lstStyle/>
                    <a:p>
                      <a:pPr indent="0">
                        <a:lnSpc>
                          <a:spcPts val="1656"/>
                        </a:lnSpc>
                      </a:pPr>
                      <a:r>
                        <a:rPr lang="ru" sz="1300" dirty="0">
                          <a:latin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" sz="1300" dirty="0" smtClean="0">
                          <a:latin typeface="Times New Roman"/>
                        </a:rPr>
                        <a:t>         0,5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0"/>
                      <a:r>
                        <a:rPr lang="ru" sz="1300" dirty="0" smtClean="0">
                          <a:latin typeface="Times New Roman"/>
                        </a:rPr>
                        <a:t>0,02%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0,8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0,06%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ru" sz="1300" dirty="0" smtClean="0">
                          <a:latin typeface="Times New Roman"/>
                        </a:rPr>
                        <a:t>0,7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0,09%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0">
                        <a:lnSpc>
                          <a:spcPts val="1656"/>
                        </a:lnSpc>
                      </a:pPr>
                      <a:r>
                        <a:rPr lang="ru" sz="130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    1800,3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0"/>
                      <a:r>
                        <a:rPr lang="ru" sz="1300" dirty="0" smtClean="0">
                          <a:latin typeface="Times New Roman"/>
                        </a:rPr>
                        <a:t>70,76%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707,2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49,31%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70,0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8,90%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0">
                        <a:lnSpc>
                          <a:spcPts val="1680"/>
                        </a:lnSpc>
                      </a:pPr>
                      <a:r>
                        <a:rPr lang="ru" sz="1300"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ru" sz="1300" dirty="0" smtClean="0">
                          <a:latin typeface="Times New Roman"/>
                        </a:rPr>
                        <a:t>743,5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0"/>
                      <a:r>
                        <a:rPr lang="ru" sz="1300" dirty="0" smtClean="0">
                          <a:latin typeface="Times New Roman"/>
                        </a:rPr>
                        <a:t>29,22%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726,1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dirty="0" smtClean="0">
                          <a:latin typeface="Times New Roman"/>
                        </a:rPr>
                        <a:t>50,63%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ru" sz="1300" dirty="0" smtClean="0">
                          <a:latin typeface="Times New Roman"/>
                        </a:rPr>
                        <a:t>716,5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Times New Roman"/>
                        </a:rPr>
                        <a:t>91,01%</a:t>
                      </a:r>
                      <a:endParaRPr lang="ru" sz="13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</a:tr>
              <a:tr h="481584">
                <a:tc>
                  <a:txBody>
                    <a:bodyPr/>
                    <a:lstStyle/>
                    <a:p>
                      <a:pPr indent="0"/>
                      <a:r>
                        <a:rPr lang="ru" sz="1300" b="1">
                          <a:latin typeface="Times New Roman"/>
                        </a:rPr>
                        <a:t>Итого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1300" indent="0" algn="ctr"/>
                      <a:r>
                        <a:rPr lang="ru" sz="1300" b="1" dirty="0" smtClean="0">
                          <a:latin typeface="Times New Roman"/>
                        </a:rPr>
                        <a:t>2544,3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0"/>
                      <a:r>
                        <a:rPr lang="ru" sz="1300" b="1"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CEFECC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 dirty="0" smtClean="0">
                          <a:latin typeface="Times New Roman"/>
                        </a:rPr>
                        <a:t>1434,1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CC99FE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ru" sz="1300" b="1" dirty="0" smtClean="0">
                          <a:latin typeface="Times New Roman"/>
                        </a:rPr>
                        <a:t>787,2</a:t>
                      </a:r>
                      <a:endParaRPr lang="ru" sz="13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300" b="1" dirty="0"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552" y="4431792"/>
            <a:ext cx="883920" cy="1237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2416" y="813816"/>
            <a:ext cx="4809744" cy="216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890"/>
              </a:spcAft>
            </a:pPr>
            <a:r>
              <a:rPr lang="ru" sz="1700" b="1">
                <a:solidFill>
                  <a:srgbClr val="002060"/>
                </a:solidFill>
                <a:latin typeface="Times New Roman"/>
              </a:rPr>
              <a:t>Муниципальные программы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89264" y="292608"/>
            <a:ext cx="274320" cy="20726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283438"/>
            <a:ext cx="8330888" cy="672104"/>
          </a:xfrm>
          <a:prstGeom prst="rect">
            <a:avLst/>
          </a:prstGeom>
          <a:solidFill>
            <a:srgbClr val="0980E8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890"/>
              </a:spcBef>
              <a:spcAft>
                <a:spcPts val="3780"/>
              </a:spcAft>
            </a:pPr>
            <a:r>
              <a:rPr lang="ru" sz="1700" b="1" dirty="0">
                <a:solidFill>
                  <a:srgbClr val="FFFFFF"/>
                </a:solidFill>
                <a:latin typeface="Times New Roman"/>
              </a:rPr>
              <a:t>Программно-целевой метод планирования </a:t>
            </a:r>
            <a:r>
              <a:rPr lang="ru" sz="1700" b="1" dirty="0" smtClean="0">
                <a:solidFill>
                  <a:srgbClr val="FFFFFF"/>
                </a:solidFill>
                <a:latin typeface="Times New Roman"/>
              </a:rPr>
              <a:t>бюджета «Городского округа Лыткарино»</a:t>
            </a:r>
          </a:p>
          <a:p>
            <a:pPr indent="0" algn="ctr">
              <a:spcBef>
                <a:spcPts val="1890"/>
              </a:spcBef>
              <a:spcAft>
                <a:spcPts val="3780"/>
              </a:spcAft>
            </a:pPr>
            <a:r>
              <a:rPr lang="ru" sz="1700" b="1" dirty="0" smtClean="0">
                <a:solidFill>
                  <a:srgbClr val="FFFFFF"/>
                </a:solidFill>
                <a:latin typeface="Times New Roman"/>
              </a:rPr>
              <a:t> </a:t>
            </a:r>
          </a:p>
          <a:p>
            <a:pPr indent="0" algn="ctr">
              <a:spcBef>
                <a:spcPts val="1890"/>
              </a:spcBef>
              <a:spcAft>
                <a:spcPts val="3780"/>
              </a:spcAft>
            </a:pPr>
            <a:r>
              <a:rPr lang="ru" sz="1700" b="1" dirty="0" smtClean="0">
                <a:solidFill>
                  <a:srgbClr val="FFFFFF"/>
                </a:solidFill>
                <a:latin typeface="Times New Roman"/>
              </a:rPr>
              <a:t>в </a:t>
            </a:r>
            <a:r>
              <a:rPr lang="ru" sz="1700" b="1" dirty="0">
                <a:solidFill>
                  <a:srgbClr val="FFFFFF"/>
                </a:solidFill>
                <a:latin typeface="Times New Roman"/>
              </a:rPr>
              <a:t>МО </a:t>
            </a:r>
            <a:r>
              <a:rPr lang="ru" sz="1700" b="1" dirty="0" smtClean="0">
                <a:solidFill>
                  <a:srgbClr val="FFFFFF"/>
                </a:solidFill>
                <a:latin typeface="Times New Roman"/>
              </a:rPr>
              <a:t>«</a:t>
            </a:r>
            <a:r>
              <a:rPr lang="ru-RU" sz="1700" b="1" dirty="0" smtClean="0">
                <a:solidFill>
                  <a:srgbClr val="FFFFFF"/>
                </a:solidFill>
                <a:latin typeface="Times New Roman"/>
              </a:rPr>
              <a:t>Городской</a:t>
            </a:r>
            <a:r>
              <a:rPr lang="ru" sz="1700" b="1" dirty="0" smtClean="0">
                <a:solidFill>
                  <a:srgbClr val="FFFFFF"/>
                </a:solidFill>
                <a:latin typeface="Times New Roman"/>
              </a:rPr>
              <a:t> округ Лыткарино»</a:t>
            </a:r>
            <a:endParaRPr lang="ru" sz="1700" b="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5440" y="2218944"/>
            <a:ext cx="6028944" cy="21336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3780"/>
              </a:spcBef>
              <a:spcAft>
                <a:spcPts val="2310"/>
              </a:spcAft>
            </a:pPr>
            <a:r>
              <a:rPr lang="ru" sz="1700" b="1" dirty="0">
                <a:latin typeface="Times New Roman"/>
              </a:rPr>
              <a:t>Муниципальные программы - это документ, определяющий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66781"/>
              </p:ext>
            </p:extLst>
          </p:nvPr>
        </p:nvGraphicFramePr>
        <p:xfrm>
          <a:off x="1274064" y="2834640"/>
          <a:ext cx="7257288" cy="1191768"/>
        </p:xfrm>
        <a:graphic>
          <a:graphicData uri="http://schemas.openxmlformats.org/drawingml/2006/table">
            <a:tbl>
              <a:tblPr/>
              <a:tblGrid>
                <a:gridCol w="2310384"/>
                <a:gridCol w="2569464"/>
                <a:gridCol w="2377440"/>
              </a:tblGrid>
              <a:tr h="1191768">
                <a:tc>
                  <a:txBody>
                    <a:bodyPr/>
                    <a:lstStyle/>
                    <a:p>
                      <a:pPr marL="139700" indent="0" algn="ctr"/>
                      <a:r>
                        <a:rPr lang="ru" sz="15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Цели и задачи</a:t>
                      </a:r>
                    </a:p>
                    <a:p>
                      <a:pPr marL="139700" indent="0" algn="ctr"/>
                      <a:r>
                        <a:rPr lang="ru-RU" sz="1500" b="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м</a:t>
                      </a:r>
                      <a:r>
                        <a:rPr lang="ru" sz="1500" b="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униципального образования </a:t>
                      </a:r>
                      <a:endParaRPr lang="ru" sz="1500" b="1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85CC6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5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Способы их </a:t>
                      </a:r>
                      <a:r>
                        <a:rPr lang="ru" sz="1500" b="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достижения</a:t>
                      </a:r>
                    </a:p>
                    <a:p>
                      <a:pPr marL="101600" indent="0"/>
                      <a:endParaRPr lang="ru" sz="1500" b="1" dirty="0" smtClean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marL="101600" indent="0"/>
                      <a:endParaRPr lang="ru" sz="1500" b="1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85CC64"/>
                    </a:solidFill>
                  </a:tcPr>
                </a:tc>
                <a:tc>
                  <a:txBody>
                    <a:bodyPr/>
                    <a:lstStyle/>
                    <a:p>
                      <a:pPr marL="330200" indent="0">
                        <a:lnSpc>
                          <a:spcPts val="1680"/>
                        </a:lnSpc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Планируемые объемы финансовых ресурсов,</a:t>
                      </a:r>
                    </a:p>
                    <a:p>
                      <a:pPr indent="0" algn="ctr"/>
                      <a:r>
                        <a:rPr lang="ru" sz="13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необходимые для</a:t>
                      </a:r>
                    </a:p>
                    <a:p>
                      <a:pPr indent="0" algn="ctr"/>
                      <a:r>
                        <a:rPr lang="ru" sz="13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достижения поставленных</a:t>
                      </a:r>
                    </a:p>
                    <a:p>
                      <a:pPr indent="0" algn="ctr"/>
                      <a:r>
                        <a:rPr lang="ru" sz="1300" b="1" dirty="0">
                          <a:solidFill>
                            <a:srgbClr val="FFFFFF"/>
                          </a:solidFill>
                          <a:latin typeface="Times New Roman"/>
                        </a:rPr>
                        <a:t>целей</a:t>
                      </a:r>
                    </a:p>
                  </a:txBody>
                  <a:tcPr marL="0" marR="0" marT="0" marB="0" anchor="b">
                    <a:solidFill>
                      <a:srgbClr val="85CC64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69392" y="4285488"/>
            <a:ext cx="2737104" cy="1688592"/>
          </a:xfrm>
          <a:prstGeom prst="rect">
            <a:avLst/>
          </a:prstGeom>
          <a:solidFill>
            <a:srgbClr val="EAFA1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80"/>
              </a:lnSpc>
              <a:spcBef>
                <a:spcPts val="1470"/>
              </a:spcBef>
            </a:pPr>
            <a:r>
              <a:rPr lang="ru" sz="1300" b="1" dirty="0">
                <a:latin typeface="Times New Roman"/>
              </a:rPr>
              <a:t>Постановление администрации МО </a:t>
            </a:r>
            <a:r>
              <a:rPr lang="ru" sz="1300" b="1" dirty="0" smtClean="0">
                <a:latin typeface="Times New Roman"/>
              </a:rPr>
              <a:t>«Городской округ Лыткарино» </a:t>
            </a:r>
            <a:r>
              <a:rPr lang="ru" sz="1300" b="1" dirty="0">
                <a:latin typeface="Times New Roman"/>
              </a:rPr>
              <a:t>утвержден перечень муниципальных </a:t>
            </a:r>
            <a:r>
              <a:rPr lang="ru" sz="1300" b="1" dirty="0" smtClean="0">
                <a:latin typeface="Times New Roman"/>
              </a:rPr>
              <a:t>программ, предусмотренных </a:t>
            </a:r>
            <a:r>
              <a:rPr lang="ru" sz="1300" b="1" dirty="0">
                <a:latin typeface="Times New Roman"/>
              </a:rPr>
              <a:t>к финансированию за счет средств местного </a:t>
            </a:r>
            <a:r>
              <a:rPr lang="ru" sz="1300" b="1" dirty="0" smtClean="0">
                <a:latin typeface="Times New Roman"/>
              </a:rPr>
              <a:t>бюджета</a:t>
            </a:r>
            <a:endParaRPr lang="ru" sz="1300" b="1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41520" y="4815840"/>
            <a:ext cx="4163568" cy="347472"/>
          </a:xfrm>
          <a:prstGeom prst="rect">
            <a:avLst/>
          </a:prstGeom>
          <a:solidFill>
            <a:srgbClr val="FECC02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 b="1" dirty="0" smtClean="0">
                <a:latin typeface="Times New Roman"/>
              </a:rPr>
              <a:t>16 </a:t>
            </a:r>
            <a:r>
              <a:rPr lang="ru" sz="2300" b="1" dirty="0">
                <a:latin typeface="Times New Roman"/>
              </a:rPr>
              <a:t>муниципальных программ</a:t>
            </a:r>
          </a:p>
        </p:txBody>
      </p:sp>
      <p:pic>
        <p:nvPicPr>
          <p:cNvPr id="14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078992" y="298704"/>
            <a:ext cx="2377440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1560" y="344424"/>
            <a:ext cx="2584336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</a:t>
            </a:r>
            <a:r>
              <a:rPr lang="ru-RU" sz="1400" b="1" dirty="0" smtClean="0">
                <a:solidFill>
                  <a:srgbClr val="002060"/>
                </a:solidFill>
                <a:latin typeface="Times New Roman"/>
              </a:rPr>
              <a:t>ы</a:t>
            </a:r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9744" y="307848"/>
            <a:ext cx="225552" cy="19202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1512" y="758952"/>
            <a:ext cx="5961888" cy="387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300" b="1" dirty="0">
                <a:solidFill>
                  <a:srgbClr val="261CA4"/>
                </a:solidFill>
                <a:latin typeface="Times New Roman"/>
              </a:rPr>
              <a:t>Программная структура бюджета </a:t>
            </a:r>
            <a:r>
              <a:rPr lang="ru" sz="1300" b="1" dirty="0" smtClean="0">
                <a:solidFill>
                  <a:srgbClr val="261CA4"/>
                </a:solidFill>
                <a:latin typeface="Times New Roman"/>
              </a:rPr>
              <a:t>«Городской округ Лыткарино», (тыс.руб.)</a:t>
            </a:r>
          </a:p>
        </p:txBody>
      </p:sp>
      <p:pic>
        <p:nvPicPr>
          <p:cNvPr id="9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21780"/>
              </p:ext>
            </p:extLst>
          </p:nvPr>
        </p:nvGraphicFramePr>
        <p:xfrm>
          <a:off x="323529" y="1146045"/>
          <a:ext cx="8640961" cy="5412909"/>
        </p:xfrm>
        <a:graphic>
          <a:graphicData uri="http://schemas.openxmlformats.org/drawingml/2006/table">
            <a:tbl>
              <a:tblPr/>
              <a:tblGrid>
                <a:gridCol w="6126570"/>
                <a:gridCol w="818080"/>
                <a:gridCol w="818080"/>
                <a:gridCol w="878231"/>
              </a:tblGrid>
              <a:tr h="4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Наименования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100" b="1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на 2021 год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1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на 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1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на 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«Здравоохранение»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«Культура»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105 916,0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91 658,0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91 659,0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«Образование»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1 082 239,0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1 084 220,6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1 084 259,6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«Социальная защита населения»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39 386,8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39 217,8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39 925,9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«Спорт»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89 781,8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83 781,8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83 781,8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5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«Развитие сельского хозяйства»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46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49 411,7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34 411,7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34 411,7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«Жилище»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44 372,5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29 372,0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19 469,0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02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</a:t>
                      </a:r>
                      <a:r>
                        <a:rPr lang="ru-RU" sz="1100" b="1" i="0" u="none" strike="noStrike" dirty="0" err="1"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»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1 713 537,9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652 059,6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662,0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69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 финансами»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222 868,3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210 186,2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203 090,8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54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13 622,0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9 368,0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8 984,0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461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«Развитие и функционирование дорожно-транспортного комплекса»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49 440,0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28 161,0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36 870,0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«Цифровое муниципальное образование»     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37 047,8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47 719,5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27 001,0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«Архитектура и градостроительство»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9 764,6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9 764,6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9 764,6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69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104 353,4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31 576,6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34 076,6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Муниципальная программа «Строительство объектов социальной инфраструктуры»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8 105,3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618" y="312701"/>
            <a:ext cx="2517270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19744" y="307848"/>
            <a:ext cx="225552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9872" y="1155192"/>
            <a:ext cx="8232648" cy="833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2000" b="1" dirty="0">
                <a:solidFill>
                  <a:srgbClr val="002060"/>
                </a:solidFill>
                <a:latin typeface="Times New Roman"/>
              </a:rPr>
              <a:t>Доля программных расходов в общем объеме расходов </a:t>
            </a:r>
            <a:endParaRPr lang="ru" sz="2000" b="1" dirty="0" smtClean="0">
              <a:solidFill>
                <a:srgbClr val="002060"/>
              </a:solidFill>
              <a:latin typeface="Times New Roman"/>
            </a:endParaRPr>
          </a:p>
          <a:p>
            <a:pPr indent="0" algn="ctr">
              <a:spcAft>
                <a:spcPts val="420"/>
              </a:spcAft>
            </a:pPr>
            <a:r>
              <a:rPr lang="ru" sz="2000" b="1" dirty="0" smtClean="0">
                <a:solidFill>
                  <a:srgbClr val="002060"/>
                </a:solidFill>
                <a:latin typeface="Times New Roman"/>
              </a:rPr>
              <a:t>бюджета «Городской округ Лыткарино» на 2021 </a:t>
            </a:r>
            <a:r>
              <a:rPr lang="ru" sz="2000" b="1" dirty="0">
                <a:solidFill>
                  <a:srgbClr val="002060"/>
                </a:solidFill>
                <a:latin typeface="Times New Roman"/>
              </a:rPr>
              <a:t>год (%)</a:t>
            </a:r>
          </a:p>
        </p:txBody>
      </p:sp>
      <p:pic>
        <p:nvPicPr>
          <p:cNvPr id="8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086022"/>
              </p:ext>
            </p:extLst>
          </p:nvPr>
        </p:nvGraphicFramePr>
        <p:xfrm>
          <a:off x="1259632" y="2276872"/>
          <a:ext cx="6343229" cy="38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4712" y="271272"/>
            <a:ext cx="2511184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9744" y="307848"/>
            <a:ext cx="225552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54736"/>
            <a:ext cx="7992888" cy="570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828548" indent="0">
              <a:spcAft>
                <a:spcPts val="210"/>
              </a:spcAft>
            </a:pPr>
            <a:r>
              <a:rPr lang="ru" sz="1600" b="1" dirty="0">
                <a:solidFill>
                  <a:srgbClr val="261CA4"/>
                </a:solidFill>
                <a:latin typeface="Arial"/>
              </a:rPr>
              <a:t>Распределение расходов</a:t>
            </a:r>
          </a:p>
          <a:p>
            <a:pPr indent="0"/>
            <a:r>
              <a:rPr lang="ru" sz="1600" b="1" dirty="0">
                <a:solidFill>
                  <a:srgbClr val="261CA4"/>
                </a:solidFill>
                <a:latin typeface="Arial"/>
              </a:rPr>
              <a:t>по разделам и подразделам функциональной классификации (тыс. 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14524"/>
              </p:ext>
            </p:extLst>
          </p:nvPr>
        </p:nvGraphicFramePr>
        <p:xfrm>
          <a:off x="276345" y="1412778"/>
          <a:ext cx="8568951" cy="5289446"/>
        </p:xfrm>
        <a:graphic>
          <a:graphicData uri="http://schemas.openxmlformats.org/drawingml/2006/table">
            <a:tbl>
              <a:tblPr/>
              <a:tblGrid>
                <a:gridCol w="4667192"/>
                <a:gridCol w="563709"/>
                <a:gridCol w="552657"/>
                <a:gridCol w="917412"/>
                <a:gridCol w="961623"/>
                <a:gridCol w="906358"/>
              </a:tblGrid>
              <a:tr h="384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Наименования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effectLst/>
                          <a:latin typeface="Times New Roman Cyr"/>
                        </a:rPr>
                        <a:t>Рз</a:t>
                      </a:r>
                      <a:endParaRPr lang="ru-RU" sz="1200" b="1" i="0" u="none" strike="noStrike" dirty="0">
                        <a:effectLst/>
                        <a:latin typeface="Times New Roman Cyr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2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на 2021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2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на 2022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Сумма  </a:t>
                      </a:r>
                      <a:br>
                        <a:rPr lang="ru-RU" sz="1200" b="1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на 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241 297,3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222 228,3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213 408,6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2 587,8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2 587,8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2 587,8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8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10 588,1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10 588,1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10 588,1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 Cyr"/>
                        </a:rPr>
                        <a:t>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62 137,5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59 121,3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59 643,3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Обеспечение  деятельности  финансовых,налоговых  и  таможенных  органов  и  органов  финансового  (финансово-бюджетного)  надзора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24 576,1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24 349,3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24 349,3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Обеспечение проведения выборов и референдумов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4 405,0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4 405,0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4 405,0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Резервные фонды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7 059,1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11 081,2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9 592,9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общегосударственные вопросы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129 943,7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110 095,6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102 242,2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Национальная оборона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3 973,0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3 973,0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3 973,0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Мобилизационная  и  вневойсковая  подготовка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3 773,0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Мобилизационная  подготовка  экономики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4712" y="271272"/>
            <a:ext cx="2511184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9744" y="307848"/>
            <a:ext cx="222504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44531"/>
              </p:ext>
            </p:extLst>
          </p:nvPr>
        </p:nvGraphicFramePr>
        <p:xfrm>
          <a:off x="251521" y="909310"/>
          <a:ext cx="8590727" cy="5770508"/>
        </p:xfrm>
        <a:graphic>
          <a:graphicData uri="http://schemas.openxmlformats.org/drawingml/2006/table">
            <a:tbl>
              <a:tblPr/>
              <a:tblGrid>
                <a:gridCol w="4679053"/>
                <a:gridCol w="565142"/>
                <a:gridCol w="554061"/>
                <a:gridCol w="919742"/>
                <a:gridCol w="964068"/>
                <a:gridCol w="908661"/>
              </a:tblGrid>
              <a:tr h="370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42 440,4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27 440,4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27 440,4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Гражданская  оборона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1 290,0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1 290,0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1 290,0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  Защита населения и территории от чрезвычайных ситуаций природного и техногенного характера,пожарная безопасность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18 952,4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18 952,4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18 952,4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 вопросы  в  области  национальной  безопасности  и  правоохранительной 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22 198,0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7 198,0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7 198,0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Национальная экономика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75 645,3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71 038,0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59 028,5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Сельское хозяйство и рыболовство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Транспорт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20 598,5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20 598,5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20 598,5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Дорожное  хозяйство  (дорожные  фонды)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49 325,0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28 046,0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36 755,0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Связь и информатика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4 740,8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21 412,5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694,0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вопросы в области национальной экономики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168 745,9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61 116,1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63 469,1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Жилищное хозяйство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14 690,6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10 102,1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10 102,1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  Коммунальное  хозяйство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Благоустройство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95 504,5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27 316,2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29 816,2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вопросы в области жилищно-коммунального хозяйства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23 550,8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23 697,8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23 550,8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1 712 875,9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651 397,6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Сбор, удаление отходов и очистка сточных вод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1 712 875,9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651 397,6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4712" y="271272"/>
            <a:ext cx="2583192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9744" y="307848"/>
            <a:ext cx="225552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19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53595"/>
              </p:ext>
            </p:extLst>
          </p:nvPr>
        </p:nvGraphicFramePr>
        <p:xfrm>
          <a:off x="179513" y="836712"/>
          <a:ext cx="8784974" cy="5715124"/>
        </p:xfrm>
        <a:graphic>
          <a:graphicData uri="http://schemas.openxmlformats.org/drawingml/2006/table">
            <a:tbl>
              <a:tblPr/>
              <a:tblGrid>
                <a:gridCol w="4784850"/>
                <a:gridCol w="577921"/>
                <a:gridCol w="566590"/>
                <a:gridCol w="940540"/>
                <a:gridCol w="985866"/>
                <a:gridCol w="929207"/>
              </a:tblGrid>
              <a:tr h="214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Образование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1 085 282,2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1 073 013,8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1 081 135,2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Дошкольное образование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425 351,9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425 351,9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425 351,9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3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Общее образование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506 713,6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508 695,2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516 839,5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Дополнительное образование детей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129 880,4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115 630,4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115 630,4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Молодежная политика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1 620,5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1 620,5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1 620,5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вопросы в области образования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21 715,8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21 715,8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21 692,9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Культура,  кинематография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90 390,0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89 536,0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89 536,0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Культура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90 390,0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89 536,0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89 536,0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Здравоохранение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вопросы в области здравоохранения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3 780,0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91 393,1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77 077,6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67 905,6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Пенсионное обеспечение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7 648,6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7 648,6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7 648,6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Социальное обеспечение населения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21 414,0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22 099,0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22 830,0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Охрана семьи и детства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62 190,5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47 190,0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37 287,0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Другие  вопросы  в  области  социальной  политики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Физическая  культура  и  спорт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89 781,8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83 781,8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83 781,8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3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Физическая культура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29 271,2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29 271,2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29 271,2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Массовый  спорт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60 510,6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54 510,6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54 510,6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Обслуживание  государственного  и  муниципального  долга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  Обслуживание    государственного  внутреннего  и  муниципального  долга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25 000,0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 Cyr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3 630 604,9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2 389 382,6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1 718 458,2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902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" y="1993392"/>
            <a:ext cx="1018032" cy="12557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944" y="3785616"/>
            <a:ext cx="2752344" cy="26060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8992" y="298704"/>
            <a:ext cx="2377440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6432" y="1158240"/>
            <a:ext cx="2197608" cy="2407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4200"/>
              </a:spcAft>
            </a:pPr>
            <a:r>
              <a:rPr lang="ru" sz="1900" b="1">
                <a:solidFill>
                  <a:srgbClr val="002060"/>
                </a:solidFill>
                <a:latin typeface="Times New Roman"/>
              </a:rPr>
              <a:t>Что такое бюджет?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53272" y="307848"/>
            <a:ext cx="137160" cy="19202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40992" y="2142744"/>
            <a:ext cx="6982968" cy="1063752"/>
          </a:xfrm>
          <a:prstGeom prst="rect">
            <a:avLst/>
          </a:prstGeom>
          <a:solidFill>
            <a:srgbClr val="9CADBE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36"/>
              </a:lnSpc>
              <a:spcBef>
                <a:spcPts val="4200"/>
              </a:spcBef>
              <a:spcAft>
                <a:spcPts val="3360"/>
              </a:spcAft>
            </a:pPr>
            <a:r>
              <a:rPr lang="ru" sz="1700" b="1">
                <a:solidFill>
                  <a:srgbClr val="FB050B"/>
                </a:solidFill>
                <a:latin typeface="Times New Roman"/>
              </a:rPr>
              <a:t>БЮДЖЕТ </a:t>
            </a:r>
            <a:r>
              <a:rPr lang="ru" sz="1700" b="1">
                <a:solidFill>
                  <a:srgbClr val="4709F7"/>
                </a:solidFill>
                <a:latin typeface="Times New Roman"/>
              </a:rPr>
              <a:t>(от старонормандского </a:t>
            </a:r>
            <a:r>
              <a:rPr lang="en-US" sz="1700" b="1">
                <a:solidFill>
                  <a:srgbClr val="4709F7"/>
                </a:solidFill>
                <a:latin typeface="Times New Roman"/>
              </a:rPr>
              <a:t>bougette </a:t>
            </a:r>
            <a:r>
              <a:rPr lang="ru" sz="1700" b="1">
                <a:solidFill>
                  <a:srgbClr val="4709F7"/>
                </a:solidFill>
                <a:latin typeface="Times New Roman"/>
              </a:rPr>
              <a:t>- кошель, сумка, кожаный мешок)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208" y="3959352"/>
            <a:ext cx="2051304" cy="2712720"/>
          </a:xfrm>
          <a:prstGeom prst="rect">
            <a:avLst/>
          </a:prstGeom>
          <a:solidFill>
            <a:srgbClr val="9CADBE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</a:pPr>
            <a:r>
              <a:rPr lang="ru" sz="1700" b="1">
                <a:solidFill>
                  <a:srgbClr val="FB050B"/>
                </a:solidFill>
                <a:latin typeface="Times New Roman"/>
              </a:rPr>
              <a:t>ДОХОДЫ</a:t>
            </a:r>
          </a:p>
          <a:p>
            <a:pPr indent="0" algn="ctr">
              <a:lnSpc>
                <a:spcPts val="2160"/>
              </a:lnSpc>
            </a:pPr>
            <a:r>
              <a:rPr lang="ru" sz="1700" b="1">
                <a:solidFill>
                  <a:srgbClr val="4709F7"/>
                </a:solidFill>
                <a:latin typeface="Times New Roman"/>
              </a:rPr>
              <a:t>Это поступающие в бюджет денежные средства (налоги от юридических и физических лиц, административные платежи и сборы, безвозмездные поступления)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54624" y="3959352"/>
            <a:ext cx="3270504" cy="2435352"/>
          </a:xfrm>
          <a:prstGeom prst="rect">
            <a:avLst/>
          </a:prstGeom>
          <a:solidFill>
            <a:srgbClr val="9CADBE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</a:pPr>
            <a:r>
              <a:rPr lang="ru" sz="1700" b="1">
                <a:solidFill>
                  <a:srgbClr val="FB050B"/>
                </a:solidFill>
                <a:latin typeface="Times New Roman"/>
              </a:rPr>
              <a:t>РАСХОДЫ</a:t>
            </a:r>
          </a:p>
          <a:p>
            <a:pPr indent="0" algn="ctr">
              <a:lnSpc>
                <a:spcPts val="2160"/>
              </a:lnSpc>
            </a:pPr>
            <a:r>
              <a:rPr lang="ru" sz="1700" b="1">
                <a:solidFill>
                  <a:srgbClr val="4709F7"/>
                </a:solidFill>
                <a:latin typeface="Times New Roman"/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 капитальное строительство и другие)</a:t>
            </a:r>
          </a:p>
        </p:txBody>
      </p:sp>
      <p:pic>
        <p:nvPicPr>
          <p:cNvPr id="2050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5933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1146048"/>
            <a:ext cx="8290560" cy="11125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0" y="2919984"/>
            <a:ext cx="627888" cy="195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088" y="2999232"/>
            <a:ext cx="3447288" cy="26182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656320" y="307848"/>
            <a:ext cx="121920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8992" y="307848"/>
            <a:ext cx="2412888" cy="182880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3413760"/>
            <a:ext cx="1938528" cy="1981200"/>
          </a:xfrm>
          <a:prstGeom prst="rect">
            <a:avLst/>
          </a:prstGeom>
          <a:solidFill>
            <a:srgbClr val="BACA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1470"/>
              </a:spcBef>
              <a:spcAft>
                <a:spcPts val="630"/>
              </a:spcAft>
            </a:pPr>
            <a:r>
              <a:rPr lang="ru" sz="1700" b="1">
                <a:solidFill>
                  <a:srgbClr val="4709F7"/>
                </a:solidFill>
                <a:latin typeface="Arial"/>
              </a:rPr>
              <a:t>превышение доходов над расходами образует положительный остаток бюджета</a:t>
            </a:r>
          </a:p>
          <a:p>
            <a:pPr marL="342900" indent="0"/>
            <a:r>
              <a:rPr lang="ru" sz="1700" b="1">
                <a:solidFill>
                  <a:srgbClr val="FB050B"/>
                </a:solidFill>
                <a:latin typeface="Arial"/>
              </a:rPr>
              <a:t>ПРОФИЦИТ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53784" y="3343656"/>
            <a:ext cx="1810512" cy="1981200"/>
          </a:xfrm>
          <a:prstGeom prst="rect">
            <a:avLst/>
          </a:prstGeom>
          <a:solidFill>
            <a:srgbClr val="9CADBE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Aft>
                <a:spcPts val="630"/>
              </a:spcAft>
            </a:pPr>
            <a:r>
              <a:rPr lang="ru" sz="1700" b="1">
                <a:solidFill>
                  <a:srgbClr val="4709F7"/>
                </a:solidFill>
                <a:latin typeface="Arial"/>
              </a:rPr>
              <a:t>если расходная часть бюджета превышает доходную, то бюджет формируется с</a:t>
            </a:r>
          </a:p>
          <a:p>
            <a:pPr marL="152400" indent="0"/>
            <a:r>
              <a:rPr lang="ru" sz="1700" b="1">
                <a:solidFill>
                  <a:srgbClr val="FB050B"/>
                </a:solidFill>
                <a:latin typeface="Arial"/>
              </a:rPr>
              <a:t>ДЕФИЦИТОМ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5152" y="5903976"/>
            <a:ext cx="7687056" cy="771144"/>
          </a:xfrm>
          <a:prstGeom prst="rect">
            <a:avLst/>
          </a:prstGeom>
          <a:solidFill>
            <a:srgbClr val="9CADBE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60"/>
              </a:lnSpc>
            </a:pPr>
            <a:r>
              <a:rPr lang="ru" sz="1700" b="1">
                <a:solidFill>
                  <a:srgbClr val="4709F7"/>
                </a:solidFill>
                <a:latin typeface="Times New Roman"/>
              </a:rPr>
              <a:t>Сбалансированность бюджета по доходам и расходам - основополагающее требование, предъявляемое к органам, составляющим и утверждающим</a:t>
            </a:r>
          </a:p>
          <a:p>
            <a:pPr indent="0" algn="ctr">
              <a:lnSpc>
                <a:spcPts val="2160"/>
              </a:lnSpc>
            </a:pPr>
            <a:r>
              <a:rPr lang="ru" sz="1700" b="1">
                <a:solidFill>
                  <a:srgbClr val="4709F7"/>
                </a:solidFill>
                <a:latin typeface="Times New Roman"/>
              </a:rPr>
              <a:t>бюджет</a:t>
            </a:r>
          </a:p>
        </p:txBody>
      </p:sp>
      <p:pic>
        <p:nvPicPr>
          <p:cNvPr id="11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608" y="3316224"/>
            <a:ext cx="4535424" cy="6461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0" y="3925824"/>
            <a:ext cx="1176528" cy="8900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3889248"/>
            <a:ext cx="573024" cy="213969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2416" y="256032"/>
            <a:ext cx="2182368" cy="201168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25840" y="292608"/>
            <a:ext cx="195072" cy="201168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8064" y="908304"/>
            <a:ext cx="3444240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 dirty="0">
                <a:solidFill>
                  <a:srgbClr val="002060"/>
                </a:solidFill>
                <a:latin typeface="Times New Roman"/>
              </a:rPr>
              <a:t>Стадии формирования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ECDDCC"/>
          </a:solidFill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7857744" y="1255776"/>
            <a:ext cx="847344" cy="304800"/>
          </a:xfrm>
          <a:prstGeom prst="rect">
            <a:avLst/>
          </a:prstGeom>
          <a:solidFill>
            <a:srgbClr val="ECDDCC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b="1" spc="50">
                <a:solidFill>
                  <a:srgbClr val="80807F"/>
                </a:solidFill>
                <a:latin typeface="Bookman Old Style"/>
              </a:rPr>
              <a:t>«л»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35040" y="1597152"/>
            <a:ext cx="188976" cy="85344"/>
          </a:xfrm>
          <a:prstGeom prst="rect">
            <a:avLst/>
          </a:prstGeom>
          <a:solidFill>
            <a:srgbClr val="ECDDCC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b="1">
                <a:solidFill>
                  <a:srgbClr val="80807F"/>
                </a:solidFill>
                <a:latin typeface="Bookman Old Style"/>
              </a:rPr>
              <a:t>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85888" y="1658112"/>
            <a:ext cx="304800" cy="146304"/>
          </a:xfrm>
          <a:prstGeom prst="rect">
            <a:avLst/>
          </a:prstGeom>
          <a:solidFill>
            <a:srgbClr val="ECDDCC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>
                <a:latin typeface="Arial"/>
              </a:rPr>
              <a:t>_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43584" y="1847088"/>
            <a:ext cx="7217664" cy="719328"/>
          </a:xfrm>
          <a:prstGeom prst="rect">
            <a:avLst/>
          </a:prstGeom>
          <a:solidFill>
            <a:srgbClr val="C1F51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944"/>
              </a:lnSpc>
            </a:pPr>
            <a:r>
              <a:rPr lang="ru" sz="1500" b="1" u="sng">
                <a:latin typeface="Times New Roman"/>
              </a:rPr>
              <a:t>Бюджетный процесс</a:t>
            </a:r>
            <a:r>
              <a:rPr lang="ru" sz="1500" b="1">
                <a:latin typeface="Times New Roman"/>
              </a:rPr>
              <a:t> - это регламентированная законом деятельность органов государственной власти и местного самоуправления по составлению, рассмотрению, утверждению и исполнению бюджетов соответствующих уровней.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11936" y="2974848"/>
            <a:ext cx="7037832" cy="307848"/>
          </a:xfrm>
          <a:prstGeom prst="rect">
            <a:avLst/>
          </a:prstGeom>
          <a:solidFill>
            <a:srgbClr val="A16A7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FFFFFF"/>
                </a:solidFill>
                <a:latin typeface="Times New Roman"/>
              </a:rPr>
              <a:t>Стадии формирования бюджета называются бюджетным процессом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3675888"/>
            <a:ext cx="1822704" cy="1389888"/>
          </a:xfrm>
          <a:prstGeom prst="rect">
            <a:avLst/>
          </a:prstGeom>
          <a:solidFill>
            <a:srgbClr val="C1F517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Aft>
                <a:spcPts val="1890"/>
              </a:spcAft>
            </a:pPr>
            <a:r>
              <a:rPr lang="ru" sz="1700" b="1" dirty="0">
                <a:latin typeface="Times New Roman"/>
              </a:rPr>
              <a:t>составление проекта бюджета</a:t>
            </a:r>
          </a:p>
          <a:p>
            <a:pPr indent="0" algn="ctr">
              <a:lnSpc>
                <a:spcPts val="2136"/>
              </a:lnSpc>
            </a:pPr>
            <a:r>
              <a:rPr lang="ru" sz="1700" b="1" dirty="0">
                <a:latin typeface="Times New Roman"/>
              </a:rPr>
              <a:t>рассмотрение и утверждение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95088" y="4035552"/>
            <a:ext cx="3648456" cy="545576"/>
          </a:xfrm>
          <a:prstGeom prst="rect">
            <a:avLst/>
          </a:prstGeom>
          <a:solidFill>
            <a:srgbClr val="FECC02"/>
          </a:solidFill>
        </p:spPr>
        <p:txBody>
          <a:bodyPr lIns="0" tIns="0" rIns="0" bIns="0">
            <a:noAutofit/>
          </a:bodyPr>
          <a:lstStyle/>
          <a:p>
            <a:pPr indent="901700">
              <a:lnSpc>
                <a:spcPts val="1920"/>
              </a:lnSpc>
            </a:pPr>
            <a:r>
              <a:rPr lang="ru" sz="1500" b="1" dirty="0">
                <a:latin typeface="Times New Roman"/>
              </a:rPr>
              <a:t>Проект местного бюджета составляется и утверждается сроком на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52032" y="4678680"/>
            <a:ext cx="777841" cy="280416"/>
          </a:xfrm>
          <a:prstGeom prst="rect">
            <a:avLst/>
          </a:prstGeom>
          <a:solidFill>
            <a:srgbClr val="FECC02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920"/>
              </a:lnSpc>
            </a:pPr>
            <a:r>
              <a:rPr lang="ru" sz="1500" b="1">
                <a:latin typeface="Times New Roman"/>
              </a:rPr>
              <a:t>три года</a:t>
            </a:r>
          </a:p>
        </p:txBody>
      </p:sp>
      <p:pic>
        <p:nvPicPr>
          <p:cNvPr id="18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" y="1438656"/>
            <a:ext cx="8058912" cy="20665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8992" y="298703"/>
            <a:ext cx="2484896" cy="204215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59368" y="310896"/>
            <a:ext cx="124968" cy="19202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36848" y="950976"/>
            <a:ext cx="17404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002060"/>
                </a:solidFill>
                <a:latin typeface="Times New Roman"/>
              </a:rPr>
              <a:t>Доходы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232" y="3980688"/>
            <a:ext cx="2542032" cy="2544656"/>
          </a:xfrm>
          <a:prstGeom prst="rect">
            <a:avLst/>
          </a:prstGeom>
          <a:solidFill>
            <a:srgbClr val="7ED13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512"/>
              </a:lnSpc>
              <a:spcAft>
                <a:spcPts val="630"/>
              </a:spcAft>
            </a:pPr>
            <a:r>
              <a:rPr lang="ru" sz="1500" b="1">
                <a:latin typeface="Times New Roman"/>
              </a:rPr>
              <a:t>Налоговые доходы -поступления в бюджет от уплаты налогов, установленных Налоговым кодексом РФ:</a:t>
            </a:r>
          </a:p>
          <a:p>
            <a:pPr indent="0">
              <a:lnSpc>
                <a:spcPts val="1344"/>
              </a:lnSpc>
              <a:spcAft>
                <a:spcPts val="630"/>
              </a:spcAft>
            </a:pPr>
            <a:r>
              <a:rPr lang="ru" sz="1500" b="1">
                <a:latin typeface="Times New Roman"/>
              </a:rPr>
              <a:t>• Налог на доходы физических лиц;</a:t>
            </a:r>
          </a:p>
          <a:p>
            <a:pPr indent="0">
              <a:spcAft>
                <a:spcPts val="630"/>
              </a:spcAft>
            </a:pPr>
            <a:r>
              <a:rPr lang="ru" sz="1500" b="1">
                <a:latin typeface="Times New Roman"/>
              </a:rPr>
              <a:t>•Акцизы;</a:t>
            </a:r>
          </a:p>
          <a:p>
            <a:pPr indent="0">
              <a:lnSpc>
                <a:spcPts val="1272"/>
              </a:lnSpc>
              <a:spcAft>
                <a:spcPts val="630"/>
              </a:spcAft>
            </a:pPr>
            <a:r>
              <a:rPr lang="ru" sz="1500" b="1">
                <a:latin typeface="Times New Roman"/>
              </a:rPr>
              <a:t>•Налог на имущество физических лиц;</a:t>
            </a:r>
          </a:p>
          <a:p>
            <a:pPr indent="0"/>
            <a:r>
              <a:rPr lang="ru" sz="1500" b="1">
                <a:latin typeface="Times New Roman"/>
              </a:rPr>
              <a:t>•Иные налоги.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64992" y="4008120"/>
            <a:ext cx="2499360" cy="2517224"/>
          </a:xfrm>
          <a:prstGeom prst="rect">
            <a:avLst/>
          </a:prstGeom>
          <a:solidFill>
            <a:srgbClr val="FF989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752"/>
              </a:lnSpc>
            </a:pPr>
            <a:r>
              <a:rPr lang="ru" sz="1500" b="1" dirty="0">
                <a:latin typeface="Times New Roman"/>
              </a:rPr>
              <a:t>Неналоговые доходы -поступления доходов от использования государственного (муниципального) имущества, платных услуг, оказываемых казенными учреждениями, штрафных санкций за нарушение законодательства, иных неналоговых платежей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42888" y="4035552"/>
            <a:ext cx="2447544" cy="2489792"/>
          </a:xfrm>
          <a:prstGeom prst="rect">
            <a:avLst/>
          </a:prstGeom>
          <a:solidFill>
            <a:srgbClr val="41B3C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12"/>
              </a:lnSpc>
            </a:pPr>
            <a:r>
              <a:rPr lang="ru" sz="1500" b="1">
                <a:latin typeface="Times New Roman"/>
              </a:rPr>
              <a:t>Безвозмездные поступления -поступление доходов в виде финансовой помощи, полученной от бюджетов других уровней бюджетной системы РФ (межбюджетные трансферты)</a:t>
            </a:r>
          </a:p>
        </p:txBody>
      </p:sp>
      <p:pic>
        <p:nvPicPr>
          <p:cNvPr id="10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37352" cy="79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2301240"/>
            <a:ext cx="6416040" cy="14386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310896"/>
            <a:ext cx="2448272" cy="192024"/>
          </a:xfrm>
          <a:prstGeom prst="rect">
            <a:avLst/>
          </a:prstGeom>
          <a:solidFill>
            <a:srgbClr val="D3F4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</a:t>
            </a:r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округ 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56320" y="307848"/>
            <a:ext cx="134112" cy="195072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07792" y="877824"/>
            <a:ext cx="2956560" cy="2407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Aft>
                <a:spcPts val="2100"/>
              </a:spcAft>
            </a:pPr>
            <a:r>
              <a:rPr lang="ru" sz="1700" b="1">
                <a:solidFill>
                  <a:srgbClr val="002060"/>
                </a:solidFill>
                <a:latin typeface="Times New Roman"/>
              </a:rPr>
              <a:t>Межбюджетные трансферты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864" y="1441704"/>
            <a:ext cx="8421624" cy="710184"/>
          </a:xfrm>
          <a:prstGeom prst="rect">
            <a:avLst/>
          </a:prstGeom>
          <a:solidFill>
            <a:srgbClr val="CEFECC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  <a:spcBef>
                <a:spcPts val="2100"/>
              </a:spcBef>
            </a:pPr>
            <a:r>
              <a:rPr lang="ru" sz="1500" b="1">
                <a:latin typeface="Times New Roman"/>
              </a:rPr>
              <a:t>Межбюджетные трансферты (безвозмездные поступления) 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8328" y="4050792"/>
            <a:ext cx="2542032" cy="2225040"/>
          </a:xfrm>
          <a:prstGeom prst="rect">
            <a:avLst/>
          </a:prstGeom>
          <a:solidFill>
            <a:srgbClr val="7ED13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04"/>
              </a:lnSpc>
            </a:pPr>
            <a:r>
              <a:rPr lang="ru" sz="1500" b="1">
                <a:latin typeface="Times New Roman"/>
              </a:rPr>
              <a:t>Дотации 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21736" y="4005072"/>
            <a:ext cx="2709672" cy="2350008"/>
          </a:xfrm>
          <a:prstGeom prst="rect">
            <a:avLst/>
          </a:prstGeom>
          <a:solidFill>
            <a:srgbClr val="FF989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536"/>
              </a:lnSpc>
            </a:pPr>
            <a:r>
              <a:rPr lang="ru" sz="1300" b="1">
                <a:latin typeface="Times New Roman"/>
              </a:rPr>
              <a:t>Субвенция -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00216" y="3986784"/>
            <a:ext cx="2520696" cy="2462784"/>
          </a:xfrm>
          <a:prstGeom prst="rect">
            <a:avLst/>
          </a:prstGeom>
          <a:solidFill>
            <a:srgbClr val="41B3C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32"/>
              </a:lnSpc>
            </a:pPr>
            <a:r>
              <a:rPr lang="ru" sz="1500" b="1">
                <a:latin typeface="Times New Roman"/>
              </a:rPr>
              <a:t>Субсидия - 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pic>
        <p:nvPicPr>
          <p:cNvPr id="11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5933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" y="1307592"/>
            <a:ext cx="1350264" cy="1240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56320" y="310896"/>
            <a:ext cx="134112" cy="192024"/>
          </a:xfrm>
          <a:prstGeom prst="rect">
            <a:avLst/>
          </a:prstGeom>
          <a:solidFill>
            <a:srgbClr val="9CADB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latin typeface="Times New Roman"/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1560" y="344424"/>
            <a:ext cx="6589776" cy="1737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Городской </a:t>
            </a:r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округ </a:t>
            </a:r>
            <a:r>
              <a:rPr lang="ru" sz="1400" b="1" dirty="0" smtClean="0">
                <a:solidFill>
                  <a:srgbClr val="002060"/>
                </a:solidFill>
                <a:latin typeface="Times New Roman"/>
              </a:rPr>
              <a:t>Лыткарино</a:t>
            </a:r>
            <a:endParaRPr lang="ru" sz="14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1560" y="667512"/>
            <a:ext cx="6589776" cy="496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84"/>
              </a:lnSpc>
              <a:spcAft>
                <a:spcPts val="210"/>
              </a:spcAft>
            </a:pPr>
            <a:r>
              <a:rPr lang="ru" sz="1700" b="1" dirty="0">
                <a:solidFill>
                  <a:srgbClr val="002060"/>
                </a:solidFill>
                <a:latin typeface="Times New Roman"/>
              </a:rPr>
              <a:t>Муниципальный долг </a:t>
            </a:r>
            <a:r>
              <a:rPr lang="ru" sz="1700" b="1" dirty="0" smtClean="0">
                <a:solidFill>
                  <a:srgbClr val="002060"/>
                </a:solidFill>
                <a:latin typeface="Times New Roman"/>
              </a:rPr>
              <a:t>городского округа Лыткарино</a:t>
            </a:r>
            <a:endParaRPr lang="ru" sz="1700" b="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4480" y="1313688"/>
            <a:ext cx="6781800" cy="1478280"/>
          </a:xfrm>
          <a:prstGeom prst="rect">
            <a:avLst/>
          </a:prstGeom>
          <a:solidFill>
            <a:srgbClr val="CEFECC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  <a:spcBef>
                <a:spcPts val="210"/>
              </a:spcBef>
              <a:spcAft>
                <a:spcPts val="210"/>
              </a:spcAft>
            </a:pPr>
            <a:r>
              <a:rPr lang="ru" sz="1300" b="1" dirty="0" smtClean="0">
                <a:latin typeface="Times New Roman"/>
              </a:rPr>
              <a:t>Муниципальный </a:t>
            </a:r>
            <a:r>
              <a:rPr lang="ru" sz="1300" b="1" dirty="0">
                <a:latin typeface="Times New Roman"/>
              </a:rPr>
              <a:t>долг </a:t>
            </a:r>
            <a:r>
              <a:rPr lang="ru" sz="1300" dirty="0">
                <a:latin typeface="Times New Roman"/>
              </a:rPr>
              <a:t>- обязательства, возникающие из </a:t>
            </a:r>
            <a:r>
              <a:rPr lang="ru" sz="1300" dirty="0" smtClean="0">
                <a:latin typeface="Times New Roman"/>
              </a:rPr>
              <a:t>муниципальных </a:t>
            </a:r>
            <a:r>
              <a:rPr lang="ru" sz="1300" dirty="0">
                <a:latin typeface="Times New Roman"/>
              </a:rPr>
              <a:t>заимствований, гарантий по обязательствам третьих лиц.</a:t>
            </a:r>
          </a:p>
          <a:p>
            <a:pPr indent="0">
              <a:lnSpc>
                <a:spcPts val="1680"/>
              </a:lnSpc>
              <a:spcAft>
                <a:spcPts val="1260"/>
              </a:spcAft>
            </a:pPr>
            <a:r>
              <a:rPr lang="ru" sz="1300" b="1" dirty="0" smtClean="0">
                <a:latin typeface="Times New Roman"/>
              </a:rPr>
              <a:t>Муниципальный внутренний </a:t>
            </a:r>
            <a:r>
              <a:rPr lang="ru" sz="1300" b="1" dirty="0">
                <a:latin typeface="Times New Roman"/>
              </a:rPr>
              <a:t>долг </a:t>
            </a:r>
            <a:r>
              <a:rPr lang="ru" sz="1300" dirty="0">
                <a:latin typeface="Times New Roman"/>
              </a:rPr>
              <a:t>- долговые обязательства публично-правового образования, возникающие в валюте Российской Федерации. </a:t>
            </a:r>
            <a:endParaRPr lang="ru" sz="1300" dirty="0" smtClean="0">
              <a:latin typeface="Times New Roman"/>
            </a:endParaRPr>
          </a:p>
          <a:p>
            <a:pPr indent="0">
              <a:lnSpc>
                <a:spcPts val="1680"/>
              </a:lnSpc>
              <a:spcAft>
                <a:spcPts val="1260"/>
              </a:spcAft>
            </a:pPr>
            <a:r>
              <a:rPr lang="ru" sz="1300" b="1" dirty="0" smtClean="0">
                <a:latin typeface="Times New Roman"/>
              </a:rPr>
              <a:t>Муниципальный </a:t>
            </a:r>
            <a:r>
              <a:rPr lang="ru" sz="1300" b="1" dirty="0">
                <a:latin typeface="Times New Roman"/>
              </a:rPr>
              <a:t>внешний долг </a:t>
            </a:r>
            <a:r>
              <a:rPr lang="ru" sz="1300" dirty="0">
                <a:latin typeface="Times New Roman"/>
              </a:rPr>
              <a:t>- долговые обязательства публично-правового образования, возникающие в иностранной валюте.</a:t>
            </a:r>
          </a:p>
        </p:txBody>
      </p:sp>
      <p:pic>
        <p:nvPicPr>
          <p:cNvPr id="9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5933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79512" y="3044015"/>
            <a:ext cx="8964488" cy="29854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Структура муниципального долга представляет собой группировку муниципальных долговых обязательств </a:t>
            </a:r>
            <a:endParaRPr lang="ru-RU" sz="2400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baseline="-250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2400" b="1" baseline="-25000" dirty="0">
                <a:solidFill>
                  <a:schemeClr val="accent2">
                    <a:lumMod val="75000"/>
                  </a:schemeClr>
                </a:solidFill>
              </a:rPr>
              <a:t>выглядит следующим образом: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 smtClean="0"/>
              <a:t>Ценные </a:t>
            </a:r>
            <a:r>
              <a:rPr lang="ru-RU" b="1" baseline="-25000" dirty="0"/>
              <a:t>бумаги муниципального образования</a:t>
            </a:r>
            <a:endParaRPr lang="ru-RU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 smtClean="0"/>
              <a:t>Бюджетные кредиты привлеченные в валюте РФ в местный бюджет из других бюджетов бюджетной системы</a:t>
            </a:r>
            <a:endParaRPr lang="ru-RU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 smtClean="0"/>
              <a:t>Бюджетные </a:t>
            </a:r>
            <a:r>
              <a:rPr lang="ru-RU" b="1" baseline="-25000" dirty="0"/>
              <a:t>кредиты , привлеченные от РФ в иностранной валюте в рамках использования целевых иностранных кредитов</a:t>
            </a:r>
            <a:endParaRPr lang="ru-RU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/>
              <a:t>Кредиты, привлеченные муниципальным образованием от </a:t>
            </a:r>
            <a:r>
              <a:rPr lang="ru-RU" b="1" baseline="-25000" dirty="0" smtClean="0"/>
              <a:t>кредитных организаций в валюте РФ</a:t>
            </a:r>
            <a:endParaRPr lang="ru-RU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 smtClean="0"/>
              <a:t>Гарантии </a:t>
            </a:r>
            <a:r>
              <a:rPr lang="ru-RU" b="1" baseline="-25000" dirty="0"/>
              <a:t>муниципального образования (муниципальные гарантии</a:t>
            </a:r>
            <a:r>
              <a:rPr lang="ru-RU" b="1" baseline="-25000" dirty="0" smtClean="0"/>
              <a:t>),</a:t>
            </a:r>
            <a:r>
              <a:rPr lang="ru-RU" b="1" dirty="0" smtClean="0"/>
              <a:t> </a:t>
            </a:r>
            <a:r>
              <a:rPr lang="ru-RU" b="1" baseline="-25000" dirty="0" smtClean="0"/>
              <a:t>выраженные </a:t>
            </a:r>
            <a:r>
              <a:rPr lang="ru-RU" b="1" baseline="-25000" dirty="0"/>
              <a:t>в валюте </a:t>
            </a:r>
            <a:r>
              <a:rPr lang="ru-RU" b="1" baseline="-25000" dirty="0" smtClean="0"/>
              <a:t>РФ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b="1" baseline="-25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baseline="-25000" dirty="0" smtClean="0"/>
              <a:t>Муниципальные </a:t>
            </a:r>
            <a:r>
              <a:rPr lang="ru-RU" b="1" baseline="-25000" dirty="0"/>
              <a:t>гарантии, предоставленные РФ в иностранной валюте в рамках использования целевых иностранных кредитов</a:t>
            </a:r>
            <a:endParaRPr lang="ru-RU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83733"/>
              </p:ext>
            </p:extLst>
          </p:nvPr>
        </p:nvGraphicFramePr>
        <p:xfrm>
          <a:off x="61928" y="1697653"/>
          <a:ext cx="9055240" cy="5112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906"/>
                <a:gridCol w="790643"/>
                <a:gridCol w="795425"/>
                <a:gridCol w="795425"/>
                <a:gridCol w="895051"/>
                <a:gridCol w="908603"/>
                <a:gridCol w="664880"/>
                <a:gridCol w="864096"/>
                <a:gridCol w="576064"/>
                <a:gridCol w="720080"/>
                <a:gridCol w="576067"/>
              </a:tblGrid>
              <a:tr h="19301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2021 год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2022 год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2023 год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2020 г.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2021 г.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2022 г.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2023 г.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Отклонения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Отклонения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Отклонения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(утв.</a:t>
                      </a:r>
                      <a:br>
                        <a:rPr lang="ru-RU" sz="1100" b="1">
                          <a:effectLst/>
                          <a:latin typeface="Arial Narrow" pitchFamily="34" charset="0"/>
                        </a:rPr>
                      </a:b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(25.12.2019)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(проект)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 (проект)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(проект)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2021года                                       от  2020 года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2022 года                         от 2021года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2023года                          от 2022года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Сумма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Сумма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Сумма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05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тыс.руб.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Arial Narrow" pitchFamily="34" charset="0"/>
                        </a:rPr>
                        <a:t>тыс.руб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 .Собственные доходы, в том числе: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744 943,4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807 604,8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811 394,8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853 541,5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62 661,4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8,4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3 790,0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0,5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42 146,7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5,2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5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налоговые доходы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568 595,9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570 159,9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597 328,5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639 622,2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1 564,0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0,3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27 168,6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42 293,7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неналоговые доходы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176 347,5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237 444,9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214 066,3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213 919,3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61 097,4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34,6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-23 378,6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-9,8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-147,0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-0,1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5084">
                <a:tc>
                  <a:txBody>
                    <a:bodyPr/>
                    <a:lstStyle/>
                    <a:p>
                      <a:pPr indent="11493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 Налог на доходы    физических лиц      по  дополнительному нормативу отчислений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283 508,3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242 879,1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194 831,1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163 686,3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-40 629,2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-14,3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-48 048,0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-19,8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-31 144,8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-16,0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2056">
                <a:tc>
                  <a:txBody>
                    <a:bodyPr/>
                    <a:lstStyle/>
                    <a:p>
                      <a:pPr indent="11493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 Межбюджетные трансферты (дотации, субсидии, субвенции,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1 106 616,5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2 544 308,5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1 434 118,6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787 224,4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1 437 692,0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129,9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-1 110 189,9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-43,6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-646 894,2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-45,1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ИТОГО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2 135 068,2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3 594 792,4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2 440 344,5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1 804 452,2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1 459 724,2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68,4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-1 154 447,9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-32,1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 Narrow" pitchFamily="34" charset="0"/>
                        </a:rPr>
                        <a:t>-635 892,3</a:t>
                      </a:r>
                      <a:endParaRPr lang="ru-RU" sz="11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-26,1</a:t>
                      </a:r>
                      <a:endParaRPr lang="ru-RU" sz="11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76470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Структура доходов бюджета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городского округа  </a:t>
            </a:r>
            <a:r>
              <a:rPr lang="ru-RU" sz="2000" b="1" dirty="0">
                <a:solidFill>
                  <a:srgbClr val="C00000"/>
                </a:solidFill>
              </a:rPr>
              <a:t>Лыткарино в 2021-2023 гг. </a:t>
            </a:r>
          </a:p>
        </p:txBody>
      </p:sp>
      <p:pic>
        <p:nvPicPr>
          <p:cNvPr id="4" name="Picture 2" descr="C:\Users\Архипова\Desktop\Герб_сжа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526"/>
            <a:ext cx="652632" cy="81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2590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08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4123"/>
              </p:ext>
            </p:extLst>
          </p:nvPr>
        </p:nvGraphicFramePr>
        <p:xfrm>
          <a:off x="-900608" y="24531"/>
          <a:ext cx="10668000" cy="681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015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493</TotalTime>
  <Words>2561</Words>
  <Application>Microsoft Office PowerPoint</Application>
  <PresentationFormat>Экран (4:3)</PresentationFormat>
  <Paragraphs>949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Архипова Наталья Петровна</dc:creator>
  <cp:lastModifiedBy>Архипова Наталья Петровна</cp:lastModifiedBy>
  <cp:revision>30</cp:revision>
  <cp:lastPrinted>2021-02-11T12:31:26Z</cp:lastPrinted>
  <dcterms:modified xsi:type="dcterms:W3CDTF">2021-04-09T11:47:04Z</dcterms:modified>
</cp:coreProperties>
</file>