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858" r:id="rId1"/>
  </p:sldMasterIdLst>
  <p:notesMasterIdLst>
    <p:notesMasterId r:id="rId84"/>
  </p:notesMasterIdLst>
  <p:sldIdLst>
    <p:sldId id="282" r:id="rId2"/>
    <p:sldId id="304" r:id="rId3"/>
    <p:sldId id="305" r:id="rId4"/>
    <p:sldId id="257" r:id="rId5"/>
    <p:sldId id="258" r:id="rId6"/>
    <p:sldId id="259" r:id="rId7"/>
    <p:sldId id="260" r:id="rId8"/>
    <p:sldId id="261" r:id="rId9"/>
    <p:sldId id="262" r:id="rId10"/>
    <p:sldId id="286" r:id="rId11"/>
    <p:sldId id="296" r:id="rId12"/>
    <p:sldId id="297" r:id="rId13"/>
    <p:sldId id="302" r:id="rId14"/>
    <p:sldId id="288" r:id="rId15"/>
    <p:sldId id="289" r:id="rId16"/>
    <p:sldId id="290" r:id="rId17"/>
    <p:sldId id="268" r:id="rId18"/>
    <p:sldId id="285" r:id="rId19"/>
    <p:sldId id="307" r:id="rId20"/>
    <p:sldId id="283" r:id="rId21"/>
    <p:sldId id="264" r:id="rId22"/>
    <p:sldId id="266" r:id="rId23"/>
    <p:sldId id="298" r:id="rId24"/>
    <p:sldId id="267" r:id="rId25"/>
    <p:sldId id="269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8" r:id="rId35"/>
    <p:sldId id="317" r:id="rId36"/>
    <p:sldId id="316" r:id="rId37"/>
    <p:sldId id="320" r:id="rId38"/>
    <p:sldId id="319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9" r:id="rId47"/>
    <p:sldId id="328" r:id="rId48"/>
    <p:sldId id="334" r:id="rId49"/>
    <p:sldId id="332" r:id="rId50"/>
    <p:sldId id="333" r:id="rId51"/>
    <p:sldId id="336" r:id="rId52"/>
    <p:sldId id="335" r:id="rId53"/>
    <p:sldId id="338" r:id="rId54"/>
    <p:sldId id="337" r:id="rId55"/>
    <p:sldId id="339" r:id="rId56"/>
    <p:sldId id="340" r:id="rId57"/>
    <p:sldId id="341" r:id="rId58"/>
    <p:sldId id="342" r:id="rId59"/>
    <p:sldId id="343" r:id="rId60"/>
    <p:sldId id="346" r:id="rId61"/>
    <p:sldId id="345" r:id="rId62"/>
    <p:sldId id="344" r:id="rId63"/>
    <p:sldId id="347" r:id="rId64"/>
    <p:sldId id="348" r:id="rId65"/>
    <p:sldId id="331" r:id="rId66"/>
    <p:sldId id="330" r:id="rId67"/>
    <p:sldId id="349" r:id="rId68"/>
    <p:sldId id="350" r:id="rId69"/>
    <p:sldId id="351" r:id="rId70"/>
    <p:sldId id="352" r:id="rId71"/>
    <p:sldId id="353" r:id="rId72"/>
    <p:sldId id="354" r:id="rId73"/>
    <p:sldId id="356" r:id="rId74"/>
    <p:sldId id="272" r:id="rId75"/>
    <p:sldId id="273" r:id="rId76"/>
    <p:sldId id="274" r:id="rId77"/>
    <p:sldId id="301" r:id="rId78"/>
    <p:sldId id="359" r:id="rId79"/>
    <p:sldId id="293" r:id="rId80"/>
    <p:sldId id="294" r:id="rId81"/>
    <p:sldId id="295" r:id="rId82"/>
    <p:sldId id="292" r:id="rId8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29" autoAdjust="0"/>
  </p:normalViewPr>
  <p:slideViewPr>
    <p:cSldViewPr>
      <p:cViewPr>
        <p:scale>
          <a:sx n="140" d="100"/>
          <a:sy n="140" d="100"/>
        </p:scale>
        <p:origin x="-720" y="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5E1648D-386A-4778-9F17-728174D4406B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89718F0-FDBA-4CD4-892E-161D2E327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8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18F0-FDBA-4CD4-892E-161D2E327F6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0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18F0-FDBA-4CD4-892E-161D2E327F6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7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ing.mosreg.ru/gpmo/Programs/Indicators" TargetMode="Externa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ing.mosreg.ru/gpmomun/Programs/Indicators" TargetMode="Externa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5F57806D4652F9C0C7433B6229D4F803BDB9FBB3F1812110106D1DF45C84FAAADFD5A4FACABCBE44A2545E56945EB3D72E37D2ED614400E50Q2H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БЮДЖЕТ ДЛЯ ГРАЖДАН\Фото Лыткар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714"/>
            <a:ext cx="9144000" cy="51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361040" cy="14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996284"/>
            <a:ext cx="9144000" cy="861715"/>
          </a:xfrm>
          <a:prstGeom prst="rect">
            <a:avLst/>
          </a:prstGeom>
          <a:solidFill>
            <a:srgbClr val="394C0A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</a:rPr>
              <a:t>Бюджет </a:t>
            </a:r>
            <a:r>
              <a:rPr lang="ru-RU" altLang="ru-RU" sz="1600" b="1" dirty="0">
                <a:solidFill>
                  <a:schemeClr val="bg1"/>
                </a:solidFill>
              </a:rPr>
              <a:t>для граждан, разработанный на основе проекта бюджета городского округа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Лыткарино </a:t>
            </a:r>
            <a:r>
              <a:rPr lang="ru-RU" altLang="ru-RU" sz="1600" b="1" dirty="0">
                <a:solidFill>
                  <a:schemeClr val="bg1"/>
                </a:solidFill>
              </a:rPr>
              <a:t>Московской области на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2022 </a:t>
            </a:r>
            <a:r>
              <a:rPr lang="ru-RU" altLang="ru-RU" sz="1600" b="1" dirty="0">
                <a:solidFill>
                  <a:schemeClr val="bg1"/>
                </a:solidFill>
              </a:rPr>
              <a:t>год и на плановый период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2023 </a:t>
            </a:r>
            <a:r>
              <a:rPr lang="ru-RU" altLang="ru-RU" sz="1600" b="1" dirty="0">
                <a:solidFill>
                  <a:schemeClr val="bg1"/>
                </a:solidFill>
              </a:rPr>
              <a:t>и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2024 </a:t>
            </a:r>
            <a:r>
              <a:rPr lang="ru-RU" altLang="ru-RU" sz="1600" b="1" dirty="0">
                <a:solidFill>
                  <a:schemeClr val="bg1"/>
                </a:solidFill>
              </a:rPr>
              <a:t>годов  </a:t>
            </a: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 </a:t>
            </a:r>
          </a:p>
          <a:p>
            <a:pPr algn="ctr"/>
            <a:r>
              <a:rPr lang="ru-RU" sz="1600" dirty="0"/>
              <a:t> </a:t>
            </a:r>
          </a:p>
          <a:p>
            <a:pPr algn="ctr"/>
            <a:r>
              <a:rPr lang="ru-RU" sz="1600" b="1" dirty="0"/>
              <a:t>										                 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439652" y="3068960"/>
            <a:ext cx="626469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2022 год  и  на плановый  период 2023 и 2024 годов» </a:t>
            </a:r>
          </a:p>
        </p:txBody>
      </p:sp>
    </p:spTree>
    <p:extLst>
      <p:ext uri="{BB962C8B-B14F-4D97-AF65-F5344CB8AC3E}">
        <p14:creationId xmlns:p14="http://schemas.microsoft.com/office/powerpoint/2010/main" val="129374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56032"/>
            <a:ext cx="7708392" cy="393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56"/>
              </a:lnSpc>
            </a:pPr>
            <a:r>
              <a:rPr lang="ru" sz="1300" b="1" dirty="0">
                <a:solidFill>
                  <a:srgbClr val="141782"/>
                </a:solidFill>
                <a:latin typeface="Arial"/>
              </a:rPr>
              <a:t>Основные параметры социально-экономического развития муниципального </a:t>
            </a:r>
            <a:r>
              <a:rPr lang="ru" sz="1300" b="1" dirty="0" smtClean="0">
                <a:solidFill>
                  <a:srgbClr val="141782"/>
                </a:solidFill>
                <a:latin typeface="Arial"/>
              </a:rPr>
              <a:t>образования городской округ Лыткарино в 2022 году и плановом периоде 2023 и 2024 годов</a:t>
            </a:r>
            <a:endParaRPr lang="ru" sz="1300" b="1" dirty="0">
              <a:solidFill>
                <a:srgbClr val="141782"/>
              </a:solidFill>
              <a:latin typeface="Arial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1" y="47021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30078"/>
              </p:ext>
            </p:extLst>
          </p:nvPr>
        </p:nvGraphicFramePr>
        <p:xfrm>
          <a:off x="165389" y="858234"/>
          <a:ext cx="8618324" cy="588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Лист" r:id="rId4" imgW="8801201" imgH="6010200" progId="Excel.Sheet.8">
                  <p:embed/>
                </p:oleObj>
              </mc:Choice>
              <mc:Fallback>
                <p:oleObj name="Лист" r:id="rId4" imgW="8801201" imgH="6010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389" y="858234"/>
                        <a:ext cx="8618324" cy="5885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05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09299"/>
              </p:ext>
            </p:extLst>
          </p:nvPr>
        </p:nvGraphicFramePr>
        <p:xfrm>
          <a:off x="171450" y="100013"/>
          <a:ext cx="8801100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Лист" r:id="rId3" imgW="8801201" imgH="6657930" progId="Excel.Sheet.8">
                  <p:embed/>
                </p:oleObj>
              </mc:Choice>
              <mc:Fallback>
                <p:oleObj name="Лист" r:id="rId3" imgW="8801201" imgH="66579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100013"/>
                        <a:ext cx="8801100" cy="665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48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0439"/>
              </p:ext>
            </p:extLst>
          </p:nvPr>
        </p:nvGraphicFramePr>
        <p:xfrm>
          <a:off x="171450" y="9525"/>
          <a:ext cx="8801100" cy="68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Лист" r:id="rId3" imgW="8801201" imgH="6838830" progId="Excel.Sheet.8">
                  <p:embed/>
                </p:oleObj>
              </mc:Choice>
              <mc:Fallback>
                <p:oleObj name="Лист" r:id="rId3" imgW="8801201" imgH="68388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9525"/>
                        <a:ext cx="8801100" cy="683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73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</a:rPr>
              <a:t>Предварительные итоги социально-экономического развития </a:t>
            </a:r>
            <a:r>
              <a:rPr lang="ru-RU" sz="1400" dirty="0" err="1" smtClean="0">
                <a:solidFill>
                  <a:srgbClr val="0070C0"/>
                </a:solidFill>
              </a:rPr>
              <a:t>г.о</a:t>
            </a:r>
            <a:r>
              <a:rPr lang="ru-RU" sz="1400" dirty="0" smtClean="0">
                <a:solidFill>
                  <a:srgbClr val="0070C0"/>
                </a:solidFill>
              </a:rPr>
              <a:t>. Лыткарино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по </a:t>
            </a:r>
            <a:r>
              <a:rPr lang="ru-RU" sz="1400" dirty="0">
                <a:solidFill>
                  <a:srgbClr val="0070C0"/>
                </a:solidFill>
              </a:rPr>
              <a:t>основным </a:t>
            </a:r>
            <a:r>
              <a:rPr lang="ru-RU" sz="1400" dirty="0" smtClean="0">
                <a:solidFill>
                  <a:srgbClr val="0070C0"/>
                </a:solidFill>
              </a:rPr>
              <a:t>показателям за </a:t>
            </a:r>
            <a:r>
              <a:rPr lang="ru-RU" sz="1400" dirty="0">
                <a:solidFill>
                  <a:srgbClr val="0070C0"/>
                </a:solidFill>
              </a:rPr>
              <a:t>9 месяцев 2021 года и ожидаемые итоги 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социально-экономического </a:t>
            </a:r>
            <a:r>
              <a:rPr lang="ru-RU" sz="1400" dirty="0">
                <a:solidFill>
                  <a:srgbClr val="0070C0"/>
                </a:solidFill>
              </a:rPr>
              <a:t>развития за 2021 </a:t>
            </a:r>
            <a:r>
              <a:rPr lang="ru-RU" sz="1400" dirty="0" smtClean="0">
                <a:solidFill>
                  <a:srgbClr val="0070C0"/>
                </a:solidFill>
              </a:rPr>
              <a:t>год</a:t>
            </a:r>
          </a:p>
          <a:p>
            <a:pPr algn="ctr"/>
            <a:r>
              <a:rPr lang="ru-RU" sz="1400" smtClean="0"/>
              <a:t>                                                                                                                      млн.руб</a:t>
            </a:r>
            <a:r>
              <a:rPr lang="ru-RU" sz="1400" dirty="0"/>
              <a:t>.</a:t>
            </a:r>
            <a:endParaRPr lang="ru-RU" sz="1400" dirty="0">
              <a:latin typeface="Times New Roman"/>
              <a:ea typeface="Arial Unicode MS"/>
            </a:endParaRPr>
          </a:p>
          <a:p>
            <a:pPr algn="ctr"/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1" y="47021"/>
            <a:ext cx="652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24055"/>
              </p:ext>
            </p:extLst>
          </p:nvPr>
        </p:nvGraphicFramePr>
        <p:xfrm>
          <a:off x="107505" y="1124743"/>
          <a:ext cx="8856983" cy="4968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987"/>
                <a:gridCol w="4766470"/>
                <a:gridCol w="1739691"/>
                <a:gridCol w="1753835"/>
              </a:tblGrid>
              <a:tr h="44537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1325" marR="61325" marT="30663" marB="30663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1325" marR="61325" marT="30663" marB="30663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1325" marR="61325" marT="30663" marB="30663"/>
                </a:tc>
              </a:tr>
              <a:tr h="548148">
                <a:tc>
                  <a:txBody>
                    <a:bodyPr/>
                    <a:lstStyle/>
                    <a:p>
                      <a:pPr marL="241300" algn="l">
                        <a:lnSpc>
                          <a:spcPts val="1300"/>
                        </a:lnSpc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</a:p>
                    <a:p>
                      <a:pPr marL="24130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п/п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месяцев 2021 г.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 год оценка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0962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предприятиям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13422,4</a:t>
                      </a:r>
                      <a:endParaRPr lang="ru-RU" sz="14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6858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6858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19713,0</a:t>
                      </a:r>
                      <a:endParaRPr lang="ru-RU" sz="14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221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Фонд оплаты труда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7809,8*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10839,4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7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т.ч. по крупным и средним предприятиям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6428,3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8997,5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55717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Прибыль прибыльных организаций по крупным и средним предприятиям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1574,7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2100,0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15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розничного товарооборота по крупным и средним предприятиям</a:t>
                      </a:r>
                      <a:endParaRPr lang="ru-RU" sz="14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4787,9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6427,9</a:t>
                      </a:r>
                    </a:p>
                    <a:p>
                      <a:pPr algn="l"/>
                      <a:r>
                        <a:rPr lang="ru-RU" sz="1400" dirty="0">
                          <a:effectLst/>
                        </a:rPr>
                        <a:t>- оценка, с учетом </a:t>
                      </a:r>
                      <a:r>
                        <a:rPr lang="ru-RU" sz="1400" dirty="0" err="1">
                          <a:effectLst/>
                        </a:rPr>
                        <a:t>досчёта</a:t>
                      </a:r>
                      <a:r>
                        <a:rPr lang="ru-RU" sz="1400" dirty="0">
                          <a:effectLst/>
                        </a:rPr>
                        <a:t> показателей по малым и </a:t>
                      </a:r>
                      <a:r>
                        <a:rPr lang="ru-RU" sz="1400" dirty="0" err="1">
                          <a:effectLst/>
                        </a:rPr>
                        <a:t>микропредприятиям</a:t>
                      </a:r>
                      <a:r>
                        <a:rPr lang="ru-RU" sz="1400" dirty="0">
                          <a:effectLst/>
                        </a:rPr>
                        <a:t>  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63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9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930" y="908720"/>
            <a:ext cx="83529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Цели и задачи </a:t>
            </a:r>
            <a:endParaRPr lang="ru-RU" dirty="0">
              <a:solidFill>
                <a:srgbClr val="CC0000"/>
              </a:solidFill>
            </a:endParaRPr>
          </a:p>
          <a:p>
            <a:pPr algn="ctr"/>
            <a:r>
              <a:rPr lang="ru-RU" b="1" dirty="0">
                <a:solidFill>
                  <a:srgbClr val="CC0000"/>
                </a:solidFill>
              </a:rPr>
              <a:t>бюджетной и налоговой политики на </a:t>
            </a:r>
            <a:r>
              <a:rPr lang="ru-RU" b="1" dirty="0" smtClean="0">
                <a:solidFill>
                  <a:srgbClr val="CC0000"/>
                </a:solidFill>
              </a:rPr>
              <a:t>2022 </a:t>
            </a:r>
            <a:r>
              <a:rPr lang="ru-RU" b="1" dirty="0">
                <a:solidFill>
                  <a:srgbClr val="CC0000"/>
                </a:solidFill>
              </a:rPr>
              <a:t>год </a:t>
            </a:r>
            <a:endParaRPr lang="ru-RU" dirty="0">
              <a:solidFill>
                <a:srgbClr val="CC0000"/>
              </a:solidFill>
            </a:endParaRPr>
          </a:p>
          <a:p>
            <a:pPr algn="ctr"/>
            <a:r>
              <a:rPr lang="ru-RU" b="1" dirty="0">
                <a:solidFill>
                  <a:srgbClr val="CC0000"/>
                </a:solidFill>
              </a:rPr>
              <a:t>и на плановый период </a:t>
            </a:r>
            <a:r>
              <a:rPr lang="ru-RU" b="1" dirty="0" smtClean="0">
                <a:solidFill>
                  <a:srgbClr val="CC0000"/>
                </a:solidFill>
              </a:rPr>
              <a:t>2023 </a:t>
            </a:r>
            <a:r>
              <a:rPr lang="ru-RU" b="1" dirty="0">
                <a:solidFill>
                  <a:srgbClr val="CC0000"/>
                </a:solidFill>
              </a:rPr>
              <a:t>и </a:t>
            </a:r>
            <a:r>
              <a:rPr lang="ru-RU" b="1" dirty="0" smtClean="0">
                <a:solidFill>
                  <a:srgbClr val="CC0000"/>
                </a:solidFill>
              </a:rPr>
              <a:t>2024 </a:t>
            </a:r>
            <a:r>
              <a:rPr lang="ru-RU" b="1" dirty="0">
                <a:solidFill>
                  <a:srgbClr val="CC0000"/>
                </a:solidFill>
              </a:rPr>
              <a:t>годов </a:t>
            </a:r>
            <a:endParaRPr lang="ru-RU" b="1" dirty="0" smtClean="0">
              <a:solidFill>
                <a:srgbClr val="CC0000"/>
              </a:solidFill>
            </a:endParaRPr>
          </a:p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/>
              <a:t>Основной целью бюджетной и налоговой политики на </a:t>
            </a:r>
            <a:r>
              <a:rPr lang="ru-RU" dirty="0" smtClean="0"/>
              <a:t>2022 </a:t>
            </a:r>
            <a:r>
              <a:rPr lang="ru-RU" dirty="0"/>
              <a:t>год </a:t>
            </a:r>
            <a:br>
              <a:rPr lang="ru-RU" dirty="0"/>
            </a:br>
            <a:r>
              <a:rPr lang="ru-RU" dirty="0"/>
              <a:t>и на плановый период </a:t>
            </a:r>
            <a:r>
              <a:rPr lang="ru-RU" dirty="0" smtClean="0"/>
              <a:t>2023 </a:t>
            </a:r>
            <a:r>
              <a:rPr lang="ru-RU" dirty="0"/>
              <a:t>и </a:t>
            </a:r>
            <a:r>
              <a:rPr lang="ru-RU" dirty="0" smtClean="0"/>
              <a:t>2024 </a:t>
            </a:r>
            <a:r>
              <a:rPr lang="ru-RU" dirty="0"/>
              <a:t>годов остается обеспечение сбалансированности и устойчивости бюджета городского округа.</a:t>
            </a:r>
          </a:p>
          <a:p>
            <a:pPr algn="ctr"/>
            <a:endParaRPr lang="ru-RU" dirty="0"/>
          </a:p>
          <a:p>
            <a:endParaRPr lang="ru-RU" dirty="0"/>
          </a:p>
          <a:p>
            <a:r>
              <a:rPr lang="ru-RU" sz="1400" dirty="0" smtClean="0"/>
              <a:t>                     Для </a:t>
            </a:r>
            <a:r>
              <a:rPr lang="ru-RU" sz="1400" dirty="0"/>
              <a:t>достижения указанной цели необходимо решить следующие задачи: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251520" y="2276872"/>
            <a:ext cx="8496944" cy="14401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23528" y="4581128"/>
            <a:ext cx="1800200" cy="20162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сохранение и развитие доходных источников бюджета городского округа;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2483768" y="4581128"/>
            <a:ext cx="1800200" cy="20162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повышение эффективности расходов бюджета городского округа;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4499992" y="4494897"/>
            <a:ext cx="2160240" cy="20162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продуманность </a:t>
            </a:r>
            <a:r>
              <a:rPr lang="ru-RU" sz="1200" dirty="0"/>
              <a:t>и обоснованность механизмов реализации и ресурсного обеспечения муниципальных программ, их корреляция с долгосрочными целями социально-экономической политики городского округа;</a:t>
            </a:r>
          </a:p>
          <a:p>
            <a:pPr algn="ctr"/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6804248" y="4494897"/>
            <a:ext cx="1800200" cy="20162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повышение качества и эффективности управления муниципальным долгом городского округа  Лыткарино.</a:t>
            </a:r>
          </a:p>
        </p:txBody>
      </p:sp>
      <p:cxnSp>
        <p:nvCxnSpPr>
          <p:cNvPr id="9" name="Прямая со стрелкой 8"/>
          <p:cNvCxnSpPr>
            <a:stCxn id="25" idx="3"/>
          </p:cNvCxnSpPr>
          <p:nvPr/>
        </p:nvCxnSpPr>
        <p:spPr>
          <a:xfrm flipH="1">
            <a:off x="1403648" y="4229824"/>
            <a:ext cx="540048" cy="265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>
            <a:off x="3383868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5580112" y="4293096"/>
            <a:ext cx="0" cy="20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7020272" y="4293096"/>
            <a:ext cx="684076" cy="20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51560" y="344424"/>
            <a:ext cx="658977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2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4" y="90997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813246" y="3861048"/>
            <a:ext cx="771919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1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827" y="764704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Приоритеты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бюджетной и налоговой политики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2022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год и на плановый период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2023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2024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годов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в области доходов бюджета городского округа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400" b="1" dirty="0"/>
              <a:t>Бюджетная и налоговая политика на </a:t>
            </a:r>
            <a:r>
              <a:rPr lang="ru-RU" sz="1400" b="1" dirty="0" smtClean="0"/>
              <a:t>2022 </a:t>
            </a:r>
            <a:r>
              <a:rPr lang="ru-RU" sz="1400" b="1" dirty="0"/>
              <a:t>год и на плановый период </a:t>
            </a:r>
            <a:r>
              <a:rPr lang="ru-RU" sz="1400" b="1" dirty="0" smtClean="0"/>
              <a:t>2023 </a:t>
            </a:r>
            <a:r>
              <a:rPr lang="ru-RU" sz="1400" b="1" dirty="0"/>
              <a:t>и </a:t>
            </a:r>
            <a:r>
              <a:rPr lang="ru-RU" sz="1400" b="1" dirty="0" smtClean="0"/>
              <a:t>2024 </a:t>
            </a:r>
            <a:r>
              <a:rPr lang="ru-RU" sz="1400" b="1" dirty="0"/>
              <a:t>годов в области доходов бюджета городского округа  ориентирована на сохранение и развитие доходных источников бюджета городского округа  с учетом  оценки доходного потенциала.</a:t>
            </a:r>
          </a:p>
          <a:p>
            <a:pPr algn="ctr"/>
            <a:endParaRPr lang="ru-RU" sz="1400" b="1" dirty="0" smtClean="0"/>
          </a:p>
          <a:p>
            <a:r>
              <a:rPr lang="ru-RU" sz="1400" dirty="0" smtClean="0"/>
              <a:t>Основными приоритетами бюджетной </a:t>
            </a:r>
            <a:r>
              <a:rPr lang="ru-RU" sz="1400" dirty="0"/>
              <a:t>и налоговой политики в области доходов бюджета городского округа  являются: 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b="1" dirty="0" smtClean="0"/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400" dirty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85" y="4005064"/>
            <a:ext cx="1634480" cy="18722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1. Продолжение </a:t>
            </a:r>
            <a:r>
              <a:rPr lang="ru-RU" sz="1200" dirty="0">
                <a:latin typeface="Arial Narrow" pitchFamily="34" charset="0"/>
              </a:rPr>
              <a:t>работы по развитию доходного потенциала городского округа  Лыткарино.</a:t>
            </a:r>
          </a:p>
          <a:p>
            <a:pPr algn="ctr"/>
            <a:endParaRPr lang="ru-RU" dirty="0"/>
          </a:p>
        </p:txBody>
      </p:sp>
      <p:pic>
        <p:nvPicPr>
          <p:cNvPr id="6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4" y="90997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1560" y="344424"/>
            <a:ext cx="658977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3" y="4005064"/>
            <a:ext cx="2015507" cy="21457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2. Повышение </a:t>
            </a:r>
            <a:r>
              <a:rPr lang="ru-RU" sz="1200" dirty="0">
                <a:latin typeface="Arial Narrow" pitchFamily="34" charset="0"/>
              </a:rPr>
              <a:t>эффективности управления муниципальными </a:t>
            </a:r>
            <a:r>
              <a:rPr lang="ru-RU" sz="1200" dirty="0" smtClean="0">
                <a:latin typeface="Arial Narrow" pitchFamily="34" charset="0"/>
              </a:rPr>
              <a:t>земельными </a:t>
            </a:r>
            <a:r>
              <a:rPr lang="ru-RU" sz="1200" dirty="0">
                <a:latin typeface="Arial Narrow" pitchFamily="34" charset="0"/>
              </a:rPr>
              <a:t>ресурсами и земельными ресурсами, государственная собственность на которые не разграничена, а также иным имуществом городского округа  Лыткарино</a:t>
            </a:r>
            <a:r>
              <a:rPr lang="ru-RU" sz="1200" dirty="0" smtClean="0">
                <a:latin typeface="Arial Narrow" pitchFamily="34" charset="0"/>
              </a:rPr>
              <a:t>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4005064"/>
            <a:ext cx="1634480" cy="18722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3. Повышение </a:t>
            </a:r>
            <a:r>
              <a:rPr lang="ru-RU" sz="1200" dirty="0">
                <a:latin typeface="Arial Narrow" pitchFamily="34" charset="0"/>
              </a:rPr>
              <a:t>качества администрирования главными администраторами доходов бюджета городского округа.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2280" y="3959558"/>
            <a:ext cx="1634480" cy="17736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Narrow" pitchFamily="34" charset="0"/>
              </a:rPr>
              <a:t>4. Продолжение </a:t>
            </a:r>
            <a:r>
              <a:rPr lang="ru-RU" sz="1200" dirty="0">
                <a:latin typeface="Arial Narrow" pitchFamily="34" charset="0"/>
              </a:rPr>
              <a:t>работы по повышению эффективности межбюджетных отношений с Московской областью.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388825" y="3356992"/>
            <a:ext cx="1238958" cy="602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19872" y="3356992"/>
            <a:ext cx="0" cy="602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4048" y="3356992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00192" y="3212976"/>
            <a:ext cx="1800200" cy="74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6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4" y="90997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1560" y="344424"/>
            <a:ext cx="658977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414" y="90378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Приоритеты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бюджетной и налоговой политики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2022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2023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2024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годов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области расходов бюджета городского округа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/>
              <a:t>Бюджетная </a:t>
            </a:r>
            <a:r>
              <a:rPr lang="ru-RU" dirty="0"/>
              <a:t>и налоговая политика на </a:t>
            </a:r>
            <a:r>
              <a:rPr lang="ru-RU" dirty="0" smtClean="0"/>
              <a:t>2022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2023 </a:t>
            </a:r>
            <a:r>
              <a:rPr lang="ru-RU" dirty="0"/>
              <a:t>и </a:t>
            </a:r>
            <a:r>
              <a:rPr lang="ru-RU" dirty="0" smtClean="0"/>
              <a:t>2024 </a:t>
            </a:r>
            <a:r>
              <a:rPr lang="ru-RU" dirty="0"/>
              <a:t>годов в области расходов бюджета городского округа  нацелена на повышение эффективности расходов </a:t>
            </a:r>
            <a:r>
              <a:rPr lang="ru-RU" dirty="0" smtClean="0"/>
              <a:t>бюджета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городского округа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83568" y="3573016"/>
            <a:ext cx="8136904" cy="1368152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Основными </a:t>
            </a:r>
            <a:r>
              <a:rPr lang="ru-RU" dirty="0" smtClean="0">
                <a:solidFill>
                  <a:srgbClr val="002060"/>
                </a:solidFill>
              </a:rPr>
              <a:t>приоритетами бюджетной </a:t>
            </a:r>
            <a:r>
              <a:rPr lang="ru-RU" dirty="0">
                <a:solidFill>
                  <a:srgbClr val="002060"/>
                </a:solidFill>
              </a:rPr>
              <a:t>и налоговой политики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области расходов бюджета городского округа  являются: </a:t>
            </a:r>
          </a:p>
          <a:p>
            <a:pPr algn="ctr"/>
            <a:endParaRPr lang="ru-RU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683568" y="5085184"/>
            <a:ext cx="2304256" cy="1440160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3635896" y="5085606"/>
            <a:ext cx="2376263" cy="1439738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6590060" y="5085606"/>
            <a:ext cx="2179078" cy="1439738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5343599"/>
            <a:ext cx="1800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1. Обеспечение подотчетности (подконтрольности) расходов бюджета городского округа.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3927" y="5482098"/>
            <a:ext cx="208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2.Сохранение </a:t>
            </a:r>
            <a:r>
              <a:rPr lang="ru-RU" sz="1200" dirty="0"/>
              <a:t>практики формирования "программного" бюджета.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5194342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3. Повышение </a:t>
            </a:r>
            <a:r>
              <a:rPr lang="ru-RU" sz="1200" dirty="0"/>
              <a:t>эффективности и качества оказания муниципальных услуг (выполнения работ).</a:t>
            </a:r>
          </a:p>
        </p:txBody>
      </p:sp>
    </p:spTree>
    <p:extLst>
      <p:ext uri="{BB962C8B-B14F-4D97-AF65-F5344CB8AC3E}">
        <p14:creationId xmlns:p14="http://schemas.microsoft.com/office/powerpoint/2010/main" val="85944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552" y="4431792"/>
            <a:ext cx="883920" cy="1237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2416" y="813816"/>
            <a:ext cx="480974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890"/>
              </a:spcAft>
            </a:pPr>
            <a:r>
              <a:rPr lang="ru" sz="1700" b="1">
                <a:solidFill>
                  <a:srgbClr val="002060"/>
                </a:solidFill>
                <a:latin typeface="Times New Roman"/>
              </a:rPr>
              <a:t>Муниципальные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89264" y="292608"/>
            <a:ext cx="274320" cy="207264"/>
          </a:xfrm>
          <a:prstGeom prst="rect">
            <a:avLst/>
          </a:prstGeom>
          <a:solidFill>
            <a:srgbClr val="9CADB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>
                <a:latin typeface="Times New Roman"/>
              </a:rPr>
              <a:t>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83438"/>
            <a:ext cx="8330888" cy="672104"/>
          </a:xfrm>
          <a:prstGeom prst="rect">
            <a:avLst/>
          </a:prstGeom>
          <a:solidFill>
            <a:srgbClr val="0980E8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1890"/>
              </a:spcBef>
              <a:spcAft>
                <a:spcPts val="3780"/>
              </a:spcAft>
            </a:pPr>
            <a:r>
              <a:rPr lang="ru" sz="1700" b="1" dirty="0">
                <a:solidFill>
                  <a:srgbClr val="FFFFFF"/>
                </a:solidFill>
                <a:latin typeface="Times New Roman"/>
              </a:rPr>
              <a:t>Программно-целевой метод планирования </a:t>
            </a:r>
            <a:r>
              <a:rPr lang="ru" sz="1700" b="1" dirty="0" smtClean="0">
                <a:solidFill>
                  <a:srgbClr val="FFFFFF"/>
                </a:solidFill>
                <a:latin typeface="Times New Roman"/>
              </a:rPr>
              <a:t>бюджета «Городского округа Лыткарино»</a:t>
            </a:r>
          </a:p>
          <a:p>
            <a:pPr indent="0" algn="ctr">
              <a:spcBef>
                <a:spcPts val="1890"/>
              </a:spcBef>
              <a:spcAft>
                <a:spcPts val="3780"/>
              </a:spcAft>
            </a:pPr>
            <a:r>
              <a:rPr lang="ru" sz="1700" b="1" dirty="0" smtClean="0">
                <a:solidFill>
                  <a:srgbClr val="FFFFFF"/>
                </a:solidFill>
                <a:latin typeface="Times New Roman"/>
              </a:rPr>
              <a:t> </a:t>
            </a:r>
          </a:p>
          <a:p>
            <a:pPr indent="0" algn="ctr">
              <a:spcBef>
                <a:spcPts val="1890"/>
              </a:spcBef>
              <a:spcAft>
                <a:spcPts val="3780"/>
              </a:spcAft>
            </a:pPr>
            <a:r>
              <a:rPr lang="ru" sz="1700" b="1" dirty="0" smtClean="0">
                <a:solidFill>
                  <a:srgbClr val="FFFFFF"/>
                </a:solidFill>
                <a:latin typeface="Times New Roman"/>
              </a:rPr>
              <a:t>в </a:t>
            </a:r>
            <a:r>
              <a:rPr lang="ru" sz="1700" b="1" dirty="0">
                <a:solidFill>
                  <a:srgbClr val="FFFFFF"/>
                </a:solidFill>
                <a:latin typeface="Times New Roman"/>
              </a:rPr>
              <a:t>МО </a:t>
            </a:r>
            <a:r>
              <a:rPr lang="ru" sz="1700" b="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700" b="1" dirty="0" smtClean="0">
                <a:solidFill>
                  <a:srgbClr val="FFFFFF"/>
                </a:solidFill>
                <a:latin typeface="Times New Roman"/>
              </a:rPr>
              <a:t>Городской</a:t>
            </a:r>
            <a:r>
              <a:rPr lang="ru" sz="1700" b="1" dirty="0" smtClean="0">
                <a:solidFill>
                  <a:srgbClr val="FFFFFF"/>
                </a:solidFill>
                <a:latin typeface="Times New Roman"/>
              </a:rPr>
              <a:t> округ Лыткарино»</a:t>
            </a:r>
            <a:endParaRPr lang="ru" sz="17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5440" y="2218944"/>
            <a:ext cx="6028944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3780"/>
              </a:spcBef>
              <a:spcAft>
                <a:spcPts val="2310"/>
              </a:spcAft>
            </a:pPr>
            <a:r>
              <a:rPr lang="ru" sz="1700" b="1" dirty="0">
                <a:latin typeface="Times New Roman"/>
              </a:rPr>
              <a:t>Муниципальные программы - это документ, определяющий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66781"/>
              </p:ext>
            </p:extLst>
          </p:nvPr>
        </p:nvGraphicFramePr>
        <p:xfrm>
          <a:off x="1274064" y="2834640"/>
          <a:ext cx="7257288" cy="1191768"/>
        </p:xfrm>
        <a:graphic>
          <a:graphicData uri="http://schemas.openxmlformats.org/drawingml/2006/table">
            <a:tbl>
              <a:tblPr/>
              <a:tblGrid>
                <a:gridCol w="2310384"/>
                <a:gridCol w="2569464"/>
                <a:gridCol w="2377440"/>
              </a:tblGrid>
              <a:tr h="1191768">
                <a:tc>
                  <a:txBody>
                    <a:bodyPr/>
                    <a:lstStyle/>
                    <a:p>
                      <a:pPr marL="139700" indent="0" algn="ctr"/>
                      <a:r>
                        <a:rPr lang="ru" sz="15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Цели и задачи</a:t>
                      </a:r>
                    </a:p>
                    <a:p>
                      <a:pPr marL="139700" indent="0" algn="ctr"/>
                      <a:r>
                        <a:rPr lang="ru-RU" sz="15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м</a:t>
                      </a:r>
                      <a:r>
                        <a:rPr lang="ru" sz="15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униципального образования </a:t>
                      </a:r>
                      <a:endParaRPr lang="ru" sz="1500" b="1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85CC64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15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Способы их </a:t>
                      </a:r>
                      <a:r>
                        <a:rPr lang="ru" sz="15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достижения</a:t>
                      </a:r>
                    </a:p>
                    <a:p>
                      <a:pPr marL="101600" indent="0"/>
                      <a:endParaRPr lang="ru" sz="1500" b="1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marL="101600" indent="0"/>
                      <a:endParaRPr lang="ru" sz="1500" b="1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85CC64"/>
                    </a:solidFill>
                  </a:tcPr>
                </a:tc>
                <a:tc>
                  <a:txBody>
                    <a:bodyPr/>
                    <a:lstStyle/>
                    <a:p>
                      <a:pPr marL="330200" indent="0">
                        <a:lnSpc>
                          <a:spcPts val="1680"/>
                        </a:lnSpc>
                      </a:pPr>
                      <a:r>
                        <a:rPr lang="ru" sz="13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Планируемые объемы финансовых ресурсов,</a:t>
                      </a:r>
                    </a:p>
                    <a:p>
                      <a:pPr indent="0" algn="ctr"/>
                      <a:r>
                        <a:rPr lang="ru" sz="13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необходимые для</a:t>
                      </a:r>
                    </a:p>
                    <a:p>
                      <a:pPr indent="0" algn="ctr"/>
                      <a:r>
                        <a:rPr lang="ru" sz="13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достижения поставленных</a:t>
                      </a:r>
                    </a:p>
                    <a:p>
                      <a:pPr indent="0" algn="ctr"/>
                      <a:r>
                        <a:rPr lang="ru" sz="13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целей</a:t>
                      </a:r>
                    </a:p>
                  </a:txBody>
                  <a:tcPr marL="0" marR="0" marT="0" marB="0" anchor="b">
                    <a:solidFill>
                      <a:srgbClr val="85CC64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9392" y="4285488"/>
            <a:ext cx="2737104" cy="1688592"/>
          </a:xfrm>
          <a:prstGeom prst="rect">
            <a:avLst/>
          </a:prstGeom>
          <a:solidFill>
            <a:srgbClr val="EAFA11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  <a:spcBef>
                <a:spcPts val="1470"/>
              </a:spcBef>
            </a:pPr>
            <a:r>
              <a:rPr lang="ru" sz="1300" b="1" dirty="0">
                <a:latin typeface="Times New Roman"/>
              </a:rPr>
              <a:t>Постановление администрации МО </a:t>
            </a:r>
            <a:r>
              <a:rPr lang="ru" sz="1300" b="1" dirty="0" smtClean="0">
                <a:latin typeface="Times New Roman"/>
              </a:rPr>
              <a:t>«Городской округ Лыткарино» </a:t>
            </a:r>
            <a:r>
              <a:rPr lang="ru" sz="1300" b="1" dirty="0">
                <a:latin typeface="Times New Roman"/>
              </a:rPr>
              <a:t>утвержден перечень муниципальных </a:t>
            </a:r>
            <a:r>
              <a:rPr lang="ru" sz="1300" b="1" dirty="0" smtClean="0">
                <a:latin typeface="Times New Roman"/>
              </a:rPr>
              <a:t>программ, предусмотренных </a:t>
            </a:r>
            <a:r>
              <a:rPr lang="ru" sz="1300" b="1" dirty="0">
                <a:latin typeface="Times New Roman"/>
              </a:rPr>
              <a:t>к финансированию за счет средств местного </a:t>
            </a:r>
            <a:r>
              <a:rPr lang="ru" sz="1300" b="1" dirty="0" smtClean="0">
                <a:latin typeface="Times New Roman"/>
              </a:rPr>
              <a:t>бюджета</a:t>
            </a:r>
            <a:endParaRPr lang="ru" sz="1300" b="1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1520" y="4815840"/>
            <a:ext cx="4163568" cy="347472"/>
          </a:xfrm>
          <a:prstGeom prst="rect">
            <a:avLst/>
          </a:prstGeom>
          <a:solidFill>
            <a:srgbClr val="FECC02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300" b="1" dirty="0" smtClean="0">
                <a:latin typeface="Times New Roman"/>
              </a:rPr>
              <a:t>18 </a:t>
            </a:r>
            <a:r>
              <a:rPr lang="ru" sz="2300" b="1" dirty="0">
                <a:latin typeface="Times New Roman"/>
              </a:rPr>
              <a:t>муниципальных программ</a:t>
            </a:r>
          </a:p>
        </p:txBody>
      </p:sp>
      <p:pic>
        <p:nvPicPr>
          <p:cNvPr id="1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8992" y="298704"/>
            <a:ext cx="2377440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3401" y="567218"/>
            <a:ext cx="539622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параметры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бюджета  муниципального образования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«Городской округ Лыткарино Московской области»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2022 год и на плановой период 2023 и 2024 годов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59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71580"/>
              </p:ext>
            </p:extLst>
          </p:nvPr>
        </p:nvGraphicFramePr>
        <p:xfrm>
          <a:off x="107503" y="1556792"/>
          <a:ext cx="8864521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914"/>
                <a:gridCol w="762295"/>
                <a:gridCol w="941925"/>
                <a:gridCol w="844240"/>
                <a:gridCol w="878131"/>
                <a:gridCol w="951056"/>
                <a:gridCol w="562827"/>
                <a:gridCol w="844240"/>
                <a:gridCol w="617640"/>
                <a:gridCol w="901237"/>
                <a:gridCol w="451016"/>
              </a:tblGrid>
              <a:tr h="49447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2021 г.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(утв.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10.12.2020)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тыс.руб</a:t>
                      </a:r>
                      <a:r>
                        <a:rPr lang="ru-RU" sz="1000" b="1" dirty="0">
                          <a:effectLst/>
                        </a:rPr>
                        <a:t>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2022 г. </a:t>
                      </a:r>
                      <a:br>
                        <a:rPr lang="ru-RU" sz="1000" b="1">
                          <a:effectLst/>
                        </a:rPr>
                      </a:br>
                      <a:r>
                        <a:rPr lang="ru-RU" sz="1000" b="1">
                          <a:effectLst/>
                        </a:rPr>
                        <a:t>(проект)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тыс.руб.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2023 г.</a:t>
                      </a:r>
                      <a:br>
                        <a:rPr lang="ru-RU" sz="1000" b="1">
                          <a:effectLst/>
                        </a:rPr>
                      </a:br>
                      <a:r>
                        <a:rPr lang="ru-RU" sz="1000" b="1">
                          <a:effectLst/>
                        </a:rPr>
                        <a:t> (проект)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тыс.руб.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2024 г.</a:t>
                      </a:r>
                      <a:br>
                        <a:rPr lang="ru-RU" sz="1000" b="1">
                          <a:effectLst/>
                        </a:rPr>
                      </a:br>
                      <a:r>
                        <a:rPr lang="ru-RU" sz="1000" b="1">
                          <a:effectLst/>
                        </a:rPr>
                        <a:t>(проект)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тыс.руб.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 2022 год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2023 год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2024 год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Отклонения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2022года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 от  2021 года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Отклонения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2023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от 2022года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Отклонения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2024года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от 2023года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Сумма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тыс.руб.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Сумма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тыс.руб.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Сумма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тыс.руб.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</a:tr>
              <a:tr h="891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 dirty="0" smtClean="0">
                          <a:effectLst/>
                        </a:rPr>
                        <a:t>Доходы</a:t>
                      </a:r>
                      <a:endParaRPr lang="ru-RU" sz="1000" b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3640604,9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2769367,9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2094345,8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2192186,5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-871237,0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-23,9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-675022,1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-24,4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+97840,7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+4,7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</a:tr>
              <a:tr h="891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 dirty="0" smtClean="0">
                          <a:effectLst/>
                        </a:rPr>
                        <a:t>Расходы</a:t>
                      </a:r>
                      <a:endParaRPr lang="ru-RU" sz="1000" b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3630604,9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2768367,9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2093045,8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2189936,5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-862237,0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-23,7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-675322,1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-24,4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+96890,7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+4,6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</a:tr>
              <a:tr h="99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 dirty="0" smtClean="0">
                          <a:effectLst/>
                        </a:rPr>
                        <a:t>(-)</a:t>
                      </a:r>
                      <a:r>
                        <a:rPr lang="ru-RU" sz="1000" b="1" u="none" strike="noStrike" dirty="0">
                          <a:effectLst/>
                        </a:rPr>
                        <a:t>Дефицит/</a:t>
                      </a:r>
                      <a:endParaRPr lang="ru-RU" sz="1000" b="1" u="sng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</a:rPr>
                        <a:t>(+)Профицит (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</a:t>
                      </a:r>
                      <a:r>
                        <a:rPr lang="ru-RU" sz="1000" b="1" u="none" strike="noStrike" dirty="0">
                          <a:effectLst/>
                        </a:rPr>
                        <a:t>.)</a:t>
                      </a:r>
                      <a:endParaRPr lang="ru-RU" sz="1000" b="1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+10000,0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+1000,0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+1300,0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+2250,0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х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х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х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х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х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х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1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765"/>
            <a:ext cx="8306198" cy="5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9912"/>
            <a:ext cx="1872208" cy="26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3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410197" y="404664"/>
            <a:ext cx="8554291" cy="67403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отчётности.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214313" indent="-214313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</a:t>
            </a: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направленные на создание или увеличение стоимости муниципального имущества.</a:t>
            </a:r>
          </a:p>
          <a:p>
            <a:pPr marL="214313" indent="-214313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программный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Бюджет, сформированный на основе муниципальных программ. Программный бюджет обеспечивает прямую взаимосвязь между распределением бюджетных ресурсов и результатами их использования в соответствии с установленными приоритетами государственной политики.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(ГРБС)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3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6470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Структура доходов бюджета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городского округа  </a:t>
            </a:r>
            <a:r>
              <a:rPr lang="ru-RU" sz="2000" b="1" dirty="0">
                <a:solidFill>
                  <a:srgbClr val="C00000"/>
                </a:solidFill>
              </a:rPr>
              <a:t>Лыткарино в </a:t>
            </a:r>
            <a:r>
              <a:rPr lang="ru-RU" sz="2000" b="1" dirty="0" smtClean="0">
                <a:solidFill>
                  <a:srgbClr val="C00000"/>
                </a:solidFill>
              </a:rPr>
              <a:t>2022-2024 </a:t>
            </a:r>
            <a:r>
              <a:rPr lang="ru-RU" sz="2000" b="1" dirty="0">
                <a:solidFill>
                  <a:srgbClr val="C00000"/>
                </a:solidFill>
              </a:rPr>
              <a:t>гг. </a:t>
            </a:r>
          </a:p>
        </p:txBody>
      </p:sp>
      <p:pic>
        <p:nvPicPr>
          <p:cNvPr id="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59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15652"/>
              </p:ext>
            </p:extLst>
          </p:nvPr>
        </p:nvGraphicFramePr>
        <p:xfrm>
          <a:off x="179514" y="1700808"/>
          <a:ext cx="8784974" cy="496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864"/>
                <a:gridCol w="807568"/>
                <a:gridCol w="807568"/>
                <a:gridCol w="761857"/>
                <a:gridCol w="761857"/>
                <a:gridCol w="755763"/>
                <a:gridCol w="755763"/>
                <a:gridCol w="755763"/>
                <a:gridCol w="716907"/>
                <a:gridCol w="716907"/>
                <a:gridCol w="540157"/>
              </a:tblGrid>
              <a:tr h="16722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Наименование 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   2022 год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2023 год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2024 год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2021 г.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2022 г.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2023 г.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2024 г.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Отклонения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Отклонения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Отклонения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(перв.утв.)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(проект)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 (проект)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(проект)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2022года                                       от  2021 года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2023 года                 </a:t>
                      </a:r>
                      <a:br>
                        <a:rPr lang="ru-RU" sz="900" b="0">
                          <a:effectLst/>
                        </a:rPr>
                      </a:br>
                      <a:r>
                        <a:rPr lang="ru-RU" sz="900" b="0">
                          <a:effectLst/>
                        </a:rPr>
                        <a:t>от 2022года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2024года                          от 2023года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Сумма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%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Сумма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%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Сумма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%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</a:tr>
              <a:tr h="331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тыс.руб.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тыс.руб.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тыс.руб.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млн.руб.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тыс.руб.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тыс.руб.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тыс.руб.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1.Собственные доходы,                         в том числе: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807 604,8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961 200,0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1 004 119,5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984 754,8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153 595,2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19,0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42 919,5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4,5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-19 364,7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-1,9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</a:tr>
              <a:tr h="381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 налоговые доходы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570 159,9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724 764,3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766 742,2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845 184,1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154 604,4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27,1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41 977,9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5,8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78 441,9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10,2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</a:tr>
              <a:tr h="312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неналоговые доходы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237 444,9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236 435,7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237 377,3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139 570,7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-1 009,2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-0,4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941,6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0,4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-97 806,6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-41,2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</a:tr>
              <a:tr h="1093612">
                <a:tc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2. Налог на доходы    физических лиц  по  дополнительному нормативу отчислений 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242 879,1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160 665,0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152 672,0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34 701,3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-82 214,1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-33,8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-7 993,0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-5,0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-117 970,7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-77,3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</a:tr>
              <a:tr h="93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3. Межбюджетные трансферты (дотации, субсидии, субвенции,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2 590 121,0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1 647 502,9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937 554,3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1 172 730,4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-942 618,1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-36,4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-709 948,6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-43,1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235 176,1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25,1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</a:tr>
              <a:tr h="312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ИТОГО: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3 640 604,9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2 769 367,9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2 094 345,8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2 192 186,5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-871 237,0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-23,9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-675 022,1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-24,4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97 840,7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4,7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24" marR="5872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08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992" y="298704"/>
            <a:ext cx="2484896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 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4832" y="716280"/>
            <a:ext cx="6031992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84"/>
              </a:lnSpc>
              <a:spcAft>
                <a:spcPts val="2310"/>
              </a:spcAft>
            </a:pP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Налоговые доходы бюджета муниципального образования </a:t>
            </a:r>
            <a:r>
              <a:rPr lang="ru" sz="1700" b="1" dirty="0" smtClean="0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</a:rPr>
              <a:t>Городской</a:t>
            </a:r>
            <a:r>
              <a:rPr lang="ru" sz="1700" b="1" dirty="0" smtClean="0">
                <a:solidFill>
                  <a:srgbClr val="002060"/>
                </a:solidFill>
                <a:latin typeface="Times New Roman"/>
              </a:rPr>
              <a:t> округ Лыткарино» </a:t>
            </a: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(тыс. рублей)</a:t>
            </a: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1226" y="298704"/>
            <a:ext cx="2484896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 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90376"/>
              </p:ext>
            </p:extLst>
          </p:nvPr>
        </p:nvGraphicFramePr>
        <p:xfrm>
          <a:off x="179511" y="1340768"/>
          <a:ext cx="8856983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793"/>
                <a:gridCol w="803532"/>
                <a:gridCol w="782241"/>
                <a:gridCol w="782241"/>
                <a:gridCol w="804319"/>
                <a:gridCol w="804319"/>
                <a:gridCol w="757007"/>
                <a:gridCol w="757007"/>
                <a:gridCol w="671056"/>
                <a:gridCol w="671056"/>
                <a:gridCol w="591412"/>
              </a:tblGrid>
              <a:tr h="415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2021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(перв.б-т)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2022 г. (проект)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2023 г. (проект)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2024 г. (проект)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Отклонения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тыс.руб.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тыс.руб.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тыс.руб.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тыс.руб.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Сумма отклон.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к 2021 году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Сумма отклон.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к 2022 году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Сумма отклон.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к 2023 году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</a:tr>
              <a:tr h="246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(2022-2021)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(2023-2022)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(2024-2023)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налоговые доходы,                    в том числе: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570 159,9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724 764,3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766 742,2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845 184,1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154 604,4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27,1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41 977,9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5,8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78 441,9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10,2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  <a:tr h="61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налог на доходы физических  лиц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218 945,9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252 364,0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275 333,7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298 183,2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33 418,1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15,3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22 969,7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9,1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22 849,5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8,3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  <a:tr h="460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акцизы на нефтепродукты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6 748,0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6 518,3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6 367,5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6 736,9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-229,7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-3,4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-150,8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-2,3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369,4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5,8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  <a:tr h="307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земельный налог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161 936,0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214 609,0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192 100,0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192 100,0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52 673,0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32,5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-22 509,0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-10,5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  <a:tr h="46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налог, взимаемый по УСН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130 579,0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196 467,0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234 990,0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286 691,0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65 888,0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50,5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38 523,0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19,6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51 701,0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22,0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  <a:tr h="460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налог на вмененный доход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3 722,0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-3 722,0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-100,0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endParaRPr lang="ru-RU" sz="800" b="1">
                        <a:effectLst/>
                        <a:latin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endParaRPr lang="ru-RU" sz="800" b="1">
                        <a:effectLst/>
                        <a:latin typeface="Times New Roman"/>
                      </a:endParaRPr>
                    </a:p>
                  </a:txBody>
                  <a:tcPr marL="55046" marR="55046" marT="0" marB="0" anchor="ctr"/>
                </a:tc>
              </a:tr>
              <a:tr h="308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налог на основе патента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14 256,0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17 468,0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18 888,0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20 510,0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3 212,0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22,5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1 420,0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8,1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1 622,0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8,6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  <a:tr h="61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налог на имущество физических лиц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26 184,0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29 250,0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30 741,0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32 309,0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3 066,0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11,7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1 491,0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5,1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1 568,0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5,1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  <a:tr h="61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прочие налоговые доходы (госпошлины)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7 789,0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8 088,0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8 322,0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8 654,0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299,0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3,8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234,0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2,9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332,0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4,0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6" marR="55046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992" y="298704"/>
            <a:ext cx="774801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144" y="737616"/>
            <a:ext cx="8132344" cy="496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Неналоговые доходы бюджета </a:t>
            </a:r>
            <a:endParaRPr lang="ru" sz="1700" b="1" dirty="0" smtClean="0">
              <a:solidFill>
                <a:srgbClr val="002060"/>
              </a:solidFill>
              <a:latin typeface="Times New Roman"/>
            </a:endParaRPr>
          </a:p>
          <a:p>
            <a:pPr indent="0" algn="ctr">
              <a:lnSpc>
                <a:spcPts val="2160"/>
              </a:lnSpc>
            </a:pPr>
            <a:r>
              <a:rPr lang="ru" sz="1700" b="1" dirty="0" smtClean="0">
                <a:solidFill>
                  <a:srgbClr val="002060"/>
                </a:solidFill>
                <a:latin typeface="Times New Roman"/>
              </a:rPr>
              <a:t>муниципального </a:t>
            </a: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образования </a:t>
            </a:r>
            <a:r>
              <a:rPr lang="ru" sz="1700" b="1" dirty="0" smtClean="0">
                <a:solidFill>
                  <a:srgbClr val="002060"/>
                </a:solidFill>
                <a:latin typeface="Times New Roman"/>
              </a:rPr>
              <a:t>«Городской округ Лыткарино» </a:t>
            </a: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(тыс. рублей)</a:t>
            </a: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70536"/>
              </p:ext>
            </p:extLst>
          </p:nvPr>
        </p:nvGraphicFramePr>
        <p:xfrm>
          <a:off x="107505" y="1412776"/>
          <a:ext cx="8928990" cy="541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1"/>
                <a:gridCol w="648072"/>
                <a:gridCol w="576064"/>
                <a:gridCol w="648072"/>
                <a:gridCol w="720080"/>
                <a:gridCol w="1338338"/>
                <a:gridCol w="750592"/>
                <a:gridCol w="750592"/>
                <a:gridCol w="751474"/>
                <a:gridCol w="751474"/>
                <a:gridCol w="626081"/>
              </a:tblGrid>
              <a:tr h="16961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2021 г. </a:t>
                      </a:r>
                      <a:r>
                        <a:rPr lang="ru-RU" sz="800" dirty="0">
                          <a:effectLst/>
                        </a:rPr>
                        <a:t>(</a:t>
                      </a:r>
                      <a:r>
                        <a:rPr lang="ru-RU" sz="800" dirty="0" err="1">
                          <a:effectLst/>
                        </a:rPr>
                        <a:t>перв.утв</a:t>
                      </a:r>
                      <a:r>
                        <a:rPr lang="ru-RU" sz="800" dirty="0">
                          <a:effectLst/>
                        </a:rPr>
                        <a:t>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2022 г. (проект)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 г. (проект)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2024 г. (проект)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 2022 год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 год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год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отклонения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отклонения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отклонения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Сумма </a:t>
                      </a:r>
                      <a:r>
                        <a:rPr lang="ru-RU" sz="900" dirty="0" err="1">
                          <a:effectLst/>
                        </a:rPr>
                        <a:t>отклон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Сумма </a:t>
                      </a:r>
                      <a:r>
                        <a:rPr lang="ru-RU" sz="900" dirty="0" err="1">
                          <a:effectLst/>
                        </a:rPr>
                        <a:t>отклон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Сумма </a:t>
                      </a:r>
                      <a:r>
                        <a:rPr lang="ru-RU" sz="900" dirty="0" err="1">
                          <a:effectLst/>
                        </a:rPr>
                        <a:t>отклон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</a:tr>
              <a:tr h="255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тыс.руб.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тыс.руб.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тыс.руб.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тыс.руб.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(2022-2021)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 2021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(2023-2022)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 2022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(2024-2023)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 2023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</a:tr>
              <a:tr h="26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неналоговые доходы,                    в том числе: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237 444,9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236 435,7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237 377,3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139 570,7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-1 009,2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-0,4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941,6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-97 806,6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-41,2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255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Арендная плата за землю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53 712,2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56 956,9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56 956,9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56 956,9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3 244,7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272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Аренда муниципального имущества                          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27 655,3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25 487,4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25 487,4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25 487,4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-2 167,9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-7,8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340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Доходы от приватизации </a:t>
                      </a:r>
                      <a:r>
                        <a:rPr lang="ru-RU" sz="800" dirty="0" err="1">
                          <a:effectLst/>
                        </a:rPr>
                        <a:t>мун.имущества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22 566,9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5 440,0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10 616,2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3 280,3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-17 126,9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-75,9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5 176,2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-7 335,9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-69,1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34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Доходы от продажи земельных участков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1 773,0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976,4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1 142,7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1 066,1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-796,6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-44,9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-76,6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257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Доходы от продажи квартир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440,4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431,3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422,3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440,4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-9,1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-9,0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257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Перечисление части прибыли </a:t>
                      </a:r>
                      <a:r>
                        <a:rPr lang="ru-RU" sz="800" dirty="0" err="1">
                          <a:effectLst/>
                        </a:rPr>
                        <a:t>МУПов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1 114,0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1 870,0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998,0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875,0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756,0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-872,0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-46,6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-123,0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-12,3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19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Плата за </a:t>
                      </a:r>
                      <a:r>
                        <a:rPr lang="ru-RU" sz="800" dirty="0" err="1">
                          <a:effectLst/>
                        </a:rPr>
                        <a:t>найм</a:t>
                      </a:r>
                      <a:r>
                        <a:rPr lang="ru-RU" sz="800" dirty="0">
                          <a:effectLst/>
                        </a:rPr>
                        <a:t> жилого фонда                                   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10 102,1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9 571,9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8 949,4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8 665,0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-530,2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-5,2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-622,5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-6,5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-284,4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34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Плата за установку и </a:t>
                      </a:r>
                      <a:r>
                        <a:rPr lang="ru-RU" sz="800" dirty="0" err="1">
                          <a:effectLst/>
                        </a:rPr>
                        <a:t>экспл</a:t>
                      </a:r>
                      <a:r>
                        <a:rPr lang="ru-RU" sz="800" dirty="0">
                          <a:effectLst/>
                        </a:rPr>
                        <a:t>. </a:t>
                      </a:r>
                      <a:r>
                        <a:rPr lang="ru-RU" sz="800" dirty="0" err="1">
                          <a:effectLst/>
                        </a:rPr>
                        <a:t>рекл.конст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422,8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573,8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596,7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620,6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151,0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514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Плата, на размещение и эксплуатацию нестационарного торгового объекта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1 780,7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2 793,2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1 012,5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56,9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-2 793,2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278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Плата за негатив.возд.на окруж.среду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2 188,0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-1 818,0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-83,1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34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Штрафные санкции, возмещение ущерба                 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473,0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609,6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613,7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610,1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136,6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-0,6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42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Доходы от платных услуг и компенсации затрат бюджета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289,1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158,0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289,1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-131,1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-45,3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  <a:tr h="27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Прочие неналоговые доходы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115 656,9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131 057,0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131 057,0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41 057,0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15 400,1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-90 000,0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-68,7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702" marR="30702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8992" y="298704"/>
            <a:ext cx="774801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544" y="48158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>
                <a:solidFill>
                  <a:schemeClr val="accent2">
                    <a:lumMod val="50000"/>
                  </a:schemeClr>
                </a:solidFill>
              </a:rPr>
              <a:t>Cведения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прогнозируемых доходах бюджета городского округа Лыткарино  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2022 год и плановый период 2023 и 2024 годов 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в 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сравнении с ожидаемым исполнением за 2021 год и отчетом за 2020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49217"/>
              </p:ext>
            </p:extLst>
          </p:nvPr>
        </p:nvGraphicFramePr>
        <p:xfrm>
          <a:off x="107505" y="1404914"/>
          <a:ext cx="8949949" cy="5349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7517"/>
                <a:gridCol w="655860"/>
                <a:gridCol w="657990"/>
                <a:gridCol w="596236"/>
                <a:gridCol w="596236"/>
                <a:gridCol w="604756"/>
                <a:gridCol w="606885"/>
                <a:gridCol w="587720"/>
                <a:gridCol w="621791"/>
                <a:gridCol w="681414"/>
                <a:gridCol w="683544"/>
              </a:tblGrid>
              <a:tr h="1372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Наименование доходов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2020 год (отчет)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Ожидаемое исполнение 2021 года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План 2022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План 2023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План 2024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Уточнение бюджета 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от 11.11.2021 №152/20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u="none" strike="noStrike">
                          <a:effectLst/>
                        </a:rPr>
                        <a:t>Проект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бюджета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u="none" strike="noStrike">
                          <a:effectLst/>
                        </a:rPr>
                        <a:t>%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 проект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к уточн.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Уточнение бюджета 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от 11.11.2021 №152/20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u="none" strike="noStrike">
                          <a:effectLst/>
                        </a:rPr>
                        <a:t>Проект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бюджета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u="none" strike="noStrike">
                          <a:effectLst/>
                        </a:rPr>
                        <a:t>%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проект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к уточн.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u="none" strike="noStrike">
                          <a:effectLst/>
                        </a:rPr>
                        <a:t>Проект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бюджета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u="none" strike="noStrike">
                          <a:effectLst/>
                        </a:rPr>
                        <a:t>% 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к проекту </a:t>
                      </a:r>
                      <a:br>
                        <a:rPr lang="ru-RU" sz="700" b="1" u="none" strike="noStrike">
                          <a:effectLst/>
                        </a:rPr>
                      </a:br>
                      <a:r>
                        <a:rPr lang="ru-RU" sz="700" b="1" u="none" strike="noStrike">
                          <a:effectLst/>
                        </a:rPr>
                        <a:t>на 2023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</a:tr>
              <a:tr h="1440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НАЛОГОВЫЕ И НЕНАЛОГОВЫЕ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1 109 972,5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1 123 332,6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1 006 225,9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1 121 865,0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1 017 227,8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1 156 791,5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1 019 456,1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88,1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НАЛОГИ НА ПРИБЫЛЬ,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484 448,2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461 825,0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424 286,4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413 029,0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97,3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410 121,3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428 005,7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104,4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332 884,5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77,8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</a:rPr>
                        <a:t>Налог на доходы физических лиц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484 448,2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461 825,0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424 286,4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413 029,0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97,3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410 121,3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428 005,7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104,4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332 884,5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77,8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4116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6 313,7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6 748,0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6 489,2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6 518,3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6 437,2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6 367,5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98,9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6 736,9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105,8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219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6 313,7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6 748,0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6 489,2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6 518,3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6 437,2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6 367,5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98,9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6 736,9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105,8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НАЛОГИ НА СОВОКУПНЫЙ ДОХОД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123 794,2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163 936,8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163 935,0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213 935,0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130,5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187 612,0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253 878,0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135,3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307 201,0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121,0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219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104 188,7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151 000,0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148 702,0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196 467,0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132,1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171 677,0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234 990,0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136,9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286 691,0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122,0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>
                          <a:effectLst/>
                        </a:rPr>
                        <a:t>Единый налог на вмененный доход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12 321,8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2 936,8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2044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>
                          <a:effectLst/>
                        </a:rPr>
                        <a:t>Налог, взимаемый  в связи с применением патентной системы налогообложения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7 283,7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10 000,0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15 233,0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17 468,0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114,7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15 935,0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18 888,0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118,5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20 510,0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НАЛОГИ НА ИМУЩЕСТВО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222 319,8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205 781,6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189 429,0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243 859,0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128,7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190 804,0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222 841,0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224 409,0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24 236,7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24 875,0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27 493,0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29 250,0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106,4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28 868,0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30 741,0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106,5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32 309,0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105,1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</a:rPr>
                        <a:t>Земельный налог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198 083,1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180 906,6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161 936,0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214 609,0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132,5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161 936,0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192 100,0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192 100,0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ГОСУДАРСТВЕННАЯ ПОШЛИНА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7 789,0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7 756,0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8 020,0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8 088,0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8 334,0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8 322,0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99,9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8 654,0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4116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-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-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4116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107 089,8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100 090,2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84 255,7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97 253,2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115,4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83 925,4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92 988,4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92 604,9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99,6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1 948,4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2 188,0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2 188,0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1 948,4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2 188,0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2 188,0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370,0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6 424,4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524,1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289,1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158,0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160,0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101,3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27 578,4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39 258,9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6 487,7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6 856,8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105,7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6 671,0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12 190,2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182,7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4 768,7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39,1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1 227,1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1 200,0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478,0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609,6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127,5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478,0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613,7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128,4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610,1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99,4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37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ПРОЧИЕ НЕНАЛОГОВЫЕ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121 039,4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135 842,0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120 656,9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131 057,0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120 656,9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131 057,0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41 057,0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31,3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440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Дотация на выравнивание бюджетной обеспеченности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485,0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542,0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1 272,0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874,0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68,7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355,0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550,0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154,9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392,0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71,3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  <a:tr h="1440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effectLst/>
                        </a:rPr>
                        <a:t> ВСЕГО ДОХОДОВ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1 110 457,5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1 123 874,6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1 007 497,9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1 122 739,0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111,4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1 017 582,8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1 157 341,5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</a:rPr>
                        <a:t>1 019 848,1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88,1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68" marR="4468" marT="44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4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992" y="298704"/>
            <a:ext cx="2700920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4648" y="679044"/>
            <a:ext cx="7019544" cy="515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420"/>
              </a:spcAft>
            </a:pP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Безвозмездные поступления </a:t>
            </a:r>
            <a:r>
              <a:rPr lang="ru" sz="1700" b="1" dirty="0" smtClean="0">
                <a:solidFill>
                  <a:srgbClr val="002060"/>
                </a:solidFill>
                <a:latin typeface="Times New Roman"/>
              </a:rPr>
              <a:t>в 2021-2024 годах в бюджет </a:t>
            </a: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муниципального </a:t>
            </a:r>
            <a:r>
              <a:rPr lang="ru" sz="1700" b="1" dirty="0" smtClean="0">
                <a:solidFill>
                  <a:srgbClr val="002060"/>
                </a:solidFill>
                <a:latin typeface="Times New Roman"/>
              </a:rPr>
              <a:t>образования «Городской округ Лыткарино»</a:t>
            </a:r>
            <a:endParaRPr lang="ru" sz="1700" b="1" dirty="0">
              <a:solidFill>
                <a:srgbClr val="002060"/>
              </a:solidFill>
              <a:latin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25879"/>
              </p:ext>
            </p:extLst>
          </p:nvPr>
        </p:nvGraphicFramePr>
        <p:xfrm>
          <a:off x="251520" y="1484784"/>
          <a:ext cx="8712970" cy="4992624"/>
        </p:xfrm>
        <a:graphic>
          <a:graphicData uri="http://schemas.openxmlformats.org/drawingml/2006/table">
            <a:tbl>
              <a:tblPr/>
              <a:tblGrid>
                <a:gridCol w="1721759"/>
                <a:gridCol w="870529"/>
                <a:gridCol w="576064"/>
                <a:gridCol w="864096"/>
                <a:gridCol w="720080"/>
                <a:gridCol w="864096"/>
                <a:gridCol w="648072"/>
                <a:gridCol w="720080"/>
                <a:gridCol w="648072"/>
                <a:gridCol w="651690"/>
                <a:gridCol w="428432"/>
              </a:tblGrid>
              <a:tr h="528828">
                <a:tc rowSpan="2">
                  <a:txBody>
                    <a:bodyPr/>
                    <a:lstStyle/>
                    <a:p>
                      <a:pPr indent="0" algn="ctr">
                        <a:tabLst/>
                      </a:pPr>
                      <a:r>
                        <a:rPr lang="ru" sz="1000" b="1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tabLst/>
                      </a:pPr>
                      <a:r>
                        <a:rPr lang="ru" sz="1000" b="1" dirty="0" smtClean="0">
                          <a:latin typeface="Times New Roman"/>
                        </a:rPr>
                        <a:t>2020</a:t>
                      </a:r>
                      <a:r>
                        <a:rPr lang="ru" sz="1000" b="1" baseline="0" dirty="0" smtClean="0">
                          <a:latin typeface="Times New Roman"/>
                        </a:rPr>
                        <a:t> год</a:t>
                      </a:r>
                    </a:p>
                    <a:p>
                      <a:pPr indent="0" algn="ctr">
                        <a:tabLst/>
                      </a:pPr>
                      <a:r>
                        <a:rPr lang="ru" sz="1000" b="1" baseline="0" dirty="0" smtClean="0">
                          <a:latin typeface="Times New Roman"/>
                        </a:rPr>
                        <a:t>(отчет)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tabLst/>
                      </a:pPr>
                      <a:endParaRPr lang="ru" sz="11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2021 год</a:t>
                      </a:r>
                    </a:p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(ожидаемое )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2022 год</a:t>
                      </a:r>
                    </a:p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проект 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2023 год</a:t>
                      </a:r>
                    </a:p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проект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2024 год</a:t>
                      </a:r>
                    </a:p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проект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/>
                </a:tc>
              </a:tr>
              <a:tr h="528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900" b="1" dirty="0">
                          <a:latin typeface="Times New Roman"/>
                        </a:rPr>
                        <a:t>сумма,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-RU" sz="900" b="1" dirty="0" smtClean="0">
                          <a:latin typeface="Times New Roman"/>
                        </a:rPr>
                        <a:t>м</a:t>
                      </a:r>
                      <a:r>
                        <a:rPr lang="ru" sz="900" b="1" dirty="0" smtClean="0">
                          <a:latin typeface="Times New Roman"/>
                        </a:rPr>
                        <a:t>лн.руб</a:t>
                      </a:r>
                      <a:r>
                        <a:rPr lang="ru" sz="900" b="1" dirty="0"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 b="1" dirty="0">
                          <a:latin typeface="Times New Roman"/>
                        </a:rPr>
                        <a:t>Доля,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900" b="1" dirty="0" smtClean="0">
                          <a:latin typeface="Times New Roman"/>
                        </a:rPr>
                        <a:t>%</a:t>
                      </a:r>
                      <a:endParaRPr lang="ru" sz="9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900" b="1" dirty="0">
                          <a:latin typeface="Times New Roman"/>
                        </a:rPr>
                        <a:t>сумма,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-RU" sz="900" b="1" dirty="0" smtClean="0">
                          <a:latin typeface="Times New Roman"/>
                        </a:rPr>
                        <a:t>м</a:t>
                      </a:r>
                      <a:r>
                        <a:rPr lang="ru" sz="900" b="1" dirty="0" smtClean="0">
                          <a:latin typeface="Times New Roman"/>
                        </a:rPr>
                        <a:t>лн.руб</a:t>
                      </a:r>
                      <a:r>
                        <a:rPr lang="ru" sz="900" b="1" dirty="0"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 b="1" dirty="0">
                          <a:latin typeface="Times New Roman"/>
                        </a:rPr>
                        <a:t>Доля,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900" b="1" dirty="0" smtClean="0">
                          <a:latin typeface="Times New Roman"/>
                        </a:rPr>
                        <a:t>%</a:t>
                      </a:r>
                      <a:endParaRPr lang="ru" sz="9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900" b="1" dirty="0">
                          <a:latin typeface="Times New Roman"/>
                        </a:rPr>
                        <a:t>сумма,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-RU" sz="900" b="1" dirty="0" smtClean="0">
                          <a:latin typeface="Times New Roman"/>
                        </a:rPr>
                        <a:t>м</a:t>
                      </a:r>
                      <a:r>
                        <a:rPr lang="ru" sz="900" b="1" dirty="0" smtClean="0">
                          <a:latin typeface="Times New Roman"/>
                        </a:rPr>
                        <a:t>лн.руб</a:t>
                      </a:r>
                      <a:r>
                        <a:rPr lang="ru" sz="900" b="1" dirty="0"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 b="1" dirty="0">
                          <a:latin typeface="Times New Roman"/>
                        </a:rPr>
                        <a:t>Доля,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900" b="1" dirty="0" smtClean="0">
                          <a:latin typeface="Times New Roman"/>
                        </a:rPr>
                        <a:t>%</a:t>
                      </a:r>
                      <a:endParaRPr lang="ru" sz="9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900" b="1" dirty="0">
                          <a:latin typeface="Times New Roman"/>
                        </a:rPr>
                        <a:t>сумма,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900" b="1" dirty="0" smtClean="0">
                          <a:latin typeface="Times New Roman"/>
                        </a:rPr>
                        <a:t>млн. </a:t>
                      </a:r>
                      <a:r>
                        <a:rPr lang="ru" sz="900" b="1" dirty="0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b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 b="1" dirty="0">
                          <a:latin typeface="Times New Roman"/>
                        </a:rPr>
                        <a:t>Доля,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900" b="1" dirty="0" smtClean="0">
                          <a:latin typeface="Times New Roman"/>
                        </a:rPr>
                        <a:t>%</a:t>
                      </a:r>
                      <a:endParaRPr lang="ru" sz="9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900" b="1" dirty="0">
                          <a:latin typeface="Times New Roman"/>
                        </a:rPr>
                        <a:t>сумма,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900" b="1" dirty="0" smtClean="0">
                          <a:latin typeface="Times New Roman"/>
                        </a:rPr>
                        <a:t>млн. </a:t>
                      </a:r>
                      <a:r>
                        <a:rPr lang="ru" sz="900" b="1" dirty="0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b">
                    <a:solidFill>
                      <a:srgbClr val="FFCB99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/>
                      <a:r>
                        <a:rPr lang="ru" sz="900" b="1" dirty="0">
                          <a:latin typeface="Times New Roman"/>
                        </a:rPr>
                        <a:t>Доля, </a:t>
                      </a:r>
                      <a:endParaRPr lang="ru" sz="900" b="1" dirty="0" smtClean="0">
                        <a:latin typeface="Times New Roman"/>
                      </a:endParaRPr>
                    </a:p>
                    <a:p>
                      <a:pPr marL="88900" indent="0" algn="ctr"/>
                      <a:r>
                        <a:rPr lang="ru" sz="900" b="1" dirty="0" smtClean="0">
                          <a:latin typeface="Times New Roman"/>
                        </a:rPr>
                        <a:t>%</a:t>
                      </a:r>
                      <a:endParaRPr lang="ru" sz="9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</a:tr>
              <a:tr h="117459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" sz="1100" dirty="0">
                          <a:latin typeface="Times New Roman"/>
                        </a:rPr>
                        <a:t>Дотации бюджетам субъектов Российской Федерации и муниципальных </a:t>
                      </a:r>
                      <a:r>
                        <a:rPr lang="ru" sz="1100" dirty="0" smtClean="0">
                          <a:latin typeface="Times New Roman"/>
                        </a:rPr>
                        <a:t>образований</a:t>
                      </a:r>
                      <a:endParaRPr lang="ru" sz="11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000" b="1" dirty="0" smtClean="0">
                          <a:latin typeface="Times New Roman"/>
                        </a:rPr>
                        <a:t>0,5</a:t>
                      </a: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000" b="1" dirty="0" smtClean="0">
                          <a:latin typeface="Times New Roman"/>
                        </a:rPr>
                        <a:t>0,02</a:t>
                      </a: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/>
                      <a:r>
                        <a:rPr lang="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000" b="1" dirty="0" smtClean="0">
                          <a:latin typeface="Times New Roman"/>
                        </a:rPr>
                        <a:t>       </a:t>
                      </a:r>
                    </a:p>
                    <a:p>
                      <a:pPr marL="0" indent="0" algn="ctr"/>
                      <a:r>
                        <a:rPr lang="ru" sz="1000" b="1" dirty="0" smtClean="0">
                          <a:latin typeface="Times New Roman"/>
                        </a:rPr>
                        <a:t>  0,5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 algn="ctr"/>
                      <a:endParaRPr lang="ru" sz="1000" b="1" dirty="0" smtClean="0">
                        <a:latin typeface="Times New Roman"/>
                      </a:endParaRPr>
                    </a:p>
                    <a:p>
                      <a:pPr marL="228600" indent="0" algn="ctr"/>
                      <a:r>
                        <a:rPr lang="ru" sz="1000" b="1" dirty="0" smtClean="0">
                          <a:latin typeface="Times New Roman"/>
                        </a:rPr>
                        <a:t>0,03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endParaRPr lang="ru" sz="1000" b="1" dirty="0" smtClean="0">
                        <a:latin typeface="Times New Roman"/>
                      </a:endParaRPr>
                    </a:p>
                    <a:p>
                      <a:pPr marL="203200" indent="0" algn="ctr"/>
                      <a:r>
                        <a:rPr lang="ru" sz="1000" b="1" dirty="0" smtClean="0">
                          <a:latin typeface="Times New Roman"/>
                        </a:rPr>
                        <a:t>0,6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endParaRPr lang="ru" sz="1000" b="1" dirty="0" smtClean="0">
                        <a:latin typeface="Times New Roman"/>
                      </a:endParaRPr>
                    </a:p>
                    <a:p>
                      <a:pPr marL="203200" indent="0" algn="ctr"/>
                      <a:r>
                        <a:rPr lang="ru" sz="1000" b="1" dirty="0" smtClean="0">
                          <a:latin typeface="Times New Roman"/>
                        </a:rPr>
                        <a:t>0,06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 algn="ctr"/>
                      <a:endParaRPr lang="ru" sz="1000" b="1" dirty="0" smtClean="0">
                        <a:latin typeface="Times New Roman"/>
                      </a:endParaRPr>
                    </a:p>
                    <a:p>
                      <a:pPr marL="215900" indent="0" algn="ctr"/>
                      <a:r>
                        <a:rPr lang="ru" sz="1000" b="1" dirty="0" smtClean="0">
                          <a:latin typeface="Times New Roman"/>
                        </a:rPr>
                        <a:t>0,4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0,04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" sz="1100" dirty="0">
                          <a:latin typeface="Times New Roman"/>
                        </a:rPr>
                        <a:t>Субсидии бюджетам бюджетной системы Российской Федерации (межбюджетные субсидии</a:t>
                      </a:r>
                      <a:r>
                        <a:rPr lang="ru" sz="1100" dirty="0" smtClean="0">
                          <a:latin typeface="Times New Roman"/>
                        </a:rPr>
                        <a:t>)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endParaRPr lang="ru" sz="11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000" b="1" dirty="0" smtClean="0">
                          <a:latin typeface="Times New Roman"/>
                        </a:rPr>
                        <a:t>900,5</a:t>
                      </a: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000" b="1" dirty="0" smtClean="0">
                          <a:latin typeface="Times New Roman"/>
                        </a:rPr>
                        <a:t>52,17</a:t>
                      </a: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56"/>
                        </a:lnSpc>
                      </a:pP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1838,0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69,65</a:t>
                      </a:r>
                      <a:endParaRPr lang="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    873,6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 algn="ctr"/>
                      <a:r>
                        <a:rPr lang="ru" sz="1000" b="1" dirty="0" smtClean="0">
                          <a:latin typeface="Times New Roman"/>
                        </a:rPr>
                        <a:t>53,04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r>
                        <a:rPr lang="ru" sz="1000" b="1" dirty="0" smtClean="0">
                          <a:latin typeface="Times New Roman"/>
                        </a:rPr>
                        <a:t>203,9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ru" sz="1000" b="1" dirty="0" smtClean="0">
                          <a:latin typeface="Times New Roman"/>
                        </a:rPr>
                        <a:t>21,75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428,9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36,57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" sz="1100" dirty="0">
                          <a:latin typeface="Times New Roman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ru" sz="1000" b="1" dirty="0" smtClean="0">
                          <a:latin typeface="Times New Roman"/>
                        </a:rPr>
                        <a:t>720,5</a:t>
                      </a:r>
                    </a:p>
                    <a:p>
                      <a:pPr indent="0" algn="ctr">
                        <a:lnSpc>
                          <a:spcPts val="1680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80"/>
                        </a:lnSpc>
                      </a:pP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ru" sz="1000" b="1" dirty="0" smtClean="0">
                          <a:latin typeface="Times New Roman"/>
                        </a:rPr>
                        <a:t>41,74</a:t>
                      </a:r>
                    </a:p>
                    <a:p>
                      <a:pPr indent="0" algn="ctr">
                        <a:lnSpc>
                          <a:spcPts val="1680"/>
                        </a:lnSpc>
                      </a:pPr>
                      <a:endParaRPr lang="ru" sz="1000" b="1" dirty="0" smtClean="0">
                        <a:latin typeface="Times New Roman"/>
                      </a:endParaRPr>
                    </a:p>
                    <a:p>
                      <a:pPr indent="0" algn="ctr">
                        <a:lnSpc>
                          <a:spcPts val="1680"/>
                        </a:lnSpc>
                      </a:pP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751,6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0" algn="ctr"/>
                      <a:r>
                        <a:rPr lang="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28,48</a:t>
                      </a:r>
                      <a:endParaRPr lang="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0" algn="ctr"/>
                      <a:r>
                        <a:rPr lang="ru" sz="1000" b="1" dirty="0" smtClean="0">
                          <a:latin typeface="Times New Roman"/>
                        </a:rPr>
                        <a:t>748,0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 algn="ctr"/>
                      <a:r>
                        <a:rPr lang="ru" sz="1000" b="1" dirty="0" smtClean="0">
                          <a:latin typeface="Times New Roman"/>
                        </a:rPr>
                        <a:t>45,41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r>
                        <a:rPr lang="ru" sz="1000" b="1" dirty="0" smtClean="0">
                          <a:latin typeface="Times New Roman"/>
                        </a:rPr>
                        <a:t>733,1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ru" sz="1000" b="1" dirty="0" smtClean="0">
                          <a:latin typeface="Times New Roman"/>
                        </a:rPr>
                        <a:t>78,19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 algn="ctr"/>
                      <a:r>
                        <a:rPr lang="ru" sz="1000" b="1" dirty="0" smtClean="0">
                          <a:latin typeface="Times New Roman"/>
                        </a:rPr>
                        <a:t>743,4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63,39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" sz="1100" b="0" dirty="0" smtClean="0">
                          <a:latin typeface="Times New Roman"/>
                        </a:rPr>
                        <a:t>Иные межбюджетные</a:t>
                      </a:r>
                      <a:r>
                        <a:rPr lang="ru" sz="1100" b="0" baseline="0" dirty="0" smtClean="0">
                          <a:latin typeface="Times New Roman"/>
                        </a:rPr>
                        <a:t> трансферты</a:t>
                      </a:r>
                      <a:endParaRPr lang="ru" sz="1100" b="0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104,8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6,07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0" algn="ctr"/>
                      <a:r>
                        <a:rPr lang="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1,85</a:t>
                      </a:r>
                      <a:endParaRPr lang="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0" algn="ctr"/>
                      <a:r>
                        <a:rPr lang="ru" sz="1000" b="1" dirty="0" smtClean="0">
                          <a:latin typeface="Times New Roman"/>
                        </a:rPr>
                        <a:t>25,0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 algn="ctr"/>
                      <a:r>
                        <a:rPr lang="ru" sz="1000" b="1" dirty="0" smtClean="0">
                          <a:latin typeface="Times New Roman"/>
                        </a:rPr>
                        <a:t>1,52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 algn="ctr"/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/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indent="0"/>
                      <a:r>
                        <a:rPr lang="ru" sz="1300" b="1" dirty="0"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1726,3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 b="1" dirty="0" smtClean="0">
                          <a:latin typeface="Times New Roman"/>
                        </a:rPr>
                        <a:t>100,0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2638,9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/>
                      <a:r>
                        <a:rPr lang="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0" algn="ctr"/>
                      <a:r>
                        <a:rPr lang="ru" sz="1000" b="1" dirty="0" smtClean="0">
                          <a:latin typeface="Times New Roman"/>
                        </a:rPr>
                        <a:t>1647,1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 algn="ctr"/>
                      <a:r>
                        <a:rPr lang="ru" sz="1000" b="1" dirty="0" smtClean="0">
                          <a:latin typeface="Times New Roman"/>
                        </a:rPr>
                        <a:t>100,0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EFECC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r>
                        <a:rPr lang="ru" sz="1000" b="1" dirty="0" smtClean="0">
                          <a:latin typeface="Times New Roman"/>
                        </a:rPr>
                        <a:t>937,6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ctr"/>
                      <a:r>
                        <a:rPr lang="ru" sz="1000" b="1" dirty="0" smtClean="0">
                          <a:latin typeface="Times New Roman"/>
                        </a:rPr>
                        <a:t>100,0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CC99FE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 algn="ctr"/>
                      <a:r>
                        <a:rPr lang="ru" sz="1000" b="1" dirty="0" smtClean="0">
                          <a:latin typeface="Times New Roman"/>
                        </a:rPr>
                        <a:t>1172,7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/>
                      <a:r>
                        <a:rPr lang="ru" sz="1000" b="1" dirty="0" smtClean="0">
                          <a:latin typeface="Times New Roman"/>
                        </a:rPr>
                        <a:t>100,0</a:t>
                      </a:r>
                      <a:endParaRPr lang="ru" sz="1000" b="1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CB99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1560" y="344424"/>
            <a:ext cx="2584336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ы</a:t>
            </a:r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9744" y="307848"/>
            <a:ext cx="225552" cy="192024"/>
          </a:xfrm>
          <a:prstGeom prst="rect">
            <a:avLst/>
          </a:prstGeom>
          <a:solidFill>
            <a:srgbClr val="9CADB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dirty="0" smtClean="0">
                <a:latin typeface="Times New Roman"/>
              </a:rPr>
              <a:t>1</a:t>
            </a:r>
            <a:endParaRPr lang="ru" sz="17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1560" y="758952"/>
            <a:ext cx="7680960" cy="387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300" b="1" dirty="0">
                <a:solidFill>
                  <a:srgbClr val="261CA4"/>
                </a:solidFill>
                <a:latin typeface="Times New Roman"/>
              </a:rPr>
              <a:t>Программная структура бюджета </a:t>
            </a:r>
            <a:r>
              <a:rPr lang="ru" sz="1300" b="1" dirty="0" smtClean="0">
                <a:solidFill>
                  <a:srgbClr val="261CA4"/>
                </a:solidFill>
                <a:latin typeface="Times New Roman"/>
              </a:rPr>
              <a:t>на 2022 год  и плановый период 2023 и 2024 годов, (тыс.руб.)</a:t>
            </a:r>
          </a:p>
        </p:txBody>
      </p:sp>
      <p:pic>
        <p:nvPicPr>
          <p:cNvPr id="9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44201"/>
              </p:ext>
            </p:extLst>
          </p:nvPr>
        </p:nvGraphicFramePr>
        <p:xfrm>
          <a:off x="175392" y="1075048"/>
          <a:ext cx="8928991" cy="5760640"/>
        </p:xfrm>
        <a:graphic>
          <a:graphicData uri="http://schemas.openxmlformats.org/drawingml/2006/table">
            <a:tbl>
              <a:tblPr/>
              <a:tblGrid>
                <a:gridCol w="6330790"/>
                <a:gridCol w="845347"/>
                <a:gridCol w="845347"/>
                <a:gridCol w="907507"/>
              </a:tblGrid>
              <a:tr h="462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Сумма  </a:t>
                      </a:r>
                      <a:br>
                        <a:rPr lang="ru-RU" sz="10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 2022год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Сумма  </a:t>
                      </a:r>
                      <a:br>
                        <a:rPr lang="ru-RU" sz="10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 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Сумма  </a:t>
                      </a:r>
                      <a:br>
                        <a:rPr lang="ru-RU" sz="10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 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«Здравоохранение»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«Культура»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148 273,0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148 304,5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137 308,9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«Образование»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1 053 252,1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1 171 423,9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1 073 958,7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«Социальная защита населения»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35 237,1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35 887,2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39 611,0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«Спорт»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89 845,7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89 845,7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74 015,7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сельского хозяйства»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«Безопасность и обеспечение безопасности жизнедеятельности населения»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49 245,2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51 242,1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35 859,2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«Жилище»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51 820,0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22 497,0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31 269,0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2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инженерной инфраструктуры и энергоэффективности»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686 454,1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708,0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708,0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«Управление имуществом и муниципальными финансами»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230 015,0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236 519,0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212 206,5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14 831,9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14 239,9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8 931,6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и функционирование дорожно-транспортного комплекса»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51 353,9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42 043,9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28 843,9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«Цифровое муниципальное образование»  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56 403,0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36 397,5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32 170,0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«Архитектура и градостроительство»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10 508,1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10 508,1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10 508,1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«Формирование современной комфортной городской среды»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230 528,1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105 804,9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225 843,7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«Строительство объектов социальной инфраструктуры»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8 105,3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200 000,0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5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 Cyr"/>
                        </a:rPr>
                        <a:t>Итого по муниципальным программам: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2 712 843,8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1 978 603,6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2 112 530,9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516216" y="1052736"/>
            <a:ext cx="0" cy="580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39210"/>
              </p:ext>
            </p:extLst>
          </p:nvPr>
        </p:nvGraphicFramePr>
        <p:xfrm>
          <a:off x="4716016" y="1916832"/>
          <a:ext cx="3971984" cy="3077987"/>
        </p:xfrm>
        <a:graphic>
          <a:graphicData uri="http://schemas.openxmlformats.org/drawingml/2006/table">
            <a:tbl>
              <a:tblPr/>
              <a:tblGrid>
                <a:gridCol w="1129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0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муниципального образования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численность населения на 01.01.20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(человек)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налоговых и неналоговых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доходов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(тыс. рублей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расчете на 1 жителя (рублей)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Реутов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1  882 973,0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17 434,9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Люберцы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318 383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5 855 963,0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18 392,8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81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Лыткарино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1 121 865,0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18 717,4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8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Жуковский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107 558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2 138 777,0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19 884,9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Дзержинский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1 162 014,6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22 009,1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Котельники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1 220 432,0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24 060,7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Архипова\Desktop\КАРТИНКИ\pochasovoj-minimalnyj-razmer-opl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248472" cy="31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989" y="69269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Информация об удельном объеме налоговых и неналоговых  доходах 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бюджета муниципального образования в расчете на душу населения 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в сравнении с другими муниципальными образованиями Московской области 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в 2022 году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7"/>
            <a:ext cx="478698" cy="5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113673"/>
            <a:ext cx="2517270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1954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14551"/>
              </p:ext>
            </p:extLst>
          </p:nvPr>
        </p:nvGraphicFramePr>
        <p:xfrm>
          <a:off x="3059832" y="1215681"/>
          <a:ext cx="5832647" cy="2649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1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1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914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Совета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депутатов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города Лыткарино 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19.11.2014 №578/68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 налоге на имущество физических лиц на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территории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городского округа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Лыткарино »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ставка налога от кадастровой стоимости объекта  ( %)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квартиры, части квартиры, комнаты</a:t>
                      </a: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0,1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жилые дома, части жилых домов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7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объекты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незавершенного строительства (жилой дом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единые недвижимые комплексы, в состав которых входит хотя бы один жилой дом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гаражи и машино-места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9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хозяйственные строения или сооружения, площадь каждого из которых не превышает 50 кв.м и которые расположены на земельных участках</a:t>
                      </a:r>
                      <a:r>
                        <a:rPr lang="en-US" sz="800" b="1" u="none" strike="noStrike" baseline="0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для ведения личного подсобного, огородничества, садоводства или индивидуального жилищного строительства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прочие объекты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торговые центры и помещения в них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5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объекты налогообложения, кадастровая стоимость каждого из которых превышает 300 млн.руб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L="9526" marR="9526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34176"/>
              </p:ext>
            </p:extLst>
          </p:nvPr>
        </p:nvGraphicFramePr>
        <p:xfrm>
          <a:off x="3059832" y="4365104"/>
          <a:ext cx="5832647" cy="1296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4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6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25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в соответствии с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решением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депутатов городского округа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19.11.2014 №578/68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«О налоге на имущество физических лиц на территории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города Лыткарино»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383">
                <a:tc>
                  <a:txBody>
                    <a:bodyPr/>
                    <a:lstStyle/>
                    <a:p>
                      <a:pPr algn="ctr" fontAlgn="b"/>
                      <a:endParaRPr lang="ru-RU" sz="10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льгот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Граждане, являющиеся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членами малоимущих многодетных семей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r>
                        <a:rPr lang="ru-RU" sz="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281" y="221883"/>
            <a:ext cx="900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льготах и ставках налогов, объемах выпадающих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предоставлением льгот по земельному налогу, налогу на имущество</a:t>
            </a:r>
          </a:p>
        </p:txBody>
      </p:sp>
      <p:pic>
        <p:nvPicPr>
          <p:cNvPr id="4098" name="Picture 2" descr="Y:\А-ПРОЕКТЫ БЮДЖЕТА ГОРОДА\А-ПРОЕКТ БЮДЖЕТА 2022-2024\БЮДЖЕТ ДЛЯ ГРАЖДАН 2022-2024\9208a8b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0" y="1346145"/>
            <a:ext cx="2926984" cy="20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7.pngegg.com/pngimages/909/218/png-clipart-big-data-data-analysis-business-analytics-data-science-data-company-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8" y="-1902539"/>
            <a:ext cx="2747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3281" y="4077072"/>
            <a:ext cx="2942142" cy="191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191623" y="868214"/>
            <a:ext cx="1195457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 на имущество физических лиц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6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Земельный налог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97292"/>
            <a:ext cx="6120680" cy="883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Решение Совета депутатов городского округа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Лыткарино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01.11.2012 №307/35 (ред.25.08.2020) «Об утверждении Положения о земельном налоге на территории муниципального образования «Город Лыткарино Московской области»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10133"/>
              </p:ext>
            </p:extLst>
          </p:nvPr>
        </p:nvGraphicFramePr>
        <p:xfrm>
          <a:off x="323527" y="1876928"/>
          <a:ext cx="3672409" cy="4962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1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0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04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u="sng" strike="noStrike" dirty="0">
                          <a:effectLst/>
                        </a:rPr>
                        <a:t>Ставка налога от кадастровой стоимости земельного участка</a:t>
                      </a:r>
                      <a:endParaRPr lang="ru-RU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категория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ставка налога (%)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Земельные участки в составе зон сельскохозяйственного использования и используемых для сельскохозяйственного производства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16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Земельные участки, занятые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</a:p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16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Земельные участки, </a:t>
                      </a:r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29.07.2017 №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254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Земельные участки, ограниченные в обороте в соответствии с законодательством Российской Федерации, предоставленных для обеспечения обороны, безопасности и таможенных нужд;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4264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Земельные участки, принадлежащие физическим лицам на праве собственности, кроме земельных участков, используемых для бытового, амбулаторно-поликлинического, ветеринарного, гостиничного обслуживания, торговли, придорожного сервиса, общественного питания, развлечений, спорта, производства. 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68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Земельные участки, предназначенные для хранения автотранспорта, не используемых в предпринимательской деятельности (занятых индивидуальными и кооперативными гаражами).</a:t>
                      </a:r>
                    </a:p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земельные участки</a:t>
                      </a:r>
                    </a:p>
                    <a:p>
                      <a:pPr algn="l" fontAlgn="b"/>
                      <a:endParaRPr lang="ru-RU" sz="7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ru-RU" sz="7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  <a:p>
                      <a:pPr algn="ctr" fontAlgn="b"/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5" marR="8505" marT="8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2267744" y="1480449"/>
            <a:ext cx="468545" cy="39453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732240" y="1480449"/>
            <a:ext cx="432048" cy="4179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48" name="Picture 4" descr="https://st4.depositphotos.com/1062624/25960/i/950/depositphotos_259607942-stock-photo-ecological-concept-of-the-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619"/>
            <a:ext cx="1413667" cy="11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37749"/>
              </p:ext>
            </p:extLst>
          </p:nvPr>
        </p:nvGraphicFramePr>
        <p:xfrm>
          <a:off x="4211960" y="1856646"/>
          <a:ext cx="4752530" cy="5555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24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u="sng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Льготы</a:t>
                      </a:r>
                      <a:endParaRPr lang="ru-RU" sz="700" b="1" i="0" u="sng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%, </a:t>
                      </a:r>
                      <a:r>
                        <a:rPr lang="ru-RU" sz="7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кв.м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 </a:t>
                      </a: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льгот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43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12,1 </a:t>
                      </a:r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млн.руб.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5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инвалиды I и II групп инвалидности, инвалиды с детства, дети-инвалиды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0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ветераны и инвалиды ВОВ, а так же ветераны и инвалиды боевых </a:t>
                      </a: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63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чернобыльцы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участники, ликвидаторы аварий ядерных установок, а также ставшие впоследствии инвалидами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3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физические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лица, имеющие трех и более несовершеннолетних детей, чей доход ниже установленного прожиточного минимума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члены малоимущих семей и малоимущие одиноко проживающие граждане, среднедушевой доход которых ниже величины прожиточного минимума на душу населения, установленной в Московской области (земельные участки, предназначенные для индивидуального жилищного строительства, личного подсобного хозяйства, садоводства и огородничества, и не используемые для предпринимательской деятельности)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240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пенсионеры, доход которых ниже двукратной величины прожиточного минимума пенсионера, установленной в Московской области (свыше 600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.);</a:t>
                      </a:r>
                    </a:p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физические лица, соответствующие условиям, необходимым для назначения пенсии в соответствии с законодательством Российской Федерации, действовавшим на 31 декабря 2018 года,  доход которых ниже двукратной величины прожиточного минимума для трудоспособного населения, установленной в Московской области(свыше 600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2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пенсионеры, а также физические лица, соответствующие условиям необходимым для назначения пенсии в соответствии с законодательством Российской Федерации, действовавшим на 31 декабря 2018 года, в отношении земельных участков, находящихся в собственности, постоянном (бессрочном) пользовании или пожизненном наследуемом владении налогоплательщика, предназначенных для индивидуального жилищного строительства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казенные учреждения, в том числе органы местного самоуправления, органы Администрации городского округа Лыткарино с правами юридического лица, финансовое обеспечение деятельности которых   осуществляется за счет средств бюджета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Лыткарино на основании бюджетной сметы в отношении земельных участков, предоставленных для непосредственного выполнения возложенных на них функций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2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бюджетные и автономные учреждения, созданные органами местного самоуправления и получающие субсидии из бюджета </a:t>
                      </a:r>
                      <a:r>
                        <a:rPr lang="ru-RU" sz="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Лыткарино, в выручке от реализации продукции (товаров, работ, услуг) которых выручка от выполнения муниципального задания составляет не менее 70 процентов в отношении земельных участков, предоставленных для непосредственного выполнения возложенных на них функций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373"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медицинские организации, осуществляющие свою деятельность на территории городского округа Лыткарино, финансируемые за счет средств бюджета Московской области, в отношении земельных участков, используемых для непосредственного выполнения возложенных на них функций, при условии  направления высвободившихся от уплаты земельного налога средств на укрепление материально-технической базы и создание условий по привлечению и закреплению медицинских кадров.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5" marR="7955" marT="7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4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89367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7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5001" y="267986"/>
            <a:ext cx="858748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привлекаемые в бюджет для покрытия дефицита (кредиты от других уровней бюджетов, остатки средств на начало года, иные источники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 бюджетного процесса</a:t>
            </a:r>
            <a:r>
              <a:rPr lang="ru-RU" alt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endParaRPr lang="ru-RU" alt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</a:p>
          <a:p>
            <a:pPr algn="just">
              <a:buFontTx/>
              <a:buNone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муниципальных образований  по полученным кредитам, предоставленным гарантиям перед  третьими лицами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  <a:defRPr/>
            </a:pPr>
            <a:endParaRPr 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just">
              <a:buFontTx/>
              <a:buNone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включенные в муниципальные программы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  <a:defRPr/>
            </a:pPr>
            <a:endParaRPr lang="ru-RU" sz="1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just">
              <a:buFontTx/>
              <a:buNone/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508494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92899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Муниципальная программа </a:t>
            </a:r>
            <a:r>
              <a:rPr lang="ru-RU" sz="1200" b="1" dirty="0" smtClean="0"/>
              <a:t>«Здравоохранение» </a:t>
            </a:r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900" b="1" dirty="0" smtClean="0"/>
          </a:p>
          <a:p>
            <a:pPr algn="ctr"/>
            <a:r>
              <a:rPr lang="ru-RU" sz="900" b="1" dirty="0" smtClean="0"/>
              <a:t>Главной целью муниципальной программы является создание условий для оказания медицинской помощи на территории городского округа Лыткарино. </a:t>
            </a:r>
          </a:p>
          <a:p>
            <a:pPr algn="ctr"/>
            <a:r>
              <a:rPr lang="ru-RU" sz="900" b="1" dirty="0" smtClean="0"/>
              <a:t>В числе приоритетных задач – снижение заболеваемости населения на территории городского округа Лыткарино, сокращение дефицита медицинских кадров в учреждениях здравоохранения городского округа Лыткарино. На реализацию мероприятий муниципальной программы предусматриваются средства в сумме: в 2022 году – 3 780,0 тыс. рублей; в 2023 году – 3 780,0 тыс. рублей;</a:t>
            </a:r>
            <a:endParaRPr lang="ru-RU" sz="900" b="1" dirty="0"/>
          </a:p>
        </p:txBody>
      </p:sp>
      <p:pic>
        <p:nvPicPr>
          <p:cNvPr id="4098" name="Picture 2" descr="https://vetzov.ru/sites/default/files/styles/wr_slider/public/slider.png?itok=R42tiN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520974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754" y="2420888"/>
            <a:ext cx="8640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Планируемые результаты реализации муниципальной программы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«Здравоохранение» на 2020-2024 годы 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88870"/>
              </p:ext>
            </p:extLst>
          </p:nvPr>
        </p:nvGraphicFramePr>
        <p:xfrm>
          <a:off x="156698" y="2924944"/>
          <a:ext cx="8885850" cy="3611563"/>
        </p:xfrm>
        <a:graphic>
          <a:graphicData uri="http://schemas.openxmlformats.org/drawingml/2006/table">
            <a:tbl>
              <a:tblPr bandRow="1"/>
              <a:tblGrid>
                <a:gridCol w="329746"/>
                <a:gridCol w="1847564"/>
                <a:gridCol w="94808"/>
                <a:gridCol w="835478"/>
                <a:gridCol w="521171"/>
                <a:gridCol w="94808"/>
                <a:gridCol w="786079"/>
                <a:gridCol w="422891"/>
                <a:gridCol w="475041"/>
                <a:gridCol w="71075"/>
                <a:gridCol w="413503"/>
                <a:gridCol w="116750"/>
                <a:gridCol w="350645"/>
                <a:gridCol w="2526291"/>
              </a:tblGrid>
              <a:tr h="304498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(Показатель реализации мероприятий)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Базовое значение показателя                      на начало реализации 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Программы 2020 год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endParaRPr lang="ru-RU" sz="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68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1 «Профилактика заболеваний и формирование здорового образа жизни. 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Развитие первичной медико-санитарной помощи»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99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населения, прошедшего профилактические медицинские осмотры и диспансеризацию («Профилактические медицинские осмотры и диспансеризация)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Приоритетно-целевой, (Рейтинг-45)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Основное мероприятие 3.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первичной медико-санитарной помощи, а также системы раннего выявления заболеваний,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патологических 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состояний и факторов риска их раз-вития, включая проведение медицинских осмотров и диспансеризации населения Московской области.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прикрепленного населения к медицинским организациям на территории округа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Приоритетно-целевой, (Рейтинг-45)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3.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Развитие первичной медико-санитарной помощи, а также системы раннего выявления заболеваний, 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</a:rPr>
                        <a:t>патологических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состояний и факторов риска их 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</a:rPr>
                        <a:t>развития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, включая проведение медицинских осмотров и диспансеризации населения Московской области.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Подпрограмма 5 «Финансовое обеспечение системы организации медицинской помощи»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2.1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Жилье – медикам, первичного звена и узкого профиля, обеспеченных жильем, из числа привлеченных и нуждающихся</a:t>
                      </a:r>
                    </a:p>
                  </a:txBody>
                  <a:tcPr marL="45675" marR="45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Приоритетно-целевой (Рейтинг-45)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Коэффициент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68580" algn="l" hangingPunct="0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3.</a:t>
                      </a: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Развитие мер социальной поддержки медицинских работников</a:t>
                      </a:r>
                    </a:p>
                  </a:txBody>
                  <a:tcPr marL="45675" marR="45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220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bs.twimg.com/media/D2f1OZUXcAEejMT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48472" cy="14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62112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 </a:t>
            </a:r>
          </a:p>
          <a:p>
            <a:r>
              <a:rPr lang="ru-RU" sz="1000" b="1" dirty="0"/>
              <a:t>Основными задачами муниципальной программы являются: повышение качества жизни населения городского округа Лыткарино путем развития услуг в сфере культуры, туризма и архивного дела.</a:t>
            </a:r>
          </a:p>
          <a:p>
            <a:r>
              <a:rPr lang="ru-RU" sz="1000" b="1" dirty="0"/>
              <a:t>На реализацию мероприятий муниципальной программы предусматриваются средства в сумме:</a:t>
            </a:r>
          </a:p>
          <a:p>
            <a:r>
              <a:rPr lang="ru-RU" sz="1000" b="1" dirty="0"/>
              <a:t>в 2022 году – 148 273,0 тыс. рублей;</a:t>
            </a:r>
          </a:p>
          <a:p>
            <a:r>
              <a:rPr lang="ru-RU" sz="1000" b="1" dirty="0"/>
              <a:t>в 2023 году – 148 304,5 тыс. рублей;</a:t>
            </a:r>
          </a:p>
          <a:p>
            <a:r>
              <a:rPr lang="ru-RU" sz="1000" b="1" dirty="0"/>
              <a:t>в 2024 году – 137 308,9 тыс.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46046"/>
            <a:ext cx="5688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Муниципальная программа </a:t>
            </a: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b="1" dirty="0">
                <a:solidFill>
                  <a:prstClr val="black"/>
                </a:solidFill>
              </a:rPr>
              <a:t>Культура»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624" y="2310245"/>
            <a:ext cx="71272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  <a:tab pos="201613" algn="ctr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Планируемые результаты реализации муниципальной программы «Культура» на 2020-2024 годы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35906"/>
              </p:ext>
            </p:extLst>
          </p:nvPr>
        </p:nvGraphicFramePr>
        <p:xfrm>
          <a:off x="251521" y="2708920"/>
          <a:ext cx="8712966" cy="4068274"/>
        </p:xfrm>
        <a:graphic>
          <a:graphicData uri="http://schemas.openxmlformats.org/drawingml/2006/table">
            <a:tbl>
              <a:tblPr bandRow="1"/>
              <a:tblGrid>
                <a:gridCol w="595776"/>
                <a:gridCol w="2222662"/>
                <a:gridCol w="741062"/>
                <a:gridCol w="814750"/>
                <a:gridCol w="814750"/>
                <a:gridCol w="444742"/>
                <a:gridCol w="444742"/>
                <a:gridCol w="444742"/>
                <a:gridCol w="444742"/>
                <a:gridCol w="444742"/>
                <a:gridCol w="1300256"/>
              </a:tblGrid>
              <a:tr h="1466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(Показатель реализации мероприятий)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Базовое значение показателя на начало реализации программы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Планируемое значение по годам реализации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1 «Сохранение,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Федерации»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доли объектов культурного наследия, находящихся на территории Московской области, по которым проведены работы по сохранению, использованию, популяризации и государственной охране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 (показатель госпрограммы)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1. 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Охрана объектов культурного наследия (местного муниципального значения)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культурного наследия,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находящихся в собственности муниципальных образований,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находящихся на территории Московской области, по которым в текущем году разработана проектная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документация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 (показатель госпрограммы)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2.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Сохранение, использование и популяризация объектов культурного наследия находящихся в собственности муниципального образования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показатель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33,3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66,6</a:t>
                      </a: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0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31668"/>
              </p:ext>
            </p:extLst>
          </p:nvPr>
        </p:nvGraphicFramePr>
        <p:xfrm>
          <a:off x="107504" y="651600"/>
          <a:ext cx="8856985" cy="5608320"/>
        </p:xfrm>
        <a:graphic>
          <a:graphicData uri="http://schemas.openxmlformats.org/drawingml/2006/table">
            <a:tbl>
              <a:tblPr bandRow="1"/>
              <a:tblGrid>
                <a:gridCol w="605624"/>
                <a:gridCol w="2259401"/>
                <a:gridCol w="753312"/>
                <a:gridCol w="828215"/>
                <a:gridCol w="828215"/>
                <a:gridCol w="452094"/>
                <a:gridCol w="452094"/>
                <a:gridCol w="452094"/>
                <a:gridCol w="452094"/>
                <a:gridCol w="452094"/>
                <a:gridCol w="1321748"/>
              </a:tblGrid>
              <a:tr h="10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2 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«Развитие музейного дела в Московской области»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общего количества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посещений музеев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Национальный проект «Культура»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01. Обеспечение выполнения функций муниципальных музеев</a:t>
                      </a:r>
                    </a:p>
                  </a:txBody>
                  <a:tcPr marL="37008" marR="37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4,200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4,368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4,536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4,662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4,746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4,830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Перевод в электронный вид музейных фондов 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3 «Развитие библиотечного дела в Московской области»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Отраслевой показатель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88,033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93,315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96,836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100,358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103,879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105,640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библиотечного обслуживания населения муниципальными библиотеками Московской области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1.2. Расходы на обеспечение деятельности (оказание услуг) муниципальных учреждений – библиотеки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1.3. Проведение капитального ремонта, технического переоснащения и благоустройства территорий библиотек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Губернатора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Московской области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Отраслевой показатель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посещений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Национальный проект «Культура»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 2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Поступление в фонды библиотек муниципальных образований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в соглашении с ФОИВ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1.11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субсидий из бюджета Московской области из бюджета муниципальных образований Московской области на государственную поддержку отрасли культуры (модернизация библиотек в части комплектования книжных фондов муниципальных 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общедоступных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библиотек)</a:t>
                      </a:r>
                    </a:p>
                  </a:txBody>
                  <a:tcPr marL="37008" marR="37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38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61554"/>
              </p:ext>
            </p:extLst>
          </p:nvPr>
        </p:nvGraphicFramePr>
        <p:xfrm>
          <a:off x="251521" y="716830"/>
          <a:ext cx="8640957" cy="5296803"/>
        </p:xfrm>
        <a:graphic>
          <a:graphicData uri="http://schemas.openxmlformats.org/drawingml/2006/table">
            <a:tbl>
              <a:tblPr bandRow="1"/>
              <a:tblGrid>
                <a:gridCol w="314097"/>
                <a:gridCol w="2343601"/>
                <a:gridCol w="781384"/>
                <a:gridCol w="628193"/>
                <a:gridCol w="859081"/>
                <a:gridCol w="468940"/>
                <a:gridCol w="468389"/>
                <a:gridCol w="468940"/>
                <a:gridCol w="468389"/>
                <a:gridCol w="468940"/>
                <a:gridCol w="1371003"/>
              </a:tblGrid>
              <a:tr h="140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4 «Развитие профессионального искусства, гастрольно-концертной и культурно-досуговой деятельности, кинематографии в Московской области»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праздничных и культурно-массовых мероприятий, в т.ч. творческих фестивалей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«Творческие люди Подмосковья»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1.5.1.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культурно-массовых и праздничных мероприятий в сфере культуры в городе Лыткарино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7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 Президента Российской Федерации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функций культурно-досуговых учреждений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детей, привлекаемых к участию в творческих мероприятиях сферы культуры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Отраслевой показатель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1.5.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 в сфере культуры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культурно-образовательного уровня жителей города, воспитание у лыткаринцев чувства гордости за свою малую Родину, формирование нравственной среды, развитие ребёнка и формирование у него целостной системы духовно-нравственных ценностей, воспитание патриота и гражданина своего Отечества, бережно хранящего духовные и культурные традиции своего народа, повышение авторитета   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показатель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1.5.2.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мероприятий по духовно-нравственному воспитанию.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«Творческие люди Подмосковья»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А2.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Федеральный проект «Творческие люди».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90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07458"/>
              </p:ext>
            </p:extLst>
          </p:nvPr>
        </p:nvGraphicFramePr>
        <p:xfrm>
          <a:off x="179512" y="980728"/>
          <a:ext cx="8712968" cy="5115719"/>
        </p:xfrm>
        <a:graphic>
          <a:graphicData uri="http://schemas.openxmlformats.org/drawingml/2006/table">
            <a:tbl>
              <a:tblPr bandRow="1"/>
              <a:tblGrid>
                <a:gridCol w="595775"/>
                <a:gridCol w="2222663"/>
                <a:gridCol w="741064"/>
                <a:gridCol w="814750"/>
                <a:gridCol w="814750"/>
                <a:gridCol w="444742"/>
                <a:gridCol w="444742"/>
                <a:gridCol w="444742"/>
                <a:gridCol w="444742"/>
                <a:gridCol w="444742"/>
                <a:gridCol w="1300256"/>
              </a:tblGrid>
              <a:tr h="53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5 «Укрепление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области»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3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на 15% числа посещений организаций культуры (приоритетный на 2021 год)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31046" marR="31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Тысяча единиц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116,511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122,210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126,600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131,375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135,666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138,196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А1. Федеральный проект «Культурная среда»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А2.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Федеральный проект «Творческие люди»</a:t>
                      </a:r>
                    </a:p>
                  </a:txBody>
                  <a:tcPr marL="31046" marR="31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104,89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19"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Тысяча единиц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22,127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22,348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23,012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24,118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24,782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25,446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5.4.1.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числа посещений платных культурно-массовых мероприятий клубов и домов культуры 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19"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Тысяча единиц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1,521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1,533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1,551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1,567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1,582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1,597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0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5.4.2.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числа участников клубных формирований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2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созданных (реконструированных) и капитально отремонтированных объектов организаций культуры 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Национальный проект «Культура»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А1. Федеральный проект «Культурная среда»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5.6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3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организаций культуры, получивших современное оборудование 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  <a:tab pos="201295" algn="ctr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91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5.7.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4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Обращение Губернатора Московской области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1046" marR="31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90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41235"/>
              </p:ext>
            </p:extLst>
          </p:nvPr>
        </p:nvGraphicFramePr>
        <p:xfrm>
          <a:off x="323528" y="548680"/>
          <a:ext cx="8712966" cy="5485638"/>
        </p:xfrm>
        <a:graphic>
          <a:graphicData uri="http://schemas.openxmlformats.org/drawingml/2006/table">
            <a:tbl>
              <a:tblPr bandRow="1"/>
              <a:tblGrid>
                <a:gridCol w="316715"/>
                <a:gridCol w="2363131"/>
                <a:gridCol w="787896"/>
                <a:gridCol w="633428"/>
                <a:gridCol w="866240"/>
                <a:gridCol w="472848"/>
                <a:gridCol w="472292"/>
                <a:gridCol w="472848"/>
                <a:gridCol w="472292"/>
                <a:gridCol w="472848"/>
                <a:gridCol w="1382428"/>
              </a:tblGrid>
              <a:tr h="507164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5.6.1.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организаций культуры оснащённых кинооборудованием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А1.03. Предоставление субсидий из бюджета Московской области бюджетам муниципальных образований Московской области на оснащение муниципальных учреждений культуры кинооборудованием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А1.06.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субсидии бюджетам муниципальных образований  Московской области на государственную поддержку отрасли культуры (в части приобретения музыкальных инструментов, оборудования и учебных материалов для оснащения муниципальных образовательных организаций дополнительного образования в сфере культуры)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А1.07.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субсидии бюджетам муниципальных образований Московской области на мероприятия по приобретению музыкальных инструментов для   муниципальных образовательных организаций дополнительного образования в сфере культуры Московской области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А1.06.  Иные межбюджетные трансферты, предоставляемые из бюджета Московской области бюджетам муниципальных образований Московской области на создание модельных муниципальных библиотек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64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5.6.2.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переоснащённых муниципальных библиотек по модельному стандарту  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164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5.6.3.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организаций культуры, получивших современное оборудование (детские школы искусств по видам искусств) (приобретение музыкальных инструментов, оборудование и учебных материалов)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164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5.6.4.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организаций культуры, получивших современное оборудование (детские школы искусств по видам искусств) (приобретение музыкальных инструментов)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164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5.7.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4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Обращение Губернатора Московской области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855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3749"/>
              </p:ext>
            </p:extLst>
          </p:nvPr>
        </p:nvGraphicFramePr>
        <p:xfrm>
          <a:off x="323527" y="646653"/>
          <a:ext cx="8568952" cy="6089180"/>
        </p:xfrm>
        <a:graphic>
          <a:graphicData uri="http://schemas.openxmlformats.org/drawingml/2006/table">
            <a:tbl>
              <a:tblPr bandRow="1"/>
              <a:tblGrid>
                <a:gridCol w="360041"/>
                <a:gridCol w="2411812"/>
                <a:gridCol w="728815"/>
                <a:gridCol w="801283"/>
                <a:gridCol w="801283"/>
                <a:gridCol w="437391"/>
                <a:gridCol w="437391"/>
                <a:gridCol w="437391"/>
                <a:gridCol w="437391"/>
                <a:gridCol w="437391"/>
                <a:gridCol w="1278763"/>
              </a:tblGrid>
              <a:tr h="317488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6 «Развитие образования в сфере культуры Московской области»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04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6.1.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3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 01.01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обеспечение деятельности (оказание услуг) муниципальных учреждений дополнительного образования сферы культуры (МОУДОД «Детская музыкальная школа)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единиц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0,633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0,652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0,658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0,655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0,671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573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6.2.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4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единиц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0,096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7 «Развитие архивного дела в Московской области»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7.1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7.2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7.3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18,3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18,45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18,55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01; 02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7.4.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помещений, выделенных для хранения архивных документов, относящихся к собственности Московской области, на которых проведены работы по капитальному (текущему) ремонту и техническому переоснащению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7.5.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 в общей сумме указанной субвенции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 (показатель госпрограммы)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29625" marR="29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058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51699"/>
              </p:ext>
            </p:extLst>
          </p:nvPr>
        </p:nvGraphicFramePr>
        <p:xfrm>
          <a:off x="467544" y="764704"/>
          <a:ext cx="8352930" cy="1872207"/>
        </p:xfrm>
        <a:graphic>
          <a:graphicData uri="http://schemas.openxmlformats.org/drawingml/2006/table">
            <a:tbl>
              <a:tblPr bandRow="1"/>
              <a:tblGrid>
                <a:gridCol w="303628"/>
                <a:gridCol w="2265481"/>
                <a:gridCol w="755338"/>
                <a:gridCol w="607254"/>
                <a:gridCol w="830445"/>
                <a:gridCol w="453309"/>
                <a:gridCol w="452777"/>
                <a:gridCol w="453309"/>
                <a:gridCol w="452777"/>
                <a:gridCol w="453309"/>
                <a:gridCol w="1325303"/>
              </a:tblGrid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9 «Развитие парков культуры и отдыха»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9.1.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посетителей парков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Соответствие нормативу обеспеченности парками культуры и отдыха»</a:t>
                      </a:r>
                    </a:p>
                  </a:txBody>
                  <a:tcPr marL="44101" marR="44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9.2.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Соответствие нормативу обеспеченности парками культуры и отдыха в городе Лыткарино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9.3.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благоустроенных парков культуры и отдыха в городе Лыткарино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2049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14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3042" y="714850"/>
            <a:ext cx="51845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Основными </a:t>
            </a:r>
            <a:r>
              <a:rPr lang="ru-RU" sz="900" b="1" dirty="0"/>
              <a:t>задачами муниципальной программы являются: повышение эффективности деятельности дошкольных образовательных организаций, формирование системы профессиональной компетенции современного педагога дошкольного образования, реализующего федеральные государственные образовательные стандарты дошкольного образования, обеспечение реализации прав детей различных категорий на получение общедоступного и качественного бесплатного общего образования в полном соответствии с требованиями федеральных государственных образовательных стандартов, развитие инфраструктуры, интеграции деятельности образовательных организаций, обеспечивающих равную доступность и повышение охвата детей услугами дополнительного образования. </a:t>
            </a:r>
          </a:p>
          <a:p>
            <a:r>
              <a:rPr lang="ru-RU" sz="900" b="1" dirty="0"/>
              <a:t>На реализацию мероприятий муниципальной программы предусматриваются средства в </a:t>
            </a:r>
            <a:r>
              <a:rPr lang="ru-RU" sz="900" b="1" dirty="0" smtClean="0"/>
              <a:t>сумме:</a:t>
            </a:r>
          </a:p>
          <a:p>
            <a:r>
              <a:rPr lang="x-none" sz="900" b="1" smtClean="0"/>
              <a:t>в 20</a:t>
            </a:r>
            <a:r>
              <a:rPr lang="ru-RU" sz="900" b="1" dirty="0" smtClean="0"/>
              <a:t>22</a:t>
            </a:r>
            <a:r>
              <a:rPr lang="x-none" sz="900" b="1" smtClean="0"/>
              <a:t> году – </a:t>
            </a:r>
            <a:r>
              <a:rPr lang="ru-RU" sz="900" b="1" dirty="0" smtClean="0"/>
              <a:t>1 053 252,1 </a:t>
            </a:r>
            <a:r>
              <a:rPr lang="x-none" sz="900" b="1" smtClean="0"/>
              <a:t>тыс. рублей;</a:t>
            </a:r>
            <a:endParaRPr lang="ru-RU" sz="900" b="1" dirty="0" smtClean="0"/>
          </a:p>
          <a:p>
            <a:r>
              <a:rPr lang="x-none" sz="900" b="1" smtClean="0"/>
              <a:t>в </a:t>
            </a:r>
            <a:r>
              <a:rPr lang="x-none" sz="900" b="1"/>
              <a:t>202</a:t>
            </a:r>
            <a:r>
              <a:rPr lang="ru-RU" sz="900" b="1" dirty="0"/>
              <a:t>3</a:t>
            </a:r>
            <a:r>
              <a:rPr lang="x-none" sz="900" b="1"/>
              <a:t> году – </a:t>
            </a:r>
            <a:r>
              <a:rPr lang="ru-RU" sz="900" b="1" dirty="0"/>
              <a:t>1 171 423,9 </a:t>
            </a:r>
            <a:r>
              <a:rPr lang="x-none" sz="900" b="1"/>
              <a:t>тыс. </a:t>
            </a:r>
            <a:r>
              <a:rPr lang="x-none" sz="900" b="1" smtClean="0"/>
              <a:t>рублей;</a:t>
            </a:r>
            <a:endParaRPr lang="ru-RU" sz="900" b="1" dirty="0" smtClean="0"/>
          </a:p>
          <a:p>
            <a:r>
              <a:rPr lang="x-none" sz="900" b="1" smtClean="0"/>
              <a:t>в 202</a:t>
            </a:r>
            <a:r>
              <a:rPr lang="ru-RU" sz="900" b="1" dirty="0" smtClean="0"/>
              <a:t>4</a:t>
            </a:r>
            <a:r>
              <a:rPr lang="x-none" sz="900" b="1" smtClean="0"/>
              <a:t> году – </a:t>
            </a:r>
            <a:r>
              <a:rPr lang="ru-RU" sz="900" b="1" dirty="0" smtClean="0"/>
              <a:t>1 073 958,7 </a:t>
            </a:r>
            <a:r>
              <a:rPr lang="x-none" sz="900" b="1" smtClean="0"/>
              <a:t>тыс. рублей.</a:t>
            </a:r>
            <a:endParaRPr lang="ru-RU" sz="9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606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</a:rPr>
              <a:t>программа «Образование</a:t>
            </a:r>
            <a:r>
              <a:rPr lang="ru-RU" sz="1200" b="1" dirty="0">
                <a:solidFill>
                  <a:prstClr val="black"/>
                </a:solidFill>
              </a:rPr>
              <a:t>»  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2291" name="Picture 3" descr="https://rossoshru.ru/wp-content/uploads/2020/03/1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6004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46549"/>
              </p:ext>
            </p:extLst>
          </p:nvPr>
        </p:nvGraphicFramePr>
        <p:xfrm>
          <a:off x="189104" y="3158065"/>
          <a:ext cx="8765791" cy="3723104"/>
        </p:xfrm>
        <a:graphic>
          <a:graphicData uri="http://schemas.openxmlformats.org/drawingml/2006/table">
            <a:tbl>
              <a:tblPr bandRow="1"/>
              <a:tblGrid>
                <a:gridCol w="453087"/>
                <a:gridCol w="1726050"/>
                <a:gridCol w="1253045"/>
                <a:gridCol w="550455"/>
                <a:gridCol w="625693"/>
                <a:gridCol w="470239"/>
                <a:gridCol w="470239"/>
                <a:gridCol w="470239"/>
                <a:gridCol w="470239"/>
                <a:gridCol w="392234"/>
                <a:gridCol w="1884271"/>
              </a:tblGrid>
              <a:tr h="7831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(Показатель реализации мероприятий)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показателя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Базовое значение показателя                      на начало реализации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Планируемое значение по годам реализации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и название основного мероприятия в перечне мероприятий подпрограммы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«Дошкольное образование»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Обращение Губернатора Московской области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01. Проведение капитального ремонта объектов дошкольного образования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5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Доступность дошкольного образования для детей в возрасте от трех  до семи лет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 Президента Российской Федерации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02.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Финансовое обеспечение реализации прав граждан на получение общедоступного и бесплатного дошкольного образования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Доступность дошкольного образования для детей в возрасте  до трех лет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«Содействие занятости женщин – создание условий дошкольного образования для детей в возрасте до трех лет»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P2. Федеральный проект «Содействие занятости женщин – создание условий дошкольного образования для детей в возрасте до трех лет»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 общеобразовательных организациях в Московской области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 Президента Российской Федерации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104,7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102,4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02.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Финансовое обеспечение реализации прав граждан на получение общедоступного и бесплатного дошкольного образования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55" marR="39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43050" y="1189038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1543050" y="1195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884675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Планируемые результаты реализации муниципальной  программы  «Образование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592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92213"/>
              </p:ext>
            </p:extLst>
          </p:nvPr>
        </p:nvGraphicFramePr>
        <p:xfrm>
          <a:off x="179513" y="490714"/>
          <a:ext cx="8712967" cy="5533860"/>
        </p:xfrm>
        <a:graphic>
          <a:graphicData uri="http://schemas.openxmlformats.org/drawingml/2006/table">
            <a:tbl>
              <a:tblPr bandRow="1"/>
              <a:tblGrid>
                <a:gridCol w="320329"/>
                <a:gridCol w="1753378"/>
                <a:gridCol w="1272885"/>
                <a:gridCol w="559171"/>
                <a:gridCol w="635599"/>
                <a:gridCol w="460262"/>
                <a:gridCol w="477682"/>
                <a:gridCol w="415304"/>
                <a:gridCol w="477682"/>
                <a:gridCol w="398444"/>
                <a:gridCol w="96687"/>
                <a:gridCol w="1845544"/>
              </a:tblGrid>
              <a:tr h="184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1.5.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Созданы дополнительные места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«Содействие занятости женщин – создание условий дошкольного образования для детей в возрасте до трех лет»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P2. Федеральный проект «Содействие занятости женщин – создание условий дошкольного образования для детей в возрасте до трех лет»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2 «Общее образование»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 Президента Российской Федерации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120,6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01. Финансовое обеспечение деятельности образовательных организаций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5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организациях, осуществляющих образовательную деятельность исключительно по адаптированным основным общеобразовательным программам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«Современная школа»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E1. Федеральный проект «Современная школа»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отремонтированных общеобразовательных организаций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Обращение Губернатора Московской области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Штук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E1. Федеральный проект «Современная школа»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5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выпускников текущего года, набравших 220 баллов и более по 3 предметам, к общему количеству выпускников текущего года, сдававших ЕГЭ по 3 и более предметам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05. Обеспечение и 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54" marR="4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993392"/>
            <a:ext cx="1018032" cy="1255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944" y="3785616"/>
            <a:ext cx="2752344" cy="2606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8992" y="298704"/>
            <a:ext cx="2377440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6432" y="1158240"/>
            <a:ext cx="2197608" cy="2407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200"/>
              </a:spcAft>
            </a:pPr>
            <a:r>
              <a:rPr lang="ru" sz="1900" b="1">
                <a:solidFill>
                  <a:srgbClr val="002060"/>
                </a:solidFill>
                <a:latin typeface="Times New Roman"/>
              </a:rPr>
              <a:t>Что такое бюджет?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0992" y="2142744"/>
            <a:ext cx="6982968" cy="1063752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36"/>
              </a:lnSpc>
              <a:spcBef>
                <a:spcPts val="4200"/>
              </a:spcBef>
              <a:spcAft>
                <a:spcPts val="3360"/>
              </a:spcAft>
            </a:pPr>
            <a:r>
              <a:rPr lang="ru" sz="1700" b="1">
                <a:solidFill>
                  <a:srgbClr val="FB050B"/>
                </a:solidFill>
                <a:latin typeface="Times New Roman"/>
              </a:rPr>
              <a:t>БЮДЖЕТ </a:t>
            </a:r>
            <a:r>
              <a:rPr lang="ru" sz="1700" b="1">
                <a:solidFill>
                  <a:srgbClr val="4709F7"/>
                </a:solidFill>
                <a:latin typeface="Times New Roman"/>
              </a:rPr>
              <a:t>(от старонормандского </a:t>
            </a:r>
            <a:r>
              <a:rPr lang="en-US" sz="1700" b="1">
                <a:solidFill>
                  <a:srgbClr val="4709F7"/>
                </a:solidFill>
                <a:latin typeface="Times New Roman"/>
              </a:rPr>
              <a:t>bougette </a:t>
            </a:r>
            <a:r>
              <a:rPr lang="ru" sz="1700" b="1">
                <a:solidFill>
                  <a:srgbClr val="4709F7"/>
                </a:solidFill>
                <a:latin typeface="Times New Roman"/>
              </a:rPr>
              <a:t>- кошель, сумка, кожаный мешок)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208" y="3959352"/>
            <a:ext cx="2051304" cy="2712720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FB050B"/>
                </a:solidFill>
                <a:latin typeface="Times New Roman"/>
              </a:rPr>
              <a:t>ДОХОДЫ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Это 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54624" y="3959352"/>
            <a:ext cx="3270504" cy="2435352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FB050B"/>
                </a:solidFill>
                <a:latin typeface="Times New Roman"/>
              </a:rPr>
              <a:t>РАСХОДЫ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</a:t>
            </a:r>
          </a:p>
        </p:txBody>
      </p:sp>
      <p:pic>
        <p:nvPicPr>
          <p:cNvPr id="2050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53823"/>
              </p:ext>
            </p:extLst>
          </p:nvPr>
        </p:nvGraphicFramePr>
        <p:xfrm>
          <a:off x="179512" y="563700"/>
          <a:ext cx="8712970" cy="5865512"/>
        </p:xfrm>
        <a:graphic>
          <a:graphicData uri="http://schemas.openxmlformats.org/drawingml/2006/table">
            <a:tbl>
              <a:tblPr bandRow="1"/>
              <a:tblGrid>
                <a:gridCol w="321366"/>
                <a:gridCol w="1759058"/>
                <a:gridCol w="1277009"/>
                <a:gridCol w="560980"/>
                <a:gridCol w="637659"/>
                <a:gridCol w="461753"/>
                <a:gridCol w="479229"/>
                <a:gridCol w="416649"/>
                <a:gridCol w="479229"/>
                <a:gridCol w="468518"/>
                <a:gridCol w="1851520"/>
              </a:tblGrid>
              <a:tr h="21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3 «Дополнительное образование, воспитание и психолого-социальное сопровождение детей»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 Московской области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 Президента Российской Федерации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03.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Финансовое обеспечение оказания услуг (выполнения работ) организациями дополнительного образования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8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детей, охваченных деятельностью детских технопарков «Кванториум» (мобильных технопарков «Кванториум»)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«Успех каждого ребенка»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0,144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E2. Федеральный проект «Успех каждого ребенка»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Созданы детские технопарки «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Кванториум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(нарастающим итогом)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«Успех каждого ребенка»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E2. Федеральный проект «Успех каждого ребенка»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8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 5 до 18 лет, охваченных дополнительным образованием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«Успех каждого ребенка»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83,19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E2. Федеральный проект «Успех каждого ребенка».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Созданы центры цифрового образования детей «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-куб» (нарастающим итогом)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«Цифровая образовательная среда»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E4. Федеральный проект «Цифровая образовательная среда»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6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Созданы новые места в образовательных организациях различных типов для реализации дополнительных общеразвивающих программ всех направленностей (нарастающим итогом)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Соглашение с ФОИВ по федеральному проекту «Успех каждого ребенка»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ед.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E2. Федеральный проект «Успех каждого ребенка»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«Профессиональное образование»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педагогических работников, прошедших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добровольную независимую оценку квалификации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к соглашению с ФОИВ по федеральному проекту «Учитель будущего»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Основное мероприятие E5. Федеральный проект «Учитель будущего»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32" marR="39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615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1403" y="521445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900" b="1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900" b="1" dirty="0">
                <a:latin typeface="Arial" pitchFamily="34" charset="0"/>
                <a:ea typeface="Times New Roman"/>
                <a:cs typeface="Arial" pitchFamily="34" charset="0"/>
              </a:rPr>
              <a:t>целями муниципальной программы являются: предоставление гражданам субсидий по оплате жилого помещения и коммунальных услуг, повышение эффективности муниципальной службы муниципального образования «Город Лыткарино Московской области», п</a:t>
            </a:r>
            <a:r>
              <a:rPr lang="ru-RU" sz="900" b="1" dirty="0">
                <a:latin typeface="Arial" pitchFamily="34" charset="0"/>
                <a:ea typeface="Calibri"/>
                <a:cs typeface="Arial" pitchFamily="34" charset="0"/>
              </a:rPr>
              <a:t>овышение уровня жизни и поддержка населения городского округа Лыткарино, создание условий для </a:t>
            </a:r>
            <a:r>
              <a:rPr lang="ru-RU" sz="900" b="1" dirty="0" err="1">
                <a:latin typeface="Arial" pitchFamily="34" charset="0"/>
                <a:ea typeface="Calibri"/>
                <a:cs typeface="Arial" pitchFamily="34" charset="0"/>
              </a:rPr>
              <a:t>безбарьерного</a:t>
            </a:r>
            <a:r>
              <a:rPr lang="ru-RU" sz="900" b="1" dirty="0">
                <a:latin typeface="Arial" pitchFamily="34" charset="0"/>
                <a:ea typeface="Calibri"/>
                <a:cs typeface="Arial" pitchFamily="34" charset="0"/>
              </a:rPr>
              <a:t> доступа инвалидов и других маломобильных групп населения городского округа Лыткарино к объектам социальной и бытовой инфраструктуры, а также социальная интеграция лиц с ограниченными возможностями в обществе, повышение уровня и качества жизни данной категории населения городского округа, создание в дошкольных образовательных, общеобразовательных организациях, организациях дополнительного образования детей (в том числе в организациях, осуществляющих образовательную деятельность по адаптированным основным общеобразовательным  программам) условий для получения детьми-инвалидами качественного образования, д</a:t>
            </a:r>
            <a:r>
              <a:rPr lang="ru-RU" sz="900" b="1" dirty="0">
                <a:latin typeface="Arial" pitchFamily="34" charset="0"/>
                <a:ea typeface="Times New Roman"/>
                <a:cs typeface="Arial" pitchFamily="34" charset="0"/>
              </a:rPr>
              <a:t>остижение устойчивых темпов экономического роста, обеспечивающих повышение  уровня жизни  населения городского округа Лыткарино, с</a:t>
            </a:r>
            <a:r>
              <a:rPr lang="ru-RU" sz="900" b="1" dirty="0">
                <a:latin typeface="Arial" pitchFamily="34" charset="0"/>
                <a:ea typeface="Calibri"/>
                <a:cs typeface="Arial" pitchFamily="34" charset="0"/>
              </a:rPr>
              <a:t>овершенствование и развитие системы отдыха и оздоровления детей и подростков города, поддержка социально ориентированных некоммерческих организаций на территории городского округа Лыткарино.</a:t>
            </a:r>
            <a:r>
              <a:rPr lang="ru-RU" sz="900" b="1" dirty="0">
                <a:highlight>
                  <a:srgbClr val="FFFF00"/>
                </a:highligh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9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900" b="1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</a:t>
            </a:r>
          </a:p>
          <a:p>
            <a:pPr indent="450215" algn="just">
              <a:spcAft>
                <a:spcPts val="0"/>
              </a:spcAft>
            </a:pPr>
            <a:r>
              <a:rPr lang="ru-RU" sz="900" b="1" dirty="0">
                <a:latin typeface="Arial" pitchFamily="34" charset="0"/>
                <a:ea typeface="Times New Roman"/>
                <a:cs typeface="Arial" pitchFamily="34" charset="0"/>
              </a:rPr>
              <a:t>в 2022 году – 35 237,1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900" b="1" dirty="0">
                <a:latin typeface="Arial" pitchFamily="34" charset="0"/>
                <a:ea typeface="Times New Roman"/>
                <a:cs typeface="Arial" pitchFamily="34" charset="0"/>
              </a:rPr>
              <a:t>в 2023 году – 35 887,2 тыс. рублей; </a:t>
            </a:r>
          </a:p>
          <a:p>
            <a:pPr indent="450215" algn="just">
              <a:spcAft>
                <a:spcPts val="0"/>
              </a:spcAft>
            </a:pPr>
            <a:r>
              <a:rPr lang="ru-RU" sz="900" b="1" dirty="0">
                <a:latin typeface="Arial" pitchFamily="34" charset="0"/>
                <a:ea typeface="Times New Roman"/>
                <a:cs typeface="Arial" pitchFamily="34" charset="0"/>
              </a:rPr>
              <a:t>в 2024 году – 39 611,0 тыс. рублей</a:t>
            </a:r>
            <a:r>
              <a:rPr lang="ru-RU" sz="900" b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9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9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59835"/>
            <a:ext cx="6696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Социальная защита населения»</a:t>
            </a:r>
          </a:p>
        </p:txBody>
      </p:sp>
      <p:pic>
        <p:nvPicPr>
          <p:cNvPr id="16386" name="Picture 2" descr="https://vechorka.ru/media/photos/59/59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21445"/>
            <a:ext cx="4283968" cy="35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60753"/>
              </p:ext>
            </p:extLst>
          </p:nvPr>
        </p:nvGraphicFramePr>
        <p:xfrm>
          <a:off x="251519" y="4415997"/>
          <a:ext cx="8600019" cy="2007139"/>
        </p:xfrm>
        <a:graphic>
          <a:graphicData uri="http://schemas.openxmlformats.org/drawingml/2006/table">
            <a:tbl>
              <a:tblPr/>
              <a:tblGrid>
                <a:gridCol w="288033"/>
                <a:gridCol w="2736304"/>
                <a:gridCol w="1076843"/>
                <a:gridCol w="536623"/>
                <a:gridCol w="651921"/>
                <a:gridCol w="511300"/>
                <a:gridCol w="462811"/>
                <a:gridCol w="463349"/>
                <a:gridCol w="487055"/>
                <a:gridCol w="487055"/>
                <a:gridCol w="847188"/>
                <a:gridCol w="51537"/>
              </a:tblGrid>
              <a:tr h="2151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Показатели реализации муниципальной программы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Базовое значение на начало реализации подпрограммы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Номер основного мероприятия в перечне мероприятий подпрограммы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Подпрограмма I «Социальная поддержка граждан»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Уровень бедности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Указ Президента РФ от 25.04.2019      № 193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4,2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Активное долголетие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37" marR="26137" marT="43000" marB="43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7,5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26137" marR="26137" marT="43000" marB="43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0187" y="4149080"/>
            <a:ext cx="8640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Планируемые результаты реализации муниципальной программы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«Социальная защита» 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8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52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51493"/>
              </p:ext>
            </p:extLst>
          </p:nvPr>
        </p:nvGraphicFramePr>
        <p:xfrm>
          <a:off x="107504" y="692696"/>
          <a:ext cx="8980310" cy="5040560"/>
        </p:xfrm>
        <a:graphic>
          <a:graphicData uri="http://schemas.openxmlformats.org/drawingml/2006/table">
            <a:tbl>
              <a:tblPr/>
              <a:tblGrid>
                <a:gridCol w="356167"/>
                <a:gridCol w="3346316"/>
                <a:gridCol w="861365"/>
                <a:gridCol w="633394"/>
                <a:gridCol w="563398"/>
                <a:gridCol w="576064"/>
                <a:gridCol w="576064"/>
                <a:gridCol w="576064"/>
                <a:gridCol w="576064"/>
                <a:gridCol w="504056"/>
                <a:gridCol w="288032"/>
                <a:gridCol w="51543"/>
                <a:gridCol w="71783"/>
              </a:tblGrid>
              <a:tr h="275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II «Доступная среда»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Доступная среда - Доступность для инвалидов и других маломобильных групп населения муниципальных приоритетных объектов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66,4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72,8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77,8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87,8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92,8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детей-инвалидов в возрасте от 1,5 года до 7 лет, охваченных дошкольным образованием,  в общей численности детей-инвалидов такого возраста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Соглашение с ФОИГВ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Соглашение с ФОИГВ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2.4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 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Соглашение с ФОИГВ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III «Развитие системы отдыха и оздоровления детей»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3.1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59,5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26,77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61,5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62,0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63,0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3.2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55,7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27,98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55,9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56,0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56,5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57,0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655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18581"/>
              </p:ext>
            </p:extLst>
          </p:nvPr>
        </p:nvGraphicFramePr>
        <p:xfrm>
          <a:off x="179512" y="404663"/>
          <a:ext cx="8784976" cy="6192691"/>
        </p:xfrm>
        <a:graphic>
          <a:graphicData uri="http://schemas.openxmlformats.org/drawingml/2006/table">
            <a:tbl>
              <a:tblPr/>
              <a:tblGrid>
                <a:gridCol w="348042"/>
                <a:gridCol w="3355147"/>
                <a:gridCol w="70557"/>
                <a:gridCol w="744833"/>
                <a:gridCol w="618946"/>
                <a:gridCol w="551107"/>
                <a:gridCol w="504056"/>
                <a:gridCol w="576064"/>
                <a:gridCol w="504056"/>
                <a:gridCol w="504056"/>
                <a:gridCol w="504056"/>
                <a:gridCol w="433498"/>
                <a:gridCol w="70558"/>
              </a:tblGrid>
              <a:tr h="304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VIII «Развитие трудовых ресурсов и охраны труда»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4.1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промилле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0,067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0,063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0,062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0,061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0,060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0,059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5.1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</a:t>
                      </a:r>
                      <a:b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НКО, которым оказана поддержка органами местного самоуправления, всего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01,02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5.1.1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1.1</a:t>
                      </a:r>
                      <a:b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01,02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5.1.2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1.2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5.1.3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1.3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5.1.4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1.4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36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82810"/>
              </p:ext>
            </p:extLst>
          </p:nvPr>
        </p:nvGraphicFramePr>
        <p:xfrm>
          <a:off x="323529" y="332655"/>
          <a:ext cx="8568951" cy="5909773"/>
        </p:xfrm>
        <a:graphic>
          <a:graphicData uri="http://schemas.openxmlformats.org/drawingml/2006/table">
            <a:tbl>
              <a:tblPr/>
              <a:tblGrid>
                <a:gridCol w="318435"/>
                <a:gridCol w="3069736"/>
                <a:gridCol w="692200"/>
                <a:gridCol w="566295"/>
                <a:gridCol w="683168"/>
                <a:gridCol w="558955"/>
                <a:gridCol w="484993"/>
                <a:gridCol w="484993"/>
                <a:gridCol w="485556"/>
                <a:gridCol w="510399"/>
                <a:gridCol w="714221"/>
              </a:tblGrid>
              <a:tr h="887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5.2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сферу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5,6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5,3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0,025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0,025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0,025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5,64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5.2.1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2.1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расходов, направляемых на предоставление субсидий СО НКО в сфере социальной защиты населения, в общем объеме расходов бюджета муниципального образования Московской области в сфере социальной защиты населения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15,54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14,84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0,94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0,96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0,96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14,84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5.4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5.5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5.5.1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5.1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5.5.2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5.2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культуры, которым оказана имущественная поддержка органами местного самоуправления 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5.5.3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5.3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образования, которым оказана имущественная поддержка органами местного самоуправления 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5.5.4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5.4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 в сфере физической культуры и спорта, которым оказана имущественная поддержка органами местного самоуправления 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6143" marR="26143" marT="43009" marB="430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6143" marR="26143" marT="43009" marB="4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695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73857"/>
              </p:ext>
            </p:extLst>
          </p:nvPr>
        </p:nvGraphicFramePr>
        <p:xfrm>
          <a:off x="251520" y="711541"/>
          <a:ext cx="8640959" cy="4582432"/>
        </p:xfrm>
        <a:graphic>
          <a:graphicData uri="http://schemas.openxmlformats.org/drawingml/2006/table">
            <a:tbl>
              <a:tblPr/>
              <a:tblGrid>
                <a:gridCol w="321112"/>
                <a:gridCol w="3095532"/>
                <a:gridCol w="698018"/>
                <a:gridCol w="571053"/>
                <a:gridCol w="688908"/>
                <a:gridCol w="563651"/>
                <a:gridCol w="489068"/>
                <a:gridCol w="489068"/>
                <a:gridCol w="489637"/>
                <a:gridCol w="514689"/>
                <a:gridCol w="720223"/>
              </a:tblGrid>
              <a:tr h="44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5.6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Общее количество предоставленной органами местного самоуправления площади на льготных условиях </a:t>
                      </a:r>
                      <a:b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или в безвозмездное пользование СО НКО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кв. метров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1573,7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1573,7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1573,7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1573,7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1573,7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1573,7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5.6.1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6.1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</a:t>
                      </a:r>
                      <a:b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или в безвозмездное пользование СО НКО в сфере социальной защиты населения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кв. метров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390,2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390,2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390,2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390,2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390,2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390,2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5.6.2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6.2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</a:t>
                      </a:r>
                      <a:b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или в безвозмездное пользование СО НКО в сфере культуры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кв. метров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225,2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225,2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225,2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225,2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225,2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225,2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5.6.3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6.3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образования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кв. метров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243,6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243,6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243,6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243,6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243,6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243,6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5.6.4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6.4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физической культуры и спорта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кв. метров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714,7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714,7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714,7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714,7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714,7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714,7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5.7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5.8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5.9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Целевой показатель 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25871" marR="25871" marT="42562" marB="425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25871" marR="25871" marT="42562" marB="425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60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4046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числе приоритетных задач муниципальной программы – о</a:t>
            </a:r>
            <a:r>
              <a:rPr lang="ru-RU" sz="1000" dirty="0">
                <a:latin typeface="Arial" pitchFamily="34" charset="0"/>
                <a:ea typeface="Calibri"/>
                <a:cs typeface="Arial" pitchFamily="34" charset="0"/>
              </a:rPr>
              <a:t>беспечение возможности жителям городского округа Лыткарино систематически заниматься физической культурой и спортом, подготовка спортивного резерва для спортивных сборных команд Московской области и спортивных сборных команд Российской Федерации путём формирования государственной системы подготовки спортивного резерва в Московской области, обеспечение эффективного финансового, информационного, методического и кадрового сопровождения деятельности. </a:t>
            </a:r>
            <a:endParaRPr lang="ru-RU" sz="1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2022 году – 89 845,7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2023 году – 89 845,7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2024 году – 74 015,7 тыс. рублей.</a:t>
            </a:r>
            <a:endParaRPr lang="ru-RU" sz="1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7524" y="250796"/>
            <a:ext cx="5592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  «Спорт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</p:txBody>
      </p:sp>
      <p:pic>
        <p:nvPicPr>
          <p:cNvPr id="21506" name="Picture 2" descr="https://znamkaluga.ru/wp-content/uploads/2020/03/0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6" y="548680"/>
            <a:ext cx="4033287" cy="24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4697" y="3097707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 </a:t>
            </a:r>
            <a:r>
              <a:rPr lang="ru-RU" sz="1200" b="1" dirty="0"/>
              <a:t>Планируемые результаты реализации муниципальной программы «Спорт</a:t>
            </a:r>
            <a:r>
              <a:rPr lang="ru-RU" sz="1200" b="1" dirty="0" smtClean="0"/>
              <a:t>»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3442"/>
              </p:ext>
            </p:extLst>
          </p:nvPr>
        </p:nvGraphicFramePr>
        <p:xfrm>
          <a:off x="251519" y="3374706"/>
          <a:ext cx="8640961" cy="3174804"/>
        </p:xfrm>
        <a:graphic>
          <a:graphicData uri="http://schemas.openxmlformats.org/drawingml/2006/table">
            <a:tbl>
              <a:tblPr firstRow="1" firstCol="1" bandRow="1"/>
              <a:tblGrid>
                <a:gridCol w="620725"/>
                <a:gridCol w="2024129"/>
                <a:gridCol w="941867"/>
                <a:gridCol w="548317"/>
                <a:gridCol w="632886"/>
                <a:gridCol w="620725"/>
                <a:gridCol w="629018"/>
                <a:gridCol w="630121"/>
                <a:gridCol w="630121"/>
                <a:gridCol w="630121"/>
                <a:gridCol w="732931"/>
              </a:tblGrid>
              <a:tr h="1687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(Показатель реализации мероприятий)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Базовое значение показателя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на начало реализации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Номер и назва-ние основного мероприятия в перечне мероприятий подпрограммы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04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I «Развитие физической культуры и спорта»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Макропоказатель – Доля жителей городского округа Лыткарино, систематически занимающихся физической культурой и спортом, в общей численности населения городского округа Лыткарино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Указ 204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40,5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43,6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45,1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48,5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51,7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55,0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Указ 204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91,0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92,0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93,0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94,0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94,5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Указ 204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25,5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28,5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33,5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38,5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43,0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59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26986"/>
              </p:ext>
            </p:extLst>
          </p:nvPr>
        </p:nvGraphicFramePr>
        <p:xfrm>
          <a:off x="179512" y="1124744"/>
          <a:ext cx="8712969" cy="5402720"/>
        </p:xfrm>
        <a:graphic>
          <a:graphicData uri="http://schemas.openxmlformats.org/drawingml/2006/table">
            <a:tbl>
              <a:tblPr firstRow="1" firstCol="1" bandRow="1"/>
              <a:tblGrid>
                <a:gridCol w="262995"/>
                <a:gridCol w="2154560"/>
                <a:gridCol w="1002559"/>
                <a:gridCol w="583649"/>
                <a:gridCol w="673668"/>
                <a:gridCol w="660723"/>
                <a:gridCol w="583649"/>
                <a:gridCol w="669551"/>
                <a:gridCol w="670727"/>
                <a:gridCol w="670727"/>
                <a:gridCol w="780161"/>
              </a:tblGrid>
              <a:tr h="871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Указ 204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16,0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Макропоказатель – 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Указ 204 Приори-тетный показатель,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Нацио-нального проекта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20,38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20,38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20,22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19,9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19,74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Макропоказатель – 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Рейтинг-50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Приоритетный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46,51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80,0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85,0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Макропоказатель – Доля лиц с ограничен-ными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проживаю-щих в городском округе Лыткарино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</a:rPr>
                        <a:t>16,0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</a:rPr>
                        <a:t>16,5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</a:rPr>
                        <a:t>17,0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Макропоказатель – 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85,0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Макропоказатель – Доля жителей городско-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</a:rPr>
                        <a:t>го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 округа Лыткарино, занимающихся в спортивных организациях, в общей числен-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</a:rPr>
                        <a:t>ности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 детей и молодежи в возрасте 6-15 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</a:rPr>
                        <a:t>лет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47,0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52,0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</a:rPr>
                        <a:t>53,0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</a:rPr>
                        <a:t>54,0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</a:rPr>
                        <a:t>55,0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Макропоказатель – Доля населения городского округа Лыткарино, занятого в экономике, занимающегося физической культурой и спортом, в общей численности населения, занятого в экономике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25,3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28,9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Р5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679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8447"/>
              </p:ext>
            </p:extLst>
          </p:nvPr>
        </p:nvGraphicFramePr>
        <p:xfrm>
          <a:off x="251521" y="764704"/>
          <a:ext cx="8712969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262996"/>
                <a:gridCol w="2154560"/>
                <a:gridCol w="1002559"/>
                <a:gridCol w="583650"/>
                <a:gridCol w="673667"/>
                <a:gridCol w="660724"/>
                <a:gridCol w="583650"/>
                <a:gridCol w="669550"/>
                <a:gridCol w="670726"/>
                <a:gridCol w="670726"/>
                <a:gridCol w="780161"/>
              </a:tblGrid>
              <a:tr h="98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Макропоказатель – 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показатель к еже-годному обраще-нию Губернатора Московской области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99,5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13.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жителей городского округа Лыткарино,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30,3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30,6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30,9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31,3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31,4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обучающихся и студентов городского округа Лыткарино,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50,3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50,9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51,2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51,3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51,4</a:t>
                      </a:r>
                    </a:p>
                  </a:txBody>
                  <a:tcPr marL="46740" marR="46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46740" marR="46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82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30138"/>
              </p:ext>
            </p:extLst>
          </p:nvPr>
        </p:nvGraphicFramePr>
        <p:xfrm>
          <a:off x="107505" y="405798"/>
          <a:ext cx="8928992" cy="5730240"/>
        </p:xfrm>
        <a:graphic>
          <a:graphicData uri="http://schemas.openxmlformats.org/drawingml/2006/table">
            <a:tbl>
              <a:tblPr firstRow="1" firstCol="1" bandRow="1"/>
              <a:tblGrid>
                <a:gridCol w="269515"/>
                <a:gridCol w="2207981"/>
                <a:gridCol w="1027417"/>
                <a:gridCol w="598120"/>
                <a:gridCol w="690371"/>
                <a:gridCol w="677106"/>
                <a:gridCol w="598120"/>
                <a:gridCol w="686150"/>
                <a:gridCol w="687355"/>
                <a:gridCol w="687355"/>
                <a:gridCol w="799502"/>
              </a:tblGrid>
              <a:tr h="88517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Подпрограмма III «Подготовка спортивного резерва»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15.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Макропоказатель – Доля занимающихся по программам спортивной подготовки в организациях ведомственной принадлеж-ности физической культуры и спорта в общем количестве занимающихся в органи-зациях ведомственной принадлежности физической культуры и спорта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Указ 204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84,4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87,5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90,6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93,7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96,8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16.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городского округа Лыткарино, в том числе для лиц с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ограниченными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возможностями здоровья и инвалидов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Показатель к соглашению, заключенному с федеральным органом исполнительной власти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Доля занимающихся на этапе высшего спор-тивного мастерства в организациях, осу-ществляющих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 в городском округе Лыткарино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Показатель к соглашению, заключенному с федеральным органом исполнительной власти 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24,5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25,5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26,0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26,5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Доля спортсменов-разрядников в общем количестве лиц, занимающихся в системе спортивных школ олимпийского резерва и училищ олимпийского резерва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48,0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48,5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49,0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49,5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50,5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19.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Доля спортсменов-разрядников, имеющих разряды и звания (от I разряда до спортивного звания «Заслуженный мастер спорта»), в общем количестве спортсменов-разрядников в системе спортивных школ олимпийского резерва и училищ олимпийского резерва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22,8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23,0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23,2</a:t>
                      </a: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23,4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23,6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24,0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76" marR="3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Увеличение доли систематически занимаю-щихся видом спорта «футбол» в общем количестве систематически занимающихся по всем видам спорта в муниципальных образованиях Московской области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12,45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12,55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12,65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12,75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12,85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12,95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21.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Выполнение муниципального задания МАУ «ЛСК Лыткарино»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Показатель к муниципальному заданию 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22.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Выполнение муниципального задания МБУ «СШ Лыткарино»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Показатель к муниципальному заданию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23.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Выполнение муниципального задания МБУ «СШ «Ориент Лыткарино»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Показатель к муниципальному заданию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01</a:t>
                      </a:r>
                    </a:p>
                  </a:txBody>
                  <a:tcPr marL="35276" marR="35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21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146048"/>
            <a:ext cx="8290560" cy="1112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919984"/>
            <a:ext cx="627888" cy="195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88" y="2999232"/>
            <a:ext cx="3447288" cy="2618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8992" y="307848"/>
            <a:ext cx="2412888" cy="182880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413760"/>
            <a:ext cx="1938528" cy="1981200"/>
          </a:xfrm>
          <a:prstGeom prst="rect">
            <a:avLst/>
          </a:prstGeom>
          <a:solidFill>
            <a:srgbClr val="BACAD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Bef>
                <a:spcPts val="1470"/>
              </a:spcBef>
              <a:spcAft>
                <a:spcPts val="630"/>
              </a:spcAft>
            </a:pPr>
            <a:r>
              <a:rPr lang="ru" sz="1700" b="1">
                <a:solidFill>
                  <a:srgbClr val="4709F7"/>
                </a:solidFill>
                <a:latin typeface="Arial"/>
              </a:rPr>
              <a:t>превышение доходов над расходами образует положительный остаток бюджета</a:t>
            </a:r>
          </a:p>
          <a:p>
            <a:pPr marL="342900" indent="0"/>
            <a:r>
              <a:rPr lang="ru" sz="1700" b="1">
                <a:solidFill>
                  <a:srgbClr val="FB050B"/>
                </a:solidFill>
                <a:latin typeface="Arial"/>
              </a:rPr>
              <a:t>ПРОФИЦИТ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53784" y="3343656"/>
            <a:ext cx="1810512" cy="1981200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Aft>
                <a:spcPts val="630"/>
              </a:spcAft>
            </a:pPr>
            <a:r>
              <a:rPr lang="ru" sz="1700" b="1">
                <a:solidFill>
                  <a:srgbClr val="4709F7"/>
                </a:solidFill>
                <a:latin typeface="Arial"/>
              </a:rPr>
              <a:t>если расходная часть бюджета превышает доходную, то бюджет формируется с</a:t>
            </a:r>
          </a:p>
          <a:p>
            <a:pPr marL="152400" indent="0"/>
            <a:r>
              <a:rPr lang="ru" sz="1700" b="1">
                <a:solidFill>
                  <a:srgbClr val="FB050B"/>
                </a:solidFill>
                <a:latin typeface="Arial"/>
              </a:rPr>
              <a:t>ДЕФИЦИТОМ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5152" y="5903976"/>
            <a:ext cx="7687056" cy="771144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Сбалансированность бюджета по доходам и расходам - основополагающее требование, предъявляемое к органам, составляющим и утверждающим</a:t>
            </a:r>
          </a:p>
          <a:p>
            <a:pPr indent="0" algn="ctr">
              <a:lnSpc>
                <a:spcPts val="2160"/>
              </a:lnSpc>
            </a:pPr>
            <a:r>
              <a:rPr lang="ru" sz="1700" b="1">
                <a:solidFill>
                  <a:srgbClr val="4709F7"/>
                </a:solidFill>
                <a:latin typeface="Times New Roman"/>
              </a:rPr>
              <a:t>бюджет</a:t>
            </a:r>
          </a:p>
        </p:txBody>
      </p:sp>
      <p:pic>
        <p:nvPicPr>
          <p:cNvPr id="11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836712"/>
            <a:ext cx="4572000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обеспечение эпизоотического благополучия территории от заноса и распространения заразных, в том числе особо опасных болезней животных,  Федеральный проект «Экспорт продукции агропромышленного комплекса Московской области».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по подпрограмме </a:t>
            </a:r>
            <a:r>
              <a:rPr lang="ru-RU" sz="1000" u="sng" dirty="0">
                <a:latin typeface="Arial" pitchFamily="34" charset="0"/>
                <a:ea typeface="Times New Roman"/>
                <a:cs typeface="Arial" pitchFamily="34" charset="0"/>
              </a:rPr>
              <a:t>«Обеспечение эпизоотического и ветеринарно-санитарного благополучия»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 на 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 за счет средств </a:t>
            </a:r>
            <a:r>
              <a:rPr lang="ru-RU" sz="1000" u="sng" dirty="0">
                <a:latin typeface="Arial" pitchFamily="34" charset="0"/>
                <a:ea typeface="Times New Roman"/>
                <a:cs typeface="Arial" pitchFamily="34" charset="0"/>
              </a:rPr>
              <a:t>бюджета Московской области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2022-2024 годах в сумме – 1 260,0 тыс. рублей ежегодно;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22246"/>
            <a:ext cx="6660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 «Развитие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сельского хозяйства» </a:t>
            </a:r>
          </a:p>
        </p:txBody>
      </p:sp>
      <p:pic>
        <p:nvPicPr>
          <p:cNvPr id="5" name="Рисунок 4" descr="https://png.pngtree.com/back_origin_pic/05/05/90/a2b137b99f54ec38bdd72d125f94d1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7" y="836712"/>
            <a:ext cx="3797300" cy="2011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40796"/>
              </p:ext>
            </p:extLst>
          </p:nvPr>
        </p:nvGraphicFramePr>
        <p:xfrm>
          <a:off x="224298" y="3933056"/>
          <a:ext cx="8740191" cy="2072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1945"/>
                <a:gridCol w="1366274"/>
                <a:gridCol w="1526714"/>
                <a:gridCol w="646288"/>
                <a:gridCol w="1125334"/>
                <a:gridCol w="420654"/>
                <a:gridCol w="482449"/>
                <a:gridCol w="482449"/>
                <a:gridCol w="460905"/>
                <a:gridCol w="460905"/>
                <a:gridCol w="1366274"/>
              </a:tblGrid>
              <a:tr h="1854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               реализации муниципальной                          подпрограммы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показателя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      </a:t>
                      </a:r>
                      <a:b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Базовое значение показателя на начало реали-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зации подпрограммы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Планируемое значение показателя по годам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реализации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«Обеспечение эпизоотического и ветеринарно-санитарного благополучия»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эпизоотического благополучия территории городского округа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«Экспорт продукции агропромышленного комплекса Московской области»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экспорта АПК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 Президента РФ №204 от 07.05.2018 «О национальных целях и стратегических задачах развития Российской Федерации на период до 2024 года»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Тыс.дол. США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547,0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598,0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789,0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915,0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1064,0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1136,0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Т2.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проект «Экспорт продукции агропромышленного комплекса»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2212" y="3575923"/>
            <a:ext cx="8365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РЕАЛИЗАЦИИ МУНИЦИПАЛЬНОЙ ПРОГРАММЫ «Развитие сельского хозяйства» на 2020-2024годы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3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0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latin typeface="Arial" pitchFamily="34" charset="0"/>
                <a:ea typeface="Times New Roman"/>
                <a:cs typeface="Arial" pitchFamily="34" charset="0"/>
              </a:rPr>
              <a:t>На </a:t>
            </a: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реализацию мероприятий муниципальной программы предусматриваются средства на </a:t>
            </a:r>
            <a:r>
              <a:rPr lang="ru-RU" sz="1200" i="1" dirty="0">
                <a:latin typeface="Arial" pitchFamily="34" charset="0"/>
                <a:ea typeface="Times New Roman"/>
                <a:cs typeface="Arial" pitchFamily="34" charset="0"/>
              </a:rPr>
              <a:t>обеспечение переданных государственных полномочий Московской области по организации деятельности по сбору (в том числе раздельный сбор), транспортированию, обработке, утилизации отходов, в том числе бытового мусора, на лесных участках  в составе земель лесного фонда, не предоставленных гражданам и юридическим лицам</a:t>
            </a: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   в </a:t>
            </a:r>
            <a:r>
              <a:rPr lang="x-none" sz="1200">
                <a:latin typeface="Arial" pitchFamily="34" charset="0"/>
                <a:ea typeface="Times New Roman"/>
                <a:cs typeface="Arial" pitchFamily="34" charset="0"/>
              </a:rPr>
              <a:t> 20</a:t>
            </a: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22 – 2024 </a:t>
            </a:r>
            <a:r>
              <a:rPr lang="x-none" sz="1200">
                <a:latin typeface="Arial" pitchFamily="34" charset="0"/>
                <a:ea typeface="Times New Roman"/>
                <a:cs typeface="Arial" pitchFamily="34" charset="0"/>
              </a:rPr>
              <a:t>год</a:t>
            </a: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ах в сумме</a:t>
            </a:r>
            <a:r>
              <a:rPr lang="x-none" sz="1200">
                <a:latin typeface="Arial" pitchFamily="34" charset="0"/>
                <a:ea typeface="Times New Roman"/>
                <a:cs typeface="Arial" pitchFamily="34" charset="0"/>
              </a:rPr>
              <a:t>–</a:t>
            </a: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 36,6 </a:t>
            </a:r>
            <a:r>
              <a:rPr lang="x-none" sz="1200">
                <a:latin typeface="Arial" pitchFamily="34" charset="0"/>
                <a:ea typeface="Times New Roman"/>
                <a:cs typeface="Arial" pitchFamily="34" charset="0"/>
              </a:rPr>
              <a:t>тыс. рублей</a:t>
            </a: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 ежегодно</a:t>
            </a:r>
            <a:r>
              <a:rPr lang="x-none" sz="1200"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12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Экология и окружающая среда»</a:t>
            </a:r>
          </a:p>
        </p:txBody>
      </p:sp>
      <p:pic>
        <p:nvPicPr>
          <p:cNvPr id="26626" name="Picture 2" descr="https://phonoteka.org/uploads/posts/2021-04/1619758304_11-phonoteka_org-p-kartinki-dlya-prezentatsii-ekologiya-bez-f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9616"/>
            <a:ext cx="3759510" cy="19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41880"/>
              </p:ext>
            </p:extLst>
          </p:nvPr>
        </p:nvGraphicFramePr>
        <p:xfrm>
          <a:off x="251519" y="3068960"/>
          <a:ext cx="8676455" cy="3455135"/>
        </p:xfrm>
        <a:graphic>
          <a:graphicData uri="http://schemas.openxmlformats.org/drawingml/2006/table">
            <a:tbl>
              <a:tblPr bandRow="1"/>
              <a:tblGrid>
                <a:gridCol w="555674"/>
                <a:gridCol w="1982500"/>
                <a:gridCol w="975161"/>
                <a:gridCol w="652214"/>
                <a:gridCol w="815985"/>
                <a:gridCol w="563720"/>
                <a:gridCol w="563720"/>
                <a:gridCol w="484994"/>
                <a:gridCol w="258587"/>
                <a:gridCol w="1823900"/>
              </a:tblGrid>
              <a:tr h="203483"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(Показатель реализации мероприятий)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Базовое значение показателя                      на начало реализации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4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9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I «Охрана окружающей среды»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2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заключённых договоров на проведение очистки береговой зоны реки Любучи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01. «Проведение обследований состояния окружающей среды»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экологических мероприятий.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 обработанных мест общего пользования при проведении профилактических противоклещевых мероприятий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государственной программы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Ед./м.кв.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10/500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10/500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10/500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10/500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03. «Вовлечение населения в экологические мероприятия»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2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в средствах массовой информации 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03. «Вовлечение населения в экологические мероприятия»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 </a:t>
                      </a: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«Региональная программа в области обращения с отходами, в том числе с твердыми коммунальными отходами»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9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площадок «Мегабак» для сбора крупногабаритных отходов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04. «Создание производственных мощностей в отрасли обращения с отходами»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2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и объём ликвидированных несанкционированных свалок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Ед./</a:t>
                      </a:r>
                    </a:p>
                    <a:p>
                      <a:pPr indent="3175"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м. куб.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20/500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20/500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20/500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20/500</a:t>
                      </a:r>
                    </a:p>
                  </a:txBody>
                  <a:tcPr marL="45784" marR="45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11. «Организация работ в области обращения с отходами»</a:t>
                      </a:r>
                    </a:p>
                  </a:txBody>
                  <a:tcPr marL="45784" marR="4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2733151"/>
            <a:ext cx="7562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реализации муниципальной программы «Экология и окружающая среда»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84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9126" y="620688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11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комплексное обеспечение безопасности населения и объектов на территории городского округа Лыткарино, повышение уровня и результативности борьбы с преступностью. 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</a:t>
            </a:r>
          </a:p>
          <a:p>
            <a:pPr indent="450215" algn="just">
              <a:spcAft>
                <a:spcPts val="0"/>
              </a:spcAft>
            </a:pP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в 20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22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году –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49 245,2 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тыс. рублей,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в 20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23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году –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51 242,1 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тыс. рублей,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в 20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24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году –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35 859,2 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тыс. рублей.</a:t>
            </a:r>
            <a:endParaRPr lang="ru-RU" sz="11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Безопасность и обеспечение безопасности жизнедеятельности населения»                    </a:t>
            </a:r>
          </a:p>
        </p:txBody>
      </p:sp>
      <p:pic>
        <p:nvPicPr>
          <p:cNvPr id="27650" name="Picture 2" descr="https://xn--80aabdc3aef1bhdbbd1amr9v.xn--p1ai/wp-content/uploads/2019/09/2678a271da111fbff6e22812d1834e6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678"/>
            <a:ext cx="3821353" cy="19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61659"/>
              </p:ext>
            </p:extLst>
          </p:nvPr>
        </p:nvGraphicFramePr>
        <p:xfrm>
          <a:off x="0" y="2996952"/>
          <a:ext cx="9073008" cy="37597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47220"/>
                <a:gridCol w="1368247"/>
                <a:gridCol w="804485"/>
                <a:gridCol w="647220"/>
                <a:gridCol w="868637"/>
                <a:gridCol w="647220"/>
                <a:gridCol w="647220"/>
                <a:gridCol w="627350"/>
                <a:gridCol w="625646"/>
                <a:gridCol w="581363"/>
                <a:gridCol w="1608400"/>
              </a:tblGrid>
              <a:tr h="889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800" b="1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пп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/п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реализации мероприятий программы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 показа-теля в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муници-пальном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образо-вании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базовом 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периоде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Планируемое значение показателя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и название основного мероприятия </a:t>
                      </a:r>
                      <a:b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перечне мероприятий подпрограммы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6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1. «Профилактика преступлений и иных правонарушений»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718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Макропоказатель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Приоритетный целевой 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71755"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преступлений,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71755"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динамика в 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 в муниципальном образовании в базовом периоде предыдущего года для последующего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366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348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Макропоказатель подпрограммы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01: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степени антитеррористической защищенности социально значимых объектов,</a:t>
                      </a: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муниципального образования, и мест с массовым пребыванием людей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от числа граждан принимающих участие в деятельности народных дружин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953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Отраслевой 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953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(период на конец 2019 года)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02: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общественных объединений правоохранительной направленности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84" marR="44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6824" y="2556999"/>
            <a:ext cx="5413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Планируемые результаты реализации муниципальной программы </a:t>
            </a:r>
          </a:p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«Безопасность и обеспечение безопасности жизнедеятельности населения»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66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682109"/>
            <a:ext cx="42484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Основными задачами муниципальной программы являются: повышение доступности жилья для населения, обеспечение безопасных и комфортных условий проживания в городском округе Лыткарино Московской области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в 2022 году – 51 820,0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в 2023 году – 22 497,0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Arial" pitchFamily="34" charset="0"/>
                <a:ea typeface="Times New Roman"/>
                <a:cs typeface="Arial" pitchFamily="34" charset="0"/>
              </a:rPr>
              <a:t>в 2024 году – 31 269,0 тыс. рублей</a:t>
            </a:r>
            <a:r>
              <a:rPr lang="ru-RU" sz="12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2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3610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«Жилище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endParaRPr lang="ru-RU" sz="12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8674" name="Picture 2" descr="https://invest26.ru/upload/iblock/d94/d9423c462e789d1cd1906f790d53c2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" y="820609"/>
            <a:ext cx="4320480" cy="22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36143"/>
              </p:ext>
            </p:extLst>
          </p:nvPr>
        </p:nvGraphicFramePr>
        <p:xfrm>
          <a:off x="251520" y="3419061"/>
          <a:ext cx="8712968" cy="2926080"/>
        </p:xfrm>
        <a:graphic>
          <a:graphicData uri="http://schemas.openxmlformats.org/drawingml/2006/table">
            <a:tbl>
              <a:tblPr bandRow="1"/>
              <a:tblGrid>
                <a:gridCol w="502021"/>
                <a:gridCol w="1784840"/>
                <a:gridCol w="895854"/>
                <a:gridCol w="646275"/>
                <a:gridCol w="649708"/>
                <a:gridCol w="502021"/>
                <a:gridCol w="502021"/>
                <a:gridCol w="501449"/>
                <a:gridCol w="487139"/>
                <a:gridCol w="486567"/>
                <a:gridCol w="1755073"/>
              </a:tblGrid>
              <a:tr h="837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(Показатель реализации мероприятий)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Базовое значение показателя                      на начало реализации 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Планируемое значение по годам реализации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1 «Комплексное освоение земельных участков в целях жилищного строительства и развитие застроенных территорий»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«Объем ввода индивидуального жилищного строительства, построенного населением за счет собственных и (или) кредитных средств, тыс.кв.м.»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 Президента РФ № 204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Национального проекта (Регионального проекта)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кв.м.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0,2147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 рынка доступного жилья, развитие жилищного строительства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2 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«Количество семей, улучшивших жилищные условия»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Указы Президента РФ (иные)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 рынка доступного жилья, развитие жилищного строительства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3	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«Решаем проблемы дольщиков. Сопровождение проблемных объектов до восстановления прав пострадавших граждан»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Обращение Рейтинг-50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04. 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прав пострадавших граждан-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соинвесторов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96" marR="41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35696" y="3147329"/>
            <a:ext cx="60484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Планируемые результаты реализации муниципальной программы «Жилище»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11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90850"/>
              </p:ext>
            </p:extLst>
          </p:nvPr>
        </p:nvGraphicFramePr>
        <p:xfrm>
          <a:off x="323527" y="188641"/>
          <a:ext cx="8496948" cy="5813014"/>
        </p:xfrm>
        <a:graphic>
          <a:graphicData uri="http://schemas.openxmlformats.org/drawingml/2006/table">
            <a:tbl>
              <a:tblPr bandRow="1"/>
              <a:tblGrid>
                <a:gridCol w="321263"/>
                <a:gridCol w="1757362"/>
                <a:gridCol w="869663"/>
                <a:gridCol w="103539"/>
                <a:gridCol w="636325"/>
                <a:gridCol w="639708"/>
                <a:gridCol w="494294"/>
                <a:gridCol w="494294"/>
                <a:gridCol w="493729"/>
                <a:gridCol w="479640"/>
                <a:gridCol w="479076"/>
                <a:gridCol w="1728055"/>
              </a:tblGrid>
              <a:tr h="1975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10	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Московской области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Штук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07.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Финансовое обеспечение выполнения отдельных государственных полномочий в сфере жилищной политики, переданных органам местного самоуправления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«Обеспечение жильем молодых семей»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 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«Количество молодых семей, получивших свидетельство о праве на получение социальной выплаты»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Соглашение с ФОИВ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01. Оказание государственной поддержки молодым семьям в виде социальных выплат на приобретение жилого помещения или создание объекта индивидуального жилищного строительства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3 «Обеспечение жильем детей-сирот и детей, оставшихся без попечения родителей, лиц из числа детей-сирот и детей, оставшихся без попечения родителей»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Соглашение с ФОИВ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01. 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12" marR="3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33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84500"/>
              </p:ext>
            </p:extLst>
          </p:nvPr>
        </p:nvGraphicFramePr>
        <p:xfrm>
          <a:off x="251521" y="404665"/>
          <a:ext cx="8568950" cy="5328591"/>
        </p:xfrm>
        <a:graphic>
          <a:graphicData uri="http://schemas.openxmlformats.org/drawingml/2006/table">
            <a:tbl>
              <a:tblPr bandRow="1"/>
              <a:tblGrid>
                <a:gridCol w="327498"/>
                <a:gridCol w="1791471"/>
                <a:gridCol w="886542"/>
                <a:gridCol w="661316"/>
                <a:gridCol w="652122"/>
                <a:gridCol w="503887"/>
                <a:gridCol w="503887"/>
                <a:gridCol w="503312"/>
                <a:gridCol w="488949"/>
                <a:gridCol w="488373"/>
                <a:gridCol w="1761593"/>
              </a:tblGrid>
              <a:tr h="1864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2 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Соглашение с ФОИВ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01. 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3. «Численность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за счет средств субсидии из федерального бюджета бюджету Московской области в отчетном финансовом году (нарастающим итогом)»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Соглашение с ФОИВ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01. 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7 «Улучшение жилищных условий отдельных категорий многодетных семей»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Московской области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Штук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01. Предоставление многодетным семьям жилищных субсидий на приобретение жилого помещения или строительство индивидуального жилого дома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4" marR="46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1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93185"/>
              </p:ext>
            </p:extLst>
          </p:nvPr>
        </p:nvGraphicFramePr>
        <p:xfrm>
          <a:off x="323528" y="731838"/>
          <a:ext cx="8568952" cy="5488241"/>
        </p:xfrm>
        <a:graphic>
          <a:graphicData uri="http://schemas.openxmlformats.org/drawingml/2006/table">
            <a:tbl>
              <a:tblPr bandRow="1"/>
              <a:tblGrid>
                <a:gridCol w="327497"/>
                <a:gridCol w="1791469"/>
                <a:gridCol w="886543"/>
                <a:gridCol w="661316"/>
                <a:gridCol w="652123"/>
                <a:gridCol w="503888"/>
                <a:gridCol w="503888"/>
                <a:gridCol w="503312"/>
                <a:gridCol w="488949"/>
                <a:gridCol w="488374"/>
                <a:gridCol w="1761593"/>
              </a:tblGrid>
              <a:tr h="123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8 «Обеспечение жильем отдельных категорий граждан, установленных федеральным законодательством»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Московской области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01.  Оказание государственной поддержки по обеспечению жильем отдельных категорий граждан, установленных Федеральным законом от 12 января 1995 года № 5-ФЗ «О ветеранах», в соответствии с Указом Президента Российской Федерации от 7 мая 2008 года № 714 «Об обеспечении жильем ветеранов Великой Отечественной войны 1941-1945 годов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5.2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2 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бюджета»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Московской области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02. Оказание государственной поддержки по обеспечению жильем отдельных категорий граждан, установленных федеральными законами от 12 января1995 года № 5-ФЗ «О ветеранах» и от 24 ноября 1995 года № 181-ФЗ «О социальной защите инвалидов в Российской Федерации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3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бюджета»      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Московской области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02. Оказание государственной поддержки по обеспечению жильем отдельных категорий граждан, установленных федеральными законами от 12 января1995 года № 5-ФЗ «О ветеранах» и от 24 ноября 1995 года № 181-ФЗ «О социальной защите инвалидов в Российской Федерации». 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8.4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4 </a:t>
                      </a:r>
                      <a:endParaRPr lang="ru-RU" sz="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бюджета»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Московской области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03. Оказание государственной поддержки по обеспечению жильем граждан, уволенных с военной службы, и приравненных к ним лиц,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 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906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87800"/>
            <a:ext cx="42200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программа направлена на  организацию обеспечения качественными жилищно-коммунальными услугами на территории городского округа Лыткарино, снижение объема отводимых в реку Волгу загрязненных сточных вод, обеспечение рационального использования топливно-энергетических и коммунальных ресурсов на территории городского округа Лыткарино.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x-none" sz="100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муниципальной</a:t>
            </a:r>
            <a:r>
              <a:rPr lang="x-none" sz="1000">
                <a:latin typeface="Arial" pitchFamily="34" charset="0"/>
                <a:ea typeface="Times New Roman"/>
                <a:cs typeface="Arial" pitchFamily="34" charset="0"/>
              </a:rPr>
              <a:t> программы предусматриваются средства в сумме:</a:t>
            </a:r>
            <a:endParaRPr lang="ru-RU" sz="1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2022 году – 686 454,1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2023 году –        708,0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2024 году –        708,0 тыс. рублей.</a:t>
            </a:r>
            <a:endParaRPr lang="ru-RU" sz="1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495" y="202459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инженерной инфраструктуры и </a:t>
            </a:r>
            <a:r>
              <a:rPr lang="ru-RU" sz="1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энергоэффективности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2770" name="Picture 2" descr="https://smetiks.ru/wp-content/uploads/2019/07/4cfb33ca-5919-4e0b-b692-183cf62ef0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2" y="664703"/>
            <a:ext cx="4132787" cy="21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48091"/>
              </p:ext>
            </p:extLst>
          </p:nvPr>
        </p:nvGraphicFramePr>
        <p:xfrm>
          <a:off x="179512" y="3513585"/>
          <a:ext cx="8856981" cy="3358491"/>
        </p:xfrm>
        <a:graphic>
          <a:graphicData uri="http://schemas.openxmlformats.org/drawingml/2006/table">
            <a:tbl>
              <a:tblPr bandRow="1"/>
              <a:tblGrid>
                <a:gridCol w="489145"/>
                <a:gridCol w="1794300"/>
                <a:gridCol w="816009"/>
                <a:gridCol w="668114"/>
                <a:gridCol w="668114"/>
                <a:gridCol w="489145"/>
                <a:gridCol w="408005"/>
                <a:gridCol w="408005"/>
                <a:gridCol w="408005"/>
                <a:gridCol w="408005"/>
                <a:gridCol w="2300134"/>
              </a:tblGrid>
              <a:tr h="190643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(Показатель реализации мероприятий)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Базовое значение показателя                      на начало реализации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96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06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1 «Чистая вода»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27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Региональный проект «Чистая вода»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%/чел.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85,1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 Основное мероприятие 02.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области.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</a:t>
                      </a:r>
                      <a:r>
                        <a:rPr lang="en-US" sz="800" b="1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5-Федеральный проект «Чистая вода» в рамках реализации национального проекта «Экология».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27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созданных и восстановленных ВЗУ. ВНС и станций водоподготовки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02.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области.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5-Федеральный проект «Чистая вода» в рамках реализации национального проекта «Экология».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921114"/>
            <a:ext cx="8329844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  <a:tab pos="806608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реализации муниципальной программы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  <a:tab pos="806608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инженерной инфраструктуры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2020-2024 годы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  <a:tab pos="806608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9188" algn="l"/>
                <a:tab pos="806608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1719263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1143000" y="172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00361"/>
              </p:ext>
            </p:extLst>
          </p:nvPr>
        </p:nvGraphicFramePr>
        <p:xfrm>
          <a:off x="323526" y="116627"/>
          <a:ext cx="8640960" cy="5472612"/>
        </p:xfrm>
        <a:graphic>
          <a:graphicData uri="http://schemas.openxmlformats.org/drawingml/2006/table">
            <a:tbl>
              <a:tblPr bandRow="1"/>
              <a:tblGrid>
                <a:gridCol w="324865"/>
                <a:gridCol w="1783327"/>
                <a:gridCol w="811019"/>
                <a:gridCol w="664030"/>
                <a:gridCol w="664030"/>
                <a:gridCol w="486154"/>
                <a:gridCol w="405510"/>
                <a:gridCol w="404938"/>
                <a:gridCol w="405510"/>
                <a:gridCol w="405510"/>
                <a:gridCol w="2286067"/>
              </a:tblGrid>
              <a:tr h="1987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2 «Системы водоотведения»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9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hlinkClick r:id="rId2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01 - 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области.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89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созданных и восстановленных объектов очистки сточных вод суммарной производительностью.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ед./тыс. куб. м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01 - 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89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02.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Строительство (реконструкция), капитальный ремонт канализационных коллекторов (участков) и канализационных насосных станций на территории муниципальных образований Московской области.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598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2.4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Региональный проект «Оздоровление Волги»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куб. км/год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G6 - Федеральный проект «Оздоровление Волги» в рамках реализации национального проекта «Экология» 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99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3 «Создание условий для обеспечения качественными коммунальными услугами»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9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 (км)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0,672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0,672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02 - Строительство, реконструкция, капитальный ремонт, приобретение, монтаж и ввод в эксплуатацию объектов коммунальной инфраструктуры на территории муниципальных образований Московской области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89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05 - Мониторинг разработки и утверждения схем водоснабжения и водоотведения, теплоснабжения, а также программ комплексного развития систем коммунальной инфраструктуры городских округов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41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65476"/>
              </p:ext>
            </p:extLst>
          </p:nvPr>
        </p:nvGraphicFramePr>
        <p:xfrm>
          <a:off x="323526" y="404664"/>
          <a:ext cx="8352929" cy="4761447"/>
        </p:xfrm>
        <a:graphic>
          <a:graphicData uri="http://schemas.openxmlformats.org/drawingml/2006/table">
            <a:tbl>
              <a:tblPr bandRow="1"/>
              <a:tblGrid>
                <a:gridCol w="314036"/>
                <a:gridCol w="1723883"/>
                <a:gridCol w="783985"/>
                <a:gridCol w="641896"/>
                <a:gridCol w="641896"/>
                <a:gridCol w="469949"/>
                <a:gridCol w="391993"/>
                <a:gridCol w="391440"/>
                <a:gridCol w="391993"/>
                <a:gridCol w="391993"/>
                <a:gridCol w="2209865"/>
              </a:tblGrid>
              <a:tr h="27183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IV «Энергосбережение и повышение энергетической эффективности»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7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4.1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Бережливый учет-оснащённость многоквартирных домов общедомовыми приборами учёта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Государствен-ная программа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79,80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85,05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85,05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02 – Организация учета энергоресурсов в жилищном фонде Московской области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27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4.2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зданий, строений, сооружений органов местного самоуправления и муниципальных учреждений, оснащённых приборами учёта потребляемых энергетических ресурсов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99,31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 – Повышение энергетической эффективности муниципальных учреждений Московской области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343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4.3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зданий, строений, сооружений органов местного самоуправления и муниципальной собственности, соответствующих нормальному уровню энергетической эффективности и выше (А, В, С, Д)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01 - Повышение энергетической эффективности муниципальных учреждений Московской области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17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4.4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Государственная программа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9,03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12,30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13,2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20,10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24,3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28,6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03 - Повышение энергетической эффективности многоквартирных домов </a:t>
                      </a:r>
                    </a:p>
                  </a:txBody>
                  <a:tcPr marL="45765" marR="4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1554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3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08" y="3316224"/>
            <a:ext cx="4535424" cy="646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0" y="3925824"/>
            <a:ext cx="1176528" cy="890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889248"/>
            <a:ext cx="573024" cy="2139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2416" y="256032"/>
            <a:ext cx="2182368" cy="201168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98064" y="908304"/>
            <a:ext cx="3444240" cy="2682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 dirty="0">
                <a:solidFill>
                  <a:srgbClr val="002060"/>
                </a:solidFill>
                <a:latin typeface="Times New Roman"/>
              </a:rPr>
              <a:t>Стадии формирования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ECDDCC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1243584" y="1847088"/>
            <a:ext cx="7217664" cy="719328"/>
          </a:xfrm>
          <a:prstGeom prst="rect">
            <a:avLst/>
          </a:prstGeom>
          <a:solidFill>
            <a:srgbClr val="C1F51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44"/>
              </a:lnSpc>
            </a:pPr>
            <a:r>
              <a:rPr lang="ru" sz="1500" b="1" u="sng">
                <a:latin typeface="Times New Roman"/>
              </a:rPr>
              <a:t>Бюджетный процесс</a:t>
            </a:r>
            <a:r>
              <a:rPr lang="ru" sz="1500" b="1">
                <a:latin typeface="Times New Roman"/>
              </a:rPr>
              <a:t> - 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1936" y="2974848"/>
            <a:ext cx="7037832" cy="307848"/>
          </a:xfrm>
          <a:prstGeom prst="rect">
            <a:avLst/>
          </a:prstGeom>
          <a:solidFill>
            <a:srgbClr val="A16A7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FFFFFF"/>
                </a:solidFill>
                <a:latin typeface="Times New Roman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3675888"/>
            <a:ext cx="1822704" cy="1389888"/>
          </a:xfrm>
          <a:prstGeom prst="rect">
            <a:avLst/>
          </a:prstGeom>
          <a:solidFill>
            <a:srgbClr val="C1F517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  <a:spcAft>
                <a:spcPts val="1890"/>
              </a:spcAft>
            </a:pPr>
            <a:r>
              <a:rPr lang="ru" sz="1700" b="1" dirty="0">
                <a:latin typeface="Times New Roman"/>
              </a:rPr>
              <a:t>составление проекта бюджета</a:t>
            </a:r>
          </a:p>
          <a:p>
            <a:pPr indent="0" algn="ctr">
              <a:lnSpc>
                <a:spcPts val="2136"/>
              </a:lnSpc>
            </a:pPr>
            <a:r>
              <a:rPr lang="ru" sz="1700" b="1" dirty="0">
                <a:latin typeface="Times New Roman"/>
              </a:rPr>
              <a:t>рассмотрение и утверждение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95088" y="4035552"/>
            <a:ext cx="3648456" cy="545576"/>
          </a:xfrm>
          <a:prstGeom prst="rect">
            <a:avLst/>
          </a:prstGeom>
          <a:solidFill>
            <a:srgbClr val="FECC02"/>
          </a:solidFill>
        </p:spPr>
        <p:txBody>
          <a:bodyPr lIns="0" tIns="0" rIns="0" bIns="0">
            <a:noAutofit/>
          </a:bodyPr>
          <a:lstStyle/>
          <a:p>
            <a:pPr indent="901700">
              <a:lnSpc>
                <a:spcPts val="1920"/>
              </a:lnSpc>
            </a:pPr>
            <a:r>
              <a:rPr lang="ru" sz="1500" b="1" dirty="0">
                <a:latin typeface="Times New Roman"/>
              </a:rPr>
              <a:t>Проект местного бюджета составляется и утверждается сроком 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52032" y="4678680"/>
            <a:ext cx="777841" cy="280416"/>
          </a:xfrm>
          <a:prstGeom prst="rect">
            <a:avLst/>
          </a:prstGeom>
          <a:solidFill>
            <a:srgbClr val="FECC0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500" b="1">
                <a:latin typeface="Times New Roman"/>
              </a:rPr>
              <a:t>три года</a:t>
            </a:r>
          </a:p>
        </p:txBody>
      </p:sp>
      <p:pic>
        <p:nvPicPr>
          <p:cNvPr id="18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4435" y="401251"/>
            <a:ext cx="428447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endParaRPr lang="ru-RU" sz="1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 fontAlgn="base" hangingPunct="0">
              <a:spcBef>
                <a:spcPts val="600"/>
              </a:spcBef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Основными задачами муниципальной программы являются: повышение эффективности управления и распоряжения имуществом, находящимся в распоряжении органов местного самоуправления на территории Московской области, повышение качества управления муниципальными финансами, повышение эффективности организационного, нормативного, правового и финансового обеспечения, развития и укрепления материально-технической базы Администрации городского округа Лыткарино, и её функциональных органов. 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 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2022 году – 230 015,0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2023 году – 236 519,0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в 2024 году – 212 206,5 тыс. рублей</a:t>
            </a: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4252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Управление имуществом и муниципальными финансами» </a:t>
            </a:r>
            <a:endParaRPr lang="ru-RU" sz="12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5842" name="Picture 2" descr="https://www.kleo.ru/img/articles/A4Gg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062"/>
            <a:ext cx="3724266" cy="25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3210217"/>
            <a:ext cx="9036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реализации муниципальной программы «Управление имуществом и  муниципальными финансами»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05479"/>
              </p:ext>
            </p:extLst>
          </p:nvPr>
        </p:nvGraphicFramePr>
        <p:xfrm>
          <a:off x="179514" y="3645025"/>
          <a:ext cx="8856981" cy="2927802"/>
        </p:xfrm>
        <a:graphic>
          <a:graphicData uri="http://schemas.openxmlformats.org/drawingml/2006/table">
            <a:tbl>
              <a:tblPr bandRow="1"/>
              <a:tblGrid>
                <a:gridCol w="423270"/>
                <a:gridCol w="2804618"/>
                <a:gridCol w="1190075"/>
                <a:gridCol w="509603"/>
                <a:gridCol w="683468"/>
                <a:gridCol w="423270"/>
                <a:gridCol w="357023"/>
                <a:gridCol w="406910"/>
                <a:gridCol w="300688"/>
                <a:gridCol w="129123"/>
                <a:gridCol w="392997"/>
                <a:gridCol w="1235936"/>
              </a:tblGrid>
              <a:tr h="2124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(Показатель реализации мероприятий)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Базовое значение показателя на начало реализации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Планируемое значение по годам реализации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«Развитие имущественного комплекса» (12 1 00 00000)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Рейтинг-50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МО 05.11.2019 №222/2019-ОЗ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03 00000 Создание условий для реализации государственных полномочий в области земельных отношений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1.2.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Рейтинг-50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МО 05.11.2019 №222/2019-ОЗ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02 00000 Управление имуществом, находящимся в муниципальной собственности, и выполнение кадастровых работ 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1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97719"/>
              </p:ext>
            </p:extLst>
          </p:nvPr>
        </p:nvGraphicFramePr>
        <p:xfrm>
          <a:off x="395535" y="260648"/>
          <a:ext cx="8496945" cy="5544615"/>
        </p:xfrm>
        <a:graphic>
          <a:graphicData uri="http://schemas.openxmlformats.org/drawingml/2006/table">
            <a:tbl>
              <a:tblPr bandRow="1"/>
              <a:tblGrid>
                <a:gridCol w="312217"/>
                <a:gridCol w="2571400"/>
                <a:gridCol w="1091114"/>
                <a:gridCol w="467229"/>
                <a:gridCol w="626634"/>
                <a:gridCol w="393570"/>
                <a:gridCol w="389173"/>
                <a:gridCol w="393021"/>
                <a:gridCol w="374881"/>
                <a:gridCol w="384227"/>
                <a:gridCol w="1493479"/>
              </a:tblGrid>
              <a:tr h="666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МО 05.11.2019 №222/2019-ОЗ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12 1 03 00000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реализации государственных полномочий в области земельных отношений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Приоритетный целевой показатель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МО 05.11.2019 №222/2019-ОЗ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02 00000 Управление имуществом, находящимся в муниципальной собственности, и выполнение кадастровых работ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1.5.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земельных участков многодетным семьям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Приоритетный целевой показатель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МО 01.06.2011 №73/2011-ОЗ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02 00000 Управление имуществом, находящимся в муниципальной собственности, и выполнение кадастровых работ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1.6.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Проверка использования земель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Приоритетный целевой показатель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Пост.Прав.МО 26.05.2016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07 00000 Создание условий для реализации полномочий органов местного самоуправления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1.7.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Исключение незаконных решений по земле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Рейтинг-50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 МО 05.11.2019 №222/2019-ОЗ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07 00000 Создание условий для реализации полномочий органов местного самоуправления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1.8.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	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Рейтинг-50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Распоряжение 65-р от 26.12.2017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07 00000 Создание условий для реализации полномочий органов местного самоуправления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1.9.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Прирост земельного налога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Приоритетный целевой показатель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 Президента РФ от 28.04.2008 №607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07 00000 Создание условий для реализации полномочий органов местного самоуправления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1.10.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МО "Предпринимательство Подмосковья" на 2017-2024 годы" Региональный проект «Улучшение условий ведения предпринимательской деятельности»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 07 00000 Создание условий для реализации полномочий органов местного самоуправления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743" marR="44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034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30107"/>
              </p:ext>
            </p:extLst>
          </p:nvPr>
        </p:nvGraphicFramePr>
        <p:xfrm>
          <a:off x="395536" y="476674"/>
          <a:ext cx="8568953" cy="5906328"/>
        </p:xfrm>
        <a:graphic>
          <a:graphicData uri="http://schemas.openxmlformats.org/drawingml/2006/table">
            <a:tbl>
              <a:tblPr bandRow="1"/>
              <a:tblGrid>
                <a:gridCol w="314864"/>
                <a:gridCol w="2593191"/>
                <a:gridCol w="1100361"/>
                <a:gridCol w="471187"/>
                <a:gridCol w="631945"/>
                <a:gridCol w="391363"/>
                <a:gridCol w="386927"/>
                <a:gridCol w="390808"/>
                <a:gridCol w="389145"/>
                <a:gridCol w="387483"/>
                <a:gridCol w="1511679"/>
              </a:tblGrid>
              <a:tr h="18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№ III «Совершенствование муниципальной службы Московской области»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2.1.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– заказом, от общего числа муниципальных служащих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профессионального развития муниципальных служащих Московской области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№ IV «Управление муниципальными финансами»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3.1.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Ежегодный прирост налоговых доходов в  консолидированный бюджет Московской области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Основное мероприятие 01: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«Проведение мероприятий в сфере формирования доходов местного бюджета»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3.2.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Снижение налоговой задолженности в консолидированный бюджет Московской области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Основное мероприятие 01: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«Проведение мероприятий в сфере формирования доходов местного бюджета»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3.3.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Отношение объема муниципального долга к годовому объему доходов бюджета муниципального образования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≤ 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≤ 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≤ 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≤ 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≤ 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≤ 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Основное мероприятие 06: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«Управление муниципальным долгом»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№ V  «Обеспечивающая  подпрограмма»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4.1.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выплаченных Администрацией городского округа Лыткарино, Комитетом по управлению имуществом города Лыткарино,  Финансовым управлением города Лыткарино объемов  денежного содержания, прочих и иных выплат, страховых взносов от запланированных выплат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4.2.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обращений граждан, рассмотренных  Администрацией городского округа Лыткарино, Комитетом по управлению имуществом города Лыткарино,  Финансовым управлением города Лыткарино без нарушений установленных сроков, в общем числе обращений граждан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4.3.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нормативных правовых актов, разработанных Администрацией городского округа Лыткарино, Комитетом по управлению имуществом города Лыткарино, без нарушений сроков реализации поручений, содержащихся в постановлениях и распоряжениях Главы города Лыткарино, от общего количества разработанных на основании поручений нормативных правовых актов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4.4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проведенных процедур закупок Администрацией городского округа Лыткарино, Комитетом по управлению имуществом города Лыткарино, Финансовым управлением города Лыткарино в общем количестве запланированных процедур закупок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19" marR="3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096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80728"/>
            <a:ext cx="4572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Bef>
                <a:spcPts val="1200"/>
              </a:spcBef>
            </a:pPr>
            <a:r>
              <a:rPr lang="ru-RU" sz="1100" dirty="0" smtClean="0">
                <a:latin typeface="Arial" pitchFamily="34" charset="0"/>
                <a:ea typeface="Calibri"/>
                <a:cs typeface="Arial" pitchFamily="34" charset="0"/>
              </a:rPr>
              <a:t>Мероприятия </a:t>
            </a:r>
            <a:r>
              <a:rPr lang="ru-RU" sz="1100" dirty="0">
                <a:latin typeface="Arial" pitchFamily="34" charset="0"/>
                <a:ea typeface="Calibri"/>
                <a:cs typeface="Arial" pitchFamily="34" charset="0"/>
              </a:rPr>
              <a:t>муниципальной программы направлены на обеспечение открытости и прозрачности деятельности органов местного самоуправления, создание условий для осуществления гражданского контроля за их деятельностью, укрепление межнационального и межконфессионального мира и согласия, воспитание гармоничных, всесторонне развитых, патриотичных и социально ответственных граждан.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Bef>
                <a:spcPts val="600"/>
              </a:spcBef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</a:t>
            </a: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в 2022 году – 14 831,9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в 2023 году – 14 239,9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в 2024 году –   8 931,6 тыс. рублей.</a:t>
            </a:r>
            <a:endParaRPr lang="ru-RU" sz="11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институтов гражданского общества, повышение эффективности местного самоуправления и реализации молодежной политики»</a:t>
            </a:r>
            <a:endParaRPr lang="ru-RU" sz="12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8916" name="Picture 4" descr="https://avatars.mds.yandex.net/i?id=599d984689adb5accf688677cdaf85d8-5235085-images-thumbs&amp;ref=rim&amp;n=33&amp;w=191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4032448" cy="24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46432"/>
              </p:ext>
            </p:extLst>
          </p:nvPr>
        </p:nvGraphicFramePr>
        <p:xfrm>
          <a:off x="132281" y="3519100"/>
          <a:ext cx="8712969" cy="31980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82553"/>
                <a:gridCol w="2556683"/>
                <a:gridCol w="1119747"/>
                <a:gridCol w="400152"/>
                <a:gridCol w="959461"/>
                <a:gridCol w="482553"/>
                <a:gridCol w="477473"/>
                <a:gridCol w="400717"/>
                <a:gridCol w="400717"/>
                <a:gridCol w="400152"/>
                <a:gridCol w="958897"/>
                <a:gridCol w="73864"/>
              </a:tblGrid>
              <a:tr h="1112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№ п/п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Планируемые результаты реализации муниципальной программы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Тип показателя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Единица измерения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Базовое значение на начало реализации программы (2019 год)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Планируемое значение по годам реализации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Номер основного мероприятия в перечне мероприятий программы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2020 год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2021 год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2022 год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2023 год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2024 год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00" marR="41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68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Подпрограмма 1 «Развитие системы информирования населения о деятельности органов местного самоуправления Московской области, создание доступной современной медиасреды»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Информирование населения через СМИ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Рейтинг-45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113,78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Уровень информированности населения в социальных сетях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Рейтинг-45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Балл</a:t>
                      </a: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2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Показатель ГП: Увеличение доли фактических мест установки рекламных конструкций, соответствующих утвержденным схемам размещения рекламных конструкций на терри-тории муниципальных образований Московской области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39" marR="23939" marT="39384" marB="39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66242" y="3242101"/>
            <a:ext cx="65896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Планируемые результаты реализации муниципальной программы на 2020 – 2024 годы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00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43004"/>
              </p:ext>
            </p:extLst>
          </p:nvPr>
        </p:nvGraphicFramePr>
        <p:xfrm>
          <a:off x="323528" y="332656"/>
          <a:ext cx="8496943" cy="6090304"/>
        </p:xfrm>
        <a:graphic>
          <a:graphicData uri="http://schemas.openxmlformats.org/drawingml/2006/table">
            <a:tbl>
              <a:tblPr/>
              <a:tblGrid>
                <a:gridCol w="315224"/>
                <a:gridCol w="2514018"/>
                <a:gridCol w="1101063"/>
                <a:gridCol w="393474"/>
                <a:gridCol w="943450"/>
                <a:gridCol w="469505"/>
                <a:gridCol w="83137"/>
                <a:gridCol w="469505"/>
                <a:gridCol w="394030"/>
                <a:gridCol w="394030"/>
                <a:gridCol w="393474"/>
                <a:gridCol w="942896"/>
                <a:gridCol w="83137"/>
              </a:tblGrid>
              <a:tr h="1298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</a:rPr>
                        <a:t>Показатель ГП: Увеличение доли фактических мест установки рекламных конструкций, соответствующих утвержденным схемам размещения рекламных конструкций на </a:t>
                      </a: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</a:rPr>
                        <a:t>территории муниципальных 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</a:rPr>
                        <a:t>образований Московской области</a:t>
                      </a:r>
                      <a:endParaRPr lang="ru-RU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</a:rPr>
                        <a:t>Показатель ГП: </a:t>
                      </a: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</a:rPr>
                        <a:t>Увеличение 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</a:rPr>
                        <a:t>доли фактических мест установки рекламных конструкций, соответствующих утвержденным схемам размещения рекламных конструкций на </a:t>
                      </a: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</a:rPr>
                        <a:t>территории 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</a:rPr>
                        <a:t>муниципальных образований </a:t>
                      </a:r>
                      <a:r>
                        <a:rPr lang="ru-RU" sz="700" b="1" dirty="0" err="1" smtClean="0">
                          <a:effectLst/>
                          <a:latin typeface="Times New Roman"/>
                          <a:ea typeface="Calibri"/>
                        </a:rPr>
                        <a:t>Московсской</a:t>
                      </a: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</a:rPr>
                        <a:t>области</a:t>
                      </a:r>
                      <a:endParaRPr lang="ru-RU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5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2 «Мир и согласие. Новые возможности»</a:t>
                      </a: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Увеличение количества граждан, проживающих на территории городского округа Лыткарино, принявших участие в мероприятиях, направленных на укрепление межнациональных и межконфессиональных отношений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чел.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7 000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9 000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11 0000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13 0000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15 000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5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Подпрограмма 4 «Молодежь Подмосковья»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Увеличение доли молодых граждан, принимающих участие в мероприятиях по гражданско-патриотическому и духовно-нравственному воспитанию молодёжи, и вовлечённых в международное, межрегиональное и межмуниципальное сотрудничество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23,5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5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Увеличение доли подростков временно трудоустроенных в период летних школьных каникул, в общей численности подростков в возрасте от 14 до 18 лет, подлежащих трудоустройству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3,3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3,35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3,37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3,39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3,4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3,43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6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Общая численность граждан , вовлеченных центрами поддержки добровольчества (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волонтерства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) на базе образовательных организаций , некоммерческих организаций, государственных и муниципальных учреждений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в добровольческую (волонтерскую) деятельность</a:t>
                      </a:r>
                      <a:endParaRPr lang="ru-RU" sz="800" b="1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Calibri"/>
                        <a:hlinkClick r:id="rId2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Соглашение с ФОИВ (региональный проект)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Чел.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</a:rPr>
                        <a:t>8,723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0,0013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</a:rPr>
                        <a:t>8,788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</a:rPr>
                        <a:t>8,790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</a:rPr>
                        <a:t>8,820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</a:rPr>
                        <a:t>8,850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E8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283" marR="18283" marT="30079" marB="300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635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548680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1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повышение доступности и качества транспортных услуг для населения, развитие сети автомобильных дорог общего пользования местного значения на территории муниципального образования, обеспечение нормативного состояния автомобильных дорог местного значения, обеспечение деятельности (оказание услуг) муниципальных учреждений в сфере дорожного хозяйства.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 </a:t>
            </a: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в 2022 году – 51 353,9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в 2023 году – 42 043,9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в 2024 году – 28 843,9 тыс. рублей.</a:t>
            </a:r>
            <a:endParaRPr lang="ru-RU" sz="11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0566"/>
            <a:ext cx="8568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и функционирование дорожно-транспортного комплекса»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449580" algn="just"/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</p:txBody>
      </p:sp>
      <p:pic>
        <p:nvPicPr>
          <p:cNvPr id="40962" name="Picture 2" descr="https://mobimg.b-cdn.net/v3/fetch/d5/d5a016ca835ec45762f77bbbb083b04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3564"/>
            <a:ext cx="3287271" cy="23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87076"/>
              </p:ext>
            </p:extLst>
          </p:nvPr>
        </p:nvGraphicFramePr>
        <p:xfrm>
          <a:off x="179512" y="3861048"/>
          <a:ext cx="8640958" cy="2116643"/>
        </p:xfrm>
        <a:graphic>
          <a:graphicData uri="http://schemas.openxmlformats.org/drawingml/2006/table">
            <a:tbl>
              <a:tblPr bandRow="1"/>
              <a:tblGrid>
                <a:gridCol w="468812"/>
                <a:gridCol w="1514794"/>
                <a:gridCol w="705428"/>
                <a:gridCol w="548422"/>
                <a:gridCol w="630243"/>
                <a:gridCol w="468812"/>
                <a:gridCol w="468812"/>
                <a:gridCol w="468812"/>
                <a:gridCol w="468812"/>
                <a:gridCol w="468812"/>
                <a:gridCol w="469918"/>
                <a:gridCol w="469918"/>
                <a:gridCol w="1489363"/>
              </a:tblGrid>
              <a:tr h="11995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(Показатель реализации мероприятий)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Базовое значение показателя                      на начало реализации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2025 год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2026 год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7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2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«Пассажирский транспорт общего пользования»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37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поездок, оплаченных посредством безналичных расчётов, в общем количестве оплаченных пассажирами поездок на конец года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показатель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(показатель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госпрограммы)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Основное мероприятие 1: «Организация транспортного обслуживания населения в соответствии с государственными и муниципальными контрактами и договорами на выполнение работ по перевозке пассажиров»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0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Соблюдение расписания на автобусных маршрутах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Рейтинг-50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85,18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3224104"/>
            <a:ext cx="91021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Планируемые результаты реализации муниципальной программы «Развитие и функционирование дорожно-транспортного комплекса»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2020-2026 годы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069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74651"/>
              </p:ext>
            </p:extLst>
          </p:nvPr>
        </p:nvGraphicFramePr>
        <p:xfrm>
          <a:off x="179511" y="836712"/>
          <a:ext cx="8784978" cy="5280904"/>
        </p:xfrm>
        <a:graphic>
          <a:graphicData uri="http://schemas.openxmlformats.org/drawingml/2006/table">
            <a:tbl>
              <a:tblPr bandRow="1"/>
              <a:tblGrid>
                <a:gridCol w="379712"/>
                <a:gridCol w="1571611"/>
                <a:gridCol w="731890"/>
                <a:gridCol w="568994"/>
                <a:gridCol w="653883"/>
                <a:gridCol w="486398"/>
                <a:gridCol w="486398"/>
                <a:gridCol w="486398"/>
                <a:gridCol w="486398"/>
                <a:gridCol w="486398"/>
                <a:gridCol w="414125"/>
                <a:gridCol w="487545"/>
                <a:gridCol w="1545228"/>
              </a:tblGrid>
              <a:tr h="35316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Подпрограмма «Дороги Подмосковья»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5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2.1.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Объем ввода в эксплуатацию после строительства и реконст-рукции автомобильных дорог общего пользования местного значения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 (показатель госпрограммы)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км/пог.м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0,72/720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Основное мероприятие «Строительство и реконструкция автомобильных дорог местного значения»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5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2.2.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 (показатель госпрограммы)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км/тыс.кв.м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 /2,22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 /2,22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15 570/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15 570/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15 570/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15 570/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15 570/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15 570/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Основное мероприятие 3: «Ремонт, капитальный ремонт сети автомобильных дорог, мостов и путепроводов местного значения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09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2.3.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Рейтинг-50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чел./100 тыс. населения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1,69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Основное мероприятие 3: «Ремонт, капитальный ремонт сети автомобильных дорог, мостов и путепроводов местного значения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5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2.4.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 (показатель госпрограммы)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33350" algn="l"/>
                          <a:tab pos="335915" algn="ctr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м/места</a:t>
                      </a: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138" marR="4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3: «Ремонт, капитальный ремонт сети автомобильных дорог, мостов и путепроводов местного значения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495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7" y="439837"/>
            <a:ext cx="38550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                             </a:t>
            </a:r>
            <a:endParaRPr lang="ru-RU" sz="10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 </a:t>
            </a:r>
            <a:endParaRPr lang="ru-RU" sz="1000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latin typeface="Arial" pitchFamily="34" charset="0"/>
                <a:ea typeface="PMingLiU" pitchFamily="18" charset="-120"/>
                <a:cs typeface="Arial" pitchFamily="34" charset="0"/>
              </a:rPr>
              <a:t>Муниципальная программа направлена на повышение эффективности государственного управления, развитие информационного общества в городском округе Лыткарино Московской области и создание достаточных условий институционального и инфраструктурного характера для создания и (или) развития цифровой экономики.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latin typeface="Arial" pitchFamily="34" charset="0"/>
                <a:ea typeface="PMingLiU" pitchFamily="18" charset="-120"/>
                <a:cs typeface="Arial" pitchFamily="34" charset="0"/>
              </a:rPr>
              <a:t>На реализацию мероприятий муниципальной программы предусматриваются средства в объеме: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PMingLiU" pitchFamily="18" charset="-120"/>
                <a:cs typeface="Arial" pitchFamily="34" charset="0"/>
              </a:rPr>
              <a:t>в 2022 году – 56 403,0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PMingLiU" pitchFamily="18" charset="-120"/>
                <a:cs typeface="Arial" pitchFamily="34" charset="0"/>
              </a:rPr>
              <a:t>в 2023 году – 36 397,5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PMingLiU" pitchFamily="18" charset="-120"/>
                <a:cs typeface="Arial" pitchFamily="34" charset="0"/>
              </a:rPr>
              <a:t>в 2024 году – 32 170,0 тыс. рублей.</a:t>
            </a:r>
            <a:endParaRPr lang="ru-RU" sz="1000" dirty="0"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16727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prstClr val="black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Муниципальная программа </a:t>
            </a:r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«</a:t>
            </a:r>
            <a:r>
              <a:rPr lang="ru-RU" sz="1000" b="1" dirty="0">
                <a:solidFill>
                  <a:prstClr val="black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Цифровое муниципальное образование» </a:t>
            </a:r>
            <a:endParaRPr lang="ru-RU" dirty="0"/>
          </a:p>
        </p:txBody>
      </p:sp>
      <p:pic>
        <p:nvPicPr>
          <p:cNvPr id="43010" name="Picture 2" descr="https://avatars.mds.yandex.net/get-zen_doc/3993525/pub_5f464e40e4918b12b5be3d1e_5f464f147b75412bb07c36b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4563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87806"/>
              </p:ext>
            </p:extLst>
          </p:nvPr>
        </p:nvGraphicFramePr>
        <p:xfrm>
          <a:off x="323529" y="3428997"/>
          <a:ext cx="8568952" cy="2952330"/>
        </p:xfrm>
        <a:graphic>
          <a:graphicData uri="http://schemas.openxmlformats.org/drawingml/2006/table">
            <a:tbl>
              <a:tblPr bandRow="1"/>
              <a:tblGrid>
                <a:gridCol w="400937"/>
                <a:gridCol w="3590895"/>
                <a:gridCol w="644664"/>
                <a:gridCol w="481236"/>
                <a:gridCol w="644664"/>
                <a:gridCol w="401502"/>
                <a:gridCol w="401502"/>
                <a:gridCol w="400937"/>
                <a:gridCol w="400937"/>
                <a:gridCol w="400937"/>
                <a:gridCol w="800741"/>
              </a:tblGrid>
              <a:tr h="28219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Базовое значение показателя на начало реализации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Номер и название основного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мероприятия в перечне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мероприятий подпрограммы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MS Mincho"/>
                        </a:rPr>
                        <a:t>Подпрограмма 1 «Снижение административных барьеров, повышение качества и доступности предоставления государственных и муниципальных услуг, в том числе на базе многофункциональных центров предоставления государственных и муниципальных услуг, 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а также услуг почтовой связи</a:t>
                      </a:r>
                      <a:r>
                        <a:rPr lang="ru-RU" sz="800" b="1">
                          <a:effectLst/>
                          <a:latin typeface="Times New Roman"/>
                          <a:ea typeface="MS Mincho"/>
                        </a:rPr>
                        <a:t>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МФЦ*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Указной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Указной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96,9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94,6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96,9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96,9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96,9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96,9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Указной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минута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11,5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1.4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Доля заявителей МФЦ, ожидающих в очереди более 11 минут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6086" marR="460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1.5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Выполнение требований комфортности и доступности МФЦ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Отраслевой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процент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99,5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6086" marR="46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7784" y="2997671"/>
            <a:ext cx="81910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Планируемые результаты реализации муниципальной программы «Цифровое муниципальное образование»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27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32656"/>
            <a:ext cx="4572000" cy="2410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marR="57785" indent="8890" algn="just">
              <a:lnSpc>
                <a:spcPts val="1370"/>
              </a:lnSpc>
              <a:spcBef>
                <a:spcPts val="600"/>
              </a:spcBef>
              <a:spcAft>
                <a:spcPts val="600"/>
              </a:spcAft>
              <a:tabLst>
                <a:tab pos="201295" algn="l"/>
              </a:tabLs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ru-RU" sz="11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задачами муниципальной программы являются: определение приоритетов и формирование политики пространственного развития муниципального образования, обеспечивающей градостроительными средствами преодоление негативных тенденций в застройке городов и других населенных мест, повышение качества жизни населения, формирование условий для устойчивого градостроительного развития. 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в 202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-202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4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годах –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10 508,1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тыс. рублей ежегодно; </a:t>
            </a:r>
            <a:endParaRPr lang="ru-RU" sz="11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578" y="266015"/>
            <a:ext cx="78488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Архитектура и градостроительство»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4034" name="Picture 2" descr="https://www.ridus.ru/images/2016/3/25/382902/hd_7c9e786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7" y="527625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30722"/>
              </p:ext>
            </p:extLst>
          </p:nvPr>
        </p:nvGraphicFramePr>
        <p:xfrm>
          <a:off x="96517" y="3247618"/>
          <a:ext cx="8795963" cy="3589422"/>
        </p:xfrm>
        <a:graphic>
          <a:graphicData uri="http://schemas.openxmlformats.org/drawingml/2006/table">
            <a:tbl>
              <a:tblPr bandRow="1"/>
              <a:tblGrid>
                <a:gridCol w="294564"/>
                <a:gridCol w="2088315"/>
                <a:gridCol w="821343"/>
                <a:gridCol w="660783"/>
                <a:gridCol w="739615"/>
                <a:gridCol w="493270"/>
                <a:gridCol w="493270"/>
                <a:gridCol w="493270"/>
                <a:gridCol w="493270"/>
                <a:gridCol w="410961"/>
                <a:gridCol w="1807302"/>
              </a:tblGrid>
              <a:tr h="1150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(Показатель реализации мероприятий)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Базовое значение 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Планируемое значение по годам реализации*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и номер основного мероприятия 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1 «Разработка Генерального плана развития городского округа»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1. Наличие утвержденного в актуальной версии генерального плана городского округа Лыткарино (внесение изменений в генеральный план городского округа Лыткарино)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02. Разработка и внесение изменений в документы территориального планирования муниципальных образований Московской области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2. Наличие утвержденных в актуальной версии Правил землепользования и застройки городского округа Лыткарино (внесение изменений в Правила землепользования и застройки городского округа Лыткарино)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03. Разработка и внесение изменений в документы градостроительного зонирования муниципальных образований Московской области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3. Наличие утвержденных нормативов градостроительного проектирования городского округа Лыткарино (внесение изменений в нормативы градостроительного проектирования городского округа Лыткарино)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04.  Обеспечение разработки и внесение изменений в нормативы градостроительного проектирования городского округа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4. Наличие утвержденной карты планируемого размещения объектов местного значения муниципального образования Московской области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муниципальной программы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02. Разработка и внесение изменений в документы территориального планирования муниципальных образований Московской области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94" marR="45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0649" y="2970619"/>
            <a:ext cx="88026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результаты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реализации муниципальной программы «Архитектура и градостроительство» на 2020-2024 годы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577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20688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задачами программы являются – повышение качества и комфорта городской среды на территории муниципального образования, обеспечение условий для комфортного проживания жителей в многоквартирных домах, расположенных на территории городского округа Лыткарино, обеспечение деятельности органов местного самоуправления.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</a:t>
            </a:r>
          </a:p>
          <a:p>
            <a:pPr indent="450215" algn="just">
              <a:spcAft>
                <a:spcPts val="0"/>
              </a:spcAft>
            </a:pP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в 20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22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году –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  230 528,1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тыс. рублей;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в 20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23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году –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  105 804,9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тыс. рублей;</a:t>
            </a:r>
            <a:endParaRPr lang="ru-RU" sz="11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в 202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4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году – </a:t>
            </a:r>
            <a:r>
              <a:rPr lang="ru-RU" sz="1100" dirty="0">
                <a:latin typeface="Arial" pitchFamily="34" charset="0"/>
                <a:ea typeface="Times New Roman"/>
                <a:cs typeface="Arial" pitchFamily="34" charset="0"/>
              </a:rPr>
              <a:t>  225 843,7</a:t>
            </a:r>
            <a:r>
              <a:rPr lang="x-none" sz="1100">
                <a:latin typeface="Arial" pitchFamily="34" charset="0"/>
                <a:ea typeface="Times New Roman"/>
                <a:cs typeface="Arial" pitchFamily="34" charset="0"/>
              </a:rPr>
              <a:t> тыс. рублей.</a:t>
            </a:r>
            <a:endParaRPr lang="ru-RU" sz="11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1190"/>
            <a:ext cx="86409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x-none" sz="1100" b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x-none" sz="1100" b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x-none" sz="1100" b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Формирование современной комфортной городской среды» </a:t>
            </a:r>
            <a:endParaRPr lang="ru-RU" sz="11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5058" name="Picture 2" descr="https://gazeta-rognedino.ru/wp-content/uploads/2017/12/75915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1" y="620688"/>
            <a:ext cx="3784769" cy="24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69701"/>
              </p:ext>
            </p:extLst>
          </p:nvPr>
        </p:nvGraphicFramePr>
        <p:xfrm>
          <a:off x="467544" y="3673463"/>
          <a:ext cx="8352929" cy="3066252"/>
        </p:xfrm>
        <a:graphic>
          <a:graphicData uri="http://schemas.openxmlformats.org/drawingml/2006/table">
            <a:tbl>
              <a:tblPr bandRow="1"/>
              <a:tblGrid>
                <a:gridCol w="459606"/>
                <a:gridCol w="1915745"/>
                <a:gridCol w="1224714"/>
                <a:gridCol w="616412"/>
                <a:gridCol w="689949"/>
                <a:gridCol w="459606"/>
                <a:gridCol w="459606"/>
                <a:gridCol w="383365"/>
                <a:gridCol w="459606"/>
                <a:gridCol w="459606"/>
                <a:gridCol w="1224714"/>
              </a:tblGrid>
              <a:tr h="102246">
                <a:tc rowSpan="2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Планируемые результаты реализации муниципальной программы (подпрограммы)</a:t>
                      </a:r>
                    </a:p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(Показатель реализации мероприятий)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Базовое зна-чение показа-теля  на нача-ло реализа-ции </a:t>
                      </a: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Номер и название основного мероприятия в перечне мероприятий подпрограммы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246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72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Подпрограмма 1 «Комфортная городская среда»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2465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Количество реализованных мероприятий по благоустройству общественных территорий, в том числе: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пешеходные зоны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набережные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скверы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зоны отдыха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площади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стелы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парки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Региональный проект «Формирование комфортной городской среды (Московская область)»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F2;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39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 Количество разработанных концепций благоустройства общественных территорий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 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39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 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1317" y="32129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Планируемые результаты реализации муниципальной программы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«Формирование современной комфортной городской среды» на 2020-2024годы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0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1438656"/>
            <a:ext cx="8058912" cy="206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8992" y="298703"/>
            <a:ext cx="2484896" cy="204215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6848" y="950976"/>
            <a:ext cx="1740408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02060"/>
                </a:solidFill>
                <a:latin typeface="Times New Roman"/>
              </a:rPr>
              <a:t>Доходы 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232" y="3980688"/>
            <a:ext cx="2542032" cy="2544656"/>
          </a:xfrm>
          <a:prstGeom prst="rect">
            <a:avLst/>
          </a:prstGeom>
          <a:solidFill>
            <a:srgbClr val="7ED13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512"/>
              </a:lnSpc>
              <a:spcAft>
                <a:spcPts val="630"/>
              </a:spcAft>
            </a:pPr>
            <a:r>
              <a:rPr lang="ru" sz="1500" b="1">
                <a:latin typeface="Times New Roman"/>
              </a:rPr>
              <a:t>Налоговые доходы -поступления в бюджет от уплаты налогов, установленных Налоговым кодексом РФ:</a:t>
            </a:r>
          </a:p>
          <a:p>
            <a:pPr indent="0">
              <a:lnSpc>
                <a:spcPts val="1344"/>
              </a:lnSpc>
              <a:spcAft>
                <a:spcPts val="630"/>
              </a:spcAft>
            </a:pPr>
            <a:r>
              <a:rPr lang="ru" sz="1500" b="1">
                <a:latin typeface="Times New Roman"/>
              </a:rPr>
              <a:t>• Налог на доходы физических лиц;</a:t>
            </a:r>
          </a:p>
          <a:p>
            <a:pPr indent="0">
              <a:spcAft>
                <a:spcPts val="630"/>
              </a:spcAft>
            </a:pPr>
            <a:r>
              <a:rPr lang="ru" sz="1500" b="1">
                <a:latin typeface="Times New Roman"/>
              </a:rPr>
              <a:t>•Акцизы;</a:t>
            </a:r>
          </a:p>
          <a:p>
            <a:pPr indent="0">
              <a:lnSpc>
                <a:spcPts val="1272"/>
              </a:lnSpc>
              <a:spcAft>
                <a:spcPts val="630"/>
              </a:spcAft>
            </a:pPr>
            <a:r>
              <a:rPr lang="ru" sz="1500" b="1">
                <a:latin typeface="Times New Roman"/>
              </a:rPr>
              <a:t>•Налог на имущество физических лиц;</a:t>
            </a:r>
          </a:p>
          <a:p>
            <a:pPr indent="0"/>
            <a:r>
              <a:rPr lang="ru" sz="1500" b="1">
                <a:latin typeface="Times New Roman"/>
              </a:rPr>
              <a:t>•Иные налоги.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4992" y="4008120"/>
            <a:ext cx="2499360" cy="2517224"/>
          </a:xfrm>
          <a:prstGeom prst="rect">
            <a:avLst/>
          </a:prstGeom>
          <a:solidFill>
            <a:srgbClr val="FF98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752"/>
              </a:lnSpc>
            </a:pPr>
            <a:r>
              <a:rPr lang="ru" sz="1500" b="1" dirty="0">
                <a:latin typeface="Times New Roman"/>
              </a:rPr>
              <a:t>Неналоговые доходы -поступления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2888" y="4035552"/>
            <a:ext cx="2447544" cy="2489792"/>
          </a:xfrm>
          <a:prstGeom prst="rect">
            <a:avLst/>
          </a:prstGeom>
          <a:solidFill>
            <a:srgbClr val="41B3C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12"/>
              </a:lnSpc>
            </a:pPr>
            <a:r>
              <a:rPr lang="ru" sz="1500" b="1">
                <a:latin typeface="Times New Roman"/>
              </a:rPr>
              <a:t>Безвозмездные поступления -поступление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  <p:pic>
        <p:nvPicPr>
          <p:cNvPr id="10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37352" cy="7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09280"/>
              </p:ext>
            </p:extLst>
          </p:nvPr>
        </p:nvGraphicFramePr>
        <p:xfrm>
          <a:off x="323529" y="404664"/>
          <a:ext cx="8568950" cy="5544615"/>
        </p:xfrm>
        <a:graphic>
          <a:graphicData uri="http://schemas.openxmlformats.org/drawingml/2006/table">
            <a:tbl>
              <a:tblPr bandRow="1"/>
              <a:tblGrid>
                <a:gridCol w="401132"/>
                <a:gridCol w="2001701"/>
                <a:gridCol w="1279664"/>
                <a:gridCol w="644070"/>
                <a:gridCol w="720906"/>
                <a:gridCol w="480227"/>
                <a:gridCol w="480227"/>
                <a:gridCol w="400566"/>
                <a:gridCol w="400566"/>
                <a:gridCol w="480227"/>
                <a:gridCol w="1279664"/>
              </a:tblGrid>
              <a:tr h="633670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1.4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Количество установленных детских игровых площадок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1.5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Количество благоустроенных дворовых территорий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341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1.6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среды,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Региональный проект «Формирование комфортной городской среды (Московская область)»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1.7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поселениях*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Региональный проект «Формирование комфортной городской среды (Московская область)»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1.8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Количество объектов электросетевого хозяйства и систем наружного освещения, на которых реализованы мероприятия по устройству и капитальному ремонту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 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1.9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Количество объектов архитектурно-художественного освещения, на которых реализованы мероприятия по устройству и капитальному ремонту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1.10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 Соответствие нормативу обеспеченности парками культуры и отдыха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</a:rPr>
                        <a:t>Основное мероприятие F2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759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12622"/>
              </p:ext>
            </p:extLst>
          </p:nvPr>
        </p:nvGraphicFramePr>
        <p:xfrm>
          <a:off x="395536" y="548674"/>
          <a:ext cx="8352928" cy="5040568"/>
        </p:xfrm>
        <a:graphic>
          <a:graphicData uri="http://schemas.openxmlformats.org/drawingml/2006/table">
            <a:tbl>
              <a:tblPr bandRow="1"/>
              <a:tblGrid>
                <a:gridCol w="388946"/>
                <a:gridCol w="1940889"/>
                <a:gridCol w="1240790"/>
                <a:gridCol w="624502"/>
                <a:gridCol w="699004"/>
                <a:gridCol w="465637"/>
                <a:gridCol w="465637"/>
                <a:gridCol w="388398"/>
                <a:gridCol w="388398"/>
                <a:gridCol w="465637"/>
                <a:gridCol w="92508"/>
                <a:gridCol w="1192582"/>
              </a:tblGrid>
              <a:tr h="485264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1.11 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</a:rPr>
                        <a:t> Увеличение числа посетителей парков культуры и отдыха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30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35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110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45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55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724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1.12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Количество установленных детских игровых площадок в парках культуры и отдыха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018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1.13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01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1445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1.14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Отраслевой показатель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Квадратный метр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2053,8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584,7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F2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586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Подпрограмма 2 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«Благоустройство территорий Московской области»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909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Показатель 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09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Показатель 2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09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just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Подпрограмма 3 </a:t>
                      </a: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«Создание условий для обеспечения комфортного проживания жителей в многоквартирных домах Московской области»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080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3.1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Times New Roman"/>
                        </a:rPr>
                        <a:t>Количество отремонтированных подъездов в МКД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113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54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Times New Roman"/>
                          <a:ea typeface="Calibri"/>
                        </a:rPr>
                        <a:t>Основное мероприятие 1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24"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3.2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Обращение Губернатора Московской области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1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</a:rPr>
                        <a:t>Основное мероприятие 2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583" marR="4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31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480" y="620688"/>
            <a:ext cx="42839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000" dirty="0" smtClean="0">
                <a:latin typeface="Arial" pitchFamily="34" charset="0"/>
                <a:ea typeface="Times New Roman"/>
                <a:cs typeface="Arial" pitchFamily="34" charset="0"/>
              </a:rPr>
              <a:t>Основными 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задачами программы являются - повышение уровня комфортного проживания и обеспеченности населения городского округа Лыткарино  объектами социального назначения.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На реализацию мероприятий муниципальной программы предусматриваются средства в сумме: в 2023 году - 8 105,3 тыс. рублей, в 2024 году – 200 000,0 тыс. рублей.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Средства предусматриваются на реализацию мероприятий Федерального проекта «Современная школа» - капитальные вложения в общеобразовательные организации в целях обеспечения односменного режима обучения (МС(К)ОУ специальная (коррекционная) общеобразовательная школа N8 для детей с ОВЗ на 216 мест,   </a:t>
            </a:r>
            <a:r>
              <a:rPr lang="ru-RU" sz="1000" dirty="0" err="1" smtClean="0">
                <a:latin typeface="Arial" pitchFamily="34" charset="0"/>
                <a:ea typeface="Times New Roman"/>
                <a:cs typeface="Arial" pitchFamily="34" charset="0"/>
              </a:rPr>
              <a:t>г.о</a:t>
            </a:r>
            <a:r>
              <a:rPr lang="ru-RU" sz="1000" dirty="0">
                <a:latin typeface="Arial" pitchFamily="34" charset="0"/>
                <a:ea typeface="Times New Roman"/>
                <a:cs typeface="Arial" pitchFamily="34" charset="0"/>
              </a:rPr>
              <a:t>. Лыткарино, ул. Пионерская д.12б). </a:t>
            </a:r>
            <a:endParaRPr lang="ru-RU" sz="1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19031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Муниципальная программа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Строительство объектов социальной инфраструктуры»</a:t>
            </a:r>
          </a:p>
        </p:txBody>
      </p:sp>
      <p:pic>
        <p:nvPicPr>
          <p:cNvPr id="48130" name="Picture 2" descr="http://prt.pravitelstvorb.ru/wp-content/uploads/2016/08/a128fb4e79a4c119e637a6855b8bfe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1879"/>
            <a:ext cx="3528392" cy="21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38506"/>
              </p:ext>
            </p:extLst>
          </p:nvPr>
        </p:nvGraphicFramePr>
        <p:xfrm>
          <a:off x="179511" y="3212976"/>
          <a:ext cx="8424937" cy="3069312"/>
        </p:xfrm>
        <a:graphic>
          <a:graphicData uri="http://schemas.openxmlformats.org/drawingml/2006/table">
            <a:tbl>
              <a:tblPr bandRow="1"/>
              <a:tblGrid>
                <a:gridCol w="373684"/>
                <a:gridCol w="1955126"/>
                <a:gridCol w="1023865"/>
                <a:gridCol w="648204"/>
                <a:gridCol w="446090"/>
                <a:gridCol w="449576"/>
                <a:gridCol w="432048"/>
                <a:gridCol w="504056"/>
                <a:gridCol w="504056"/>
                <a:gridCol w="432048"/>
                <a:gridCol w="1584176"/>
                <a:gridCol w="72008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Показатели реализации муниципальной программы 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Тип показателя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Базовое значение показателя                      на начало реализации подпрограммы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Планируемое значение по годам реализации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Номер основного мероприятия в перечне мероприятий подпрограммы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2023 год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2024 год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Подпрограмма 3 «Строительство (реконструкция) объектов образования»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Региональный проект «Современная школа»</a:t>
                      </a:r>
                      <a:r>
                        <a:rPr lang="ru-RU" sz="800" baseline="30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Федеральный проект «Современная школа»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Обращение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05. Организация строительства (реконструкции) объектов дошкольного образования за счет внебюджетных источников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Количество введенных в эксплуатацию объектов общего образования за счет внебюджетных источников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Обращение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Основное мероприятие 06. Организация строительства (реконструкции) объектов общего образования за счет внебюджетных источников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786" marR="7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15816" y="2865989"/>
            <a:ext cx="33137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Показатели реализации Муниципальной программы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143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349" y="56643"/>
            <a:ext cx="8322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Информация о расходах </a:t>
            </a:r>
            <a:r>
              <a:rPr lang="ru-RU" sz="1400" b="1" i="1" dirty="0">
                <a:solidFill>
                  <a:srgbClr val="F14124">
                    <a:lumMod val="50000"/>
                  </a:srgbClr>
                </a:solidFill>
              </a:rPr>
              <a:t>бюджета городского округа </a:t>
            </a:r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Лыткарино</a:t>
            </a:r>
          </a:p>
          <a:p>
            <a:pPr algn="ctr"/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в  разрезе </a:t>
            </a:r>
            <a:r>
              <a:rPr lang="ru-RU" sz="1400" b="1" i="1" dirty="0">
                <a:solidFill>
                  <a:srgbClr val="F14124">
                    <a:lumMod val="50000"/>
                  </a:srgbClr>
                </a:solidFill>
              </a:rPr>
              <a:t>муниципальных  программ </a:t>
            </a:r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на </a:t>
            </a:r>
            <a:r>
              <a:rPr lang="ru-RU" sz="1400" b="1" i="1" dirty="0">
                <a:solidFill>
                  <a:srgbClr val="F14124">
                    <a:lumMod val="50000"/>
                  </a:srgbClr>
                </a:solidFill>
              </a:rPr>
              <a:t>2022 год и </a:t>
            </a:r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на </a:t>
            </a:r>
            <a:r>
              <a:rPr lang="ru-RU" sz="1400" b="1" i="1" dirty="0">
                <a:solidFill>
                  <a:srgbClr val="F14124">
                    <a:lumMod val="50000"/>
                  </a:srgbClr>
                </a:solidFill>
              </a:rPr>
              <a:t>плановый период </a:t>
            </a:r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2023 </a:t>
            </a:r>
            <a:r>
              <a:rPr lang="ru-RU" sz="1400" b="1" i="1" dirty="0">
                <a:solidFill>
                  <a:srgbClr val="F14124">
                    <a:lumMod val="50000"/>
                  </a:srgbClr>
                </a:solidFill>
              </a:rPr>
              <a:t>и </a:t>
            </a:r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2024 годов </a:t>
            </a:r>
          </a:p>
          <a:p>
            <a:pPr algn="ctr"/>
            <a:r>
              <a:rPr lang="ru-RU" sz="1400" b="1" i="1" dirty="0" smtClean="0">
                <a:solidFill>
                  <a:srgbClr val="F14124">
                    <a:lumMod val="50000"/>
                  </a:srgbClr>
                </a:solidFill>
              </a:rPr>
              <a:t> </a:t>
            </a:r>
            <a:r>
              <a:rPr lang="ru-RU" sz="1400" b="1" i="1" dirty="0">
                <a:solidFill>
                  <a:srgbClr val="F14124">
                    <a:lumMod val="50000"/>
                  </a:srgbClr>
                </a:solidFill>
              </a:rPr>
              <a:t>в сравнении с ожидаемым исполнением за 2021 год и отчетом за 2020 год </a:t>
            </a:r>
          </a:p>
        </p:txBody>
      </p:sp>
      <p:pic>
        <p:nvPicPr>
          <p:cNvPr id="3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14269"/>
              </p:ext>
            </p:extLst>
          </p:nvPr>
        </p:nvGraphicFramePr>
        <p:xfrm>
          <a:off x="107502" y="980728"/>
          <a:ext cx="8887018" cy="5826647"/>
        </p:xfrm>
        <a:graphic>
          <a:graphicData uri="http://schemas.openxmlformats.org/drawingml/2006/table">
            <a:tbl>
              <a:tblPr/>
              <a:tblGrid>
                <a:gridCol w="288034"/>
                <a:gridCol w="2384476"/>
                <a:gridCol w="594908"/>
                <a:gridCol w="668130"/>
                <a:gridCol w="604059"/>
                <a:gridCol w="576603"/>
                <a:gridCol w="640672"/>
                <a:gridCol w="640672"/>
                <a:gridCol w="576603"/>
                <a:gridCol w="613213"/>
                <a:gridCol w="649824"/>
                <a:gridCol w="649824"/>
              </a:tblGrid>
              <a:tr h="2985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программ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(отчет)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Ожидаемое исполнение 2021 года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2022 год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 год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Уточнение бюджета от 11.11.2021 №152/20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бюджета</a:t>
                      </a: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уточн.</a:t>
                      </a: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Уточнение бюджета от 11.11.2021 №152/20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бюджета</a:t>
                      </a: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уточн.</a:t>
                      </a: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бюджета</a:t>
                      </a: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к Проекту бюджета на 2023 год</a:t>
                      </a: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«Здравоохранение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3 852,8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4 880,0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«Культура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124 555,4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174 622,5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135 103,5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148 273,0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135 104,5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148 304,5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137 308,9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«Образование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        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1 094 594,7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1 061 048,6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1 042 228,6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1 053 252,1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1 042 234,6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1 171 423,9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1 073 958,7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«Социальная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населения»                 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36 984,3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35 617,5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35 456,5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35 237,1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36 164,6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35 887,2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39 611,0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«Спорт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                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86 755,7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94 186,7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83 781,8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89 845,7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83 781,8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89 845,7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74 015,7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«Развитие сельского хозяйства»     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"Экология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окружающая среда"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«Безопасность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обеспечение безопасности жизнедеятельности населения»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55 303,9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34 411,7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49 245,2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34 411,7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51 242,1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35 859,2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«Жилище»        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23 203,0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60 141,3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29 372,0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51 820,0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22 497,0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31 269,0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«Развитие инженерной инфраструктуры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энергоэффективности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870 398,3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1 724 697,9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661 408,0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686 454,1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672,0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708,0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708,0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«Предпринимательство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«Управление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имуществом и муниципальными финансами»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259 912,4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250 841,1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212 895,5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230 015,0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205 800,1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236 519,0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212 206,5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18 288,1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23 944,5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9 368,0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14 831,9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8 984,0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14 239,9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8 931,6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функционирование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ДТК»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77 913,5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92 397,6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28 170,9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51 353,9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30 237,9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42 043,9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28 843,9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«Цифровое муниципальное образование» 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44 894,4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41 256,5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46 768,4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56 403,0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27 001,0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36 397,5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32 170,0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«Архитектура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градостроительство»</a:t>
                      </a: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8 890,9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9 859,6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10 508,1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10 508,1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10 508,1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современной комфортной городской среды»   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80 660,1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142 423,2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29 893,9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230 528,1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7,8 раза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35 759,6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105 804,9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3 раза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225 843,7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 раза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«Строительство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объектов социальной инфраструктуры»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8 105,3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8 105,3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200 000,0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24,7 раза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ПРОГРАММАМ</a:t>
                      </a:r>
                    </a:p>
                  </a:txBody>
                  <a:tcPr marL="3269" marR="3269" marT="3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2 778 064,6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3 772 590,9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2 363 058,4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2 712 843,8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1 681 925,7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1 978 603,6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2 112 530,9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23 109,4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23 469,0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22 269,0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24 424,1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22 269,0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24 424,1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24 424,1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37 769,2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8 954,5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10 400,9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3 раза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7 029,0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8,7 раза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2 838 943,2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3 805 014,4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2 395 728,3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2 768 367,9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1 711 223,7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2 064 127,7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2 139 055,0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Условно утвержденные расходы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3269" marR="3269" marT="32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72 642,7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97 342,7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28 918,1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50 881,5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3269" marR="3269" marT="3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ВСЕГО РАСХОДОВ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2 838 943,2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3 805 014,4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2 468 371,0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2 768 367,9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112,2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1 808 566,4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2 093 045,8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115,7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2 189 936,5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3269" marR="3269" marT="3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9322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12" y="271272"/>
            <a:ext cx="2511184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9744" y="307848"/>
            <a:ext cx="225552" cy="195072"/>
          </a:xfrm>
          <a:prstGeom prst="rect">
            <a:avLst/>
          </a:prstGeom>
          <a:solidFill>
            <a:srgbClr val="9CADB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>
                <a:latin typeface="Times New Roman"/>
              </a:rPr>
              <a:t>17</a:t>
            </a:r>
          </a:p>
        </p:txBody>
      </p:sp>
      <p:pic>
        <p:nvPicPr>
          <p:cNvPr id="8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26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9297"/>
              </p:ext>
            </p:extLst>
          </p:nvPr>
        </p:nvGraphicFramePr>
        <p:xfrm>
          <a:off x="179511" y="1772816"/>
          <a:ext cx="8856985" cy="4824538"/>
        </p:xfrm>
        <a:graphic>
          <a:graphicData uri="http://schemas.openxmlformats.org/drawingml/2006/table">
            <a:tbl>
              <a:tblPr/>
              <a:tblGrid>
                <a:gridCol w="4827187"/>
                <a:gridCol w="583035"/>
                <a:gridCol w="565887"/>
                <a:gridCol w="948859"/>
                <a:gridCol w="994590"/>
                <a:gridCol w="937427"/>
              </a:tblGrid>
              <a:tr h="224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(тыс.руб.)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Наименования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Рз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ПР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  </a:t>
                      </a:r>
                      <a:br>
                        <a:rPr lang="ru-RU" sz="12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 2022год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  </a:t>
                      </a:r>
                      <a:br>
                        <a:rPr lang="ru-RU" sz="12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 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  </a:t>
                      </a:r>
                      <a:br>
                        <a:rPr lang="ru-RU" sz="12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 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299 437,3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329 333,3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239 415,8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2 602,5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2 602,5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2 602,5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12 137,3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12 137,3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12 261,3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67 515,8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67 816,8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62 451,8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 Cyr"/>
                        </a:rPr>
                        <a:t>  Обеспечение  деятельности  финансовых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 Cyr"/>
                        </a:rPr>
                        <a:t>, налоговых  </a:t>
                      </a:r>
                      <a:r>
                        <a:rPr lang="ru-RU" sz="1200" b="0" i="0" u="none" strike="noStrike" dirty="0">
                          <a:effectLst/>
                          <a:latin typeface="Times New Roman Cyr"/>
                        </a:rPr>
                        <a:t>и  таможенных  органов  и  органов  финансового  (финансово-бюджетного) 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27 020,8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27 020,8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27 182,8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 Cyr"/>
                        </a:rPr>
                        <a:t>  Обеспечение проведения выборов и референдумов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4 590,6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4 590,6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4 590,6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61 000,0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154 570,3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154 165,3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128 326,8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3 940,0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4 070,0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4 205,0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Мобилизационная  и  вневойсковая  подготовка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3 740,0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3 870,0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4 005,0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Мобилизационная  подготовка 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620688"/>
            <a:ext cx="7945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 Cyr"/>
              </a:rPr>
              <a:t>Расходы  бюджета  городского округа  Лыткарино    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 Cyr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 Cyr"/>
              </a:rPr>
              <a:t>по  разделам и подразделам  классификации  расходов  бюджетов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 Cyr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 Cyr"/>
              </a:rPr>
              <a:t>на  2022 год и плановый период 2023 и 2024 годов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12" y="271272"/>
            <a:ext cx="2511184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9744" y="307848"/>
            <a:ext cx="222504" cy="195072"/>
          </a:xfrm>
          <a:prstGeom prst="rect">
            <a:avLst/>
          </a:prstGeom>
          <a:solidFill>
            <a:srgbClr val="9CADB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>
                <a:latin typeface="Times New Roman"/>
              </a:rPr>
              <a:t>18</a:t>
            </a:r>
          </a:p>
        </p:txBody>
      </p:sp>
      <p:pic>
        <p:nvPicPr>
          <p:cNvPr id="8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699"/>
            <a:ext cx="508568" cy="6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86373"/>
              </p:ext>
            </p:extLst>
          </p:nvPr>
        </p:nvGraphicFramePr>
        <p:xfrm>
          <a:off x="323529" y="731837"/>
          <a:ext cx="8640960" cy="5793507"/>
        </p:xfrm>
        <a:graphic>
          <a:graphicData uri="http://schemas.openxmlformats.org/drawingml/2006/table">
            <a:tbl>
              <a:tblPr/>
              <a:tblGrid>
                <a:gridCol w="4706412"/>
                <a:gridCol w="568447"/>
                <a:gridCol w="557302"/>
                <a:gridCol w="925120"/>
                <a:gridCol w="969705"/>
                <a:gridCol w="913974"/>
              </a:tblGrid>
              <a:tr h="401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37 679,2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39 781,1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30 052,2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2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Гражданская  оборона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1 387,7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1 147,7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1 147,7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Защита населения и территории от чрезвычайных ситуаций природного и техногенного характера,пожарная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22 374,5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22 374,5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22 374,5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Другие  вопросы  в  области  национальной  безопасности  и  правоохранительной 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13 917,0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16 258,9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6 530,0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80 911,0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89 706,5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41 270,7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Сельское хозяйство и рыболовство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20 955,8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20 955,8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10 955,8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Дорожное  хозяйство  (дорожные  фонды)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57 637,7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66 433,2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28 728,9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731,5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731,5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295 018,3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117 631,1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256 527,9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16 402,5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16 402,5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17 352,5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Коммунальное 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34 348,5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Благоустройство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219 015,6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75 886,9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213 923,7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25 251,7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25 341,7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25 251,7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12" y="271272"/>
            <a:ext cx="2583192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9744" y="307848"/>
            <a:ext cx="225552" cy="195072"/>
          </a:xfrm>
          <a:prstGeom prst="rect">
            <a:avLst/>
          </a:prstGeom>
          <a:solidFill>
            <a:srgbClr val="9CADB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>
                <a:latin typeface="Times New Roman"/>
              </a:rPr>
              <a:t>19</a:t>
            </a:r>
          </a:p>
        </p:txBody>
      </p:sp>
      <p:pic>
        <p:nvPicPr>
          <p:cNvPr id="7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902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52000"/>
              </p:ext>
            </p:extLst>
          </p:nvPr>
        </p:nvGraphicFramePr>
        <p:xfrm>
          <a:off x="251519" y="908721"/>
          <a:ext cx="8593778" cy="5783897"/>
        </p:xfrm>
        <a:graphic>
          <a:graphicData uri="http://schemas.openxmlformats.org/drawingml/2006/table">
            <a:tbl>
              <a:tblPr/>
              <a:tblGrid>
                <a:gridCol w="4680710"/>
                <a:gridCol w="565345"/>
                <a:gridCol w="554259"/>
                <a:gridCol w="920070"/>
                <a:gridCol w="964411"/>
                <a:gridCol w="908983"/>
              </a:tblGrid>
              <a:tr h="162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651 434,2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651 397,6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1 106 724,1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1 212 581,8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1 308 170,3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438 631,8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438 631,8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438 631,8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504 590,7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630 867,8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725 297,3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119 444,8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119 444,8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119 444,8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Молодежная политика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42 556,8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22 137,4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23 796,4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Культура, 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102 241,9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102 155,4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94 183,6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Культура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102 241,9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102 155,4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94 183,6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Другие вопросы в области здравоохранения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3 780,0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95 356,2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66 706,2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76 177,2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7 977,2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7 977,2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7 977,2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20 845,0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17 481,0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19 650,0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66 394,0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41 108,0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48 410,0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Другие  вопросы  в  области  социальной  политики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Физическая  культура  и 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89 845,7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89 845,7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74 015,7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Физическая 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Массовый 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54 845,7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54 845,7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54 015,7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Обслуживание  государственного  и  муниципального 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  Обслуживание    государственного  внутреннего  и  муниципального 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 Cyr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2 768 367,9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2 064 127,7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2 139 055,0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5318" y="743346"/>
            <a:ext cx="2952328" cy="301639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22373" y="1160322"/>
            <a:ext cx="28105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/>
              <a:t>Верхний предел муниципального долга на 1 января 2022 года </a:t>
            </a:r>
            <a:r>
              <a:rPr lang="ru-RU" sz="1100" b="1" dirty="0" smtClean="0"/>
              <a:t>319</a:t>
            </a:r>
            <a:r>
              <a:rPr lang="ru-RU" sz="1100" b="1" dirty="0"/>
              <a:t> 842,2 тыс. рублей, </a:t>
            </a:r>
            <a:endParaRPr lang="ru-RU" sz="1100" b="1" dirty="0" smtClean="0"/>
          </a:p>
          <a:p>
            <a:pPr lvl="0"/>
            <a:r>
              <a:rPr lang="ru-RU" sz="1100" b="1" i="1" dirty="0" smtClean="0"/>
              <a:t>в </a:t>
            </a:r>
            <a:r>
              <a:rPr lang="ru-RU" sz="1100" b="1" i="1" dirty="0"/>
              <a:t>том числе:</a:t>
            </a:r>
            <a:endParaRPr lang="ru-RU" sz="1100" b="1" dirty="0"/>
          </a:p>
          <a:p>
            <a:r>
              <a:rPr lang="ru-RU" sz="1100" b="1" dirty="0"/>
              <a:t>- по бюджетным кредитам из других бюджетов бюджетной системы Российской Федерации – 319 842,2 тыс. рублей;</a:t>
            </a:r>
          </a:p>
          <a:p>
            <a:r>
              <a:rPr lang="ru-RU" sz="1100" b="1" dirty="0"/>
              <a:t>-  по муниципальным гарантиям городского округа Лыткарино – 0.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743346"/>
            <a:ext cx="3008246" cy="2923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28051" y="973755"/>
            <a:ext cx="2880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/>
              <a:t>Верхний предел муниципального долга на 1 января 2023 года </a:t>
            </a:r>
            <a:r>
              <a:rPr lang="ru-RU" sz="1100" b="1" dirty="0" smtClean="0"/>
              <a:t>318</a:t>
            </a:r>
            <a:r>
              <a:rPr lang="ru-RU" sz="1100" b="1" dirty="0"/>
              <a:t> 842,2 тыс. рублей, </a:t>
            </a:r>
            <a:r>
              <a:rPr lang="ru-RU" sz="1100" b="1" i="1" dirty="0"/>
              <a:t>в том числе:</a:t>
            </a:r>
            <a:endParaRPr lang="ru-RU" sz="1100" b="1" dirty="0"/>
          </a:p>
          <a:p>
            <a:r>
              <a:rPr lang="ru-RU" sz="1100" b="1" dirty="0"/>
              <a:t>- по кредитам, полученным Администрацией городского округа Лыткарино от имени муниципального образования в кредитных организациях - 62 968,5 тыс. рублей;</a:t>
            </a:r>
          </a:p>
          <a:p>
            <a:r>
              <a:rPr lang="ru-RU" sz="1100" b="1" dirty="0"/>
              <a:t>- по бюджетным кредитам из других бюджетов бюджетной системы Российской Федерации – 255 873,7 тыс. рублей;</a:t>
            </a:r>
          </a:p>
          <a:p>
            <a:r>
              <a:rPr lang="ru-RU" sz="1100" b="1" dirty="0"/>
              <a:t>- по муниципальным гарантиям городского округа Лыткарино – 0.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3933054"/>
            <a:ext cx="3024336" cy="286365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1944" y="4153196"/>
            <a:ext cx="28438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/>
              <a:t>Верхний предел муниципального долга на 1 января 2024 года  </a:t>
            </a:r>
            <a:r>
              <a:rPr lang="ru-RU" sz="1100" b="1" dirty="0" smtClean="0"/>
              <a:t>317</a:t>
            </a:r>
            <a:r>
              <a:rPr lang="ru-RU" sz="1100" b="1" dirty="0"/>
              <a:t> 542,2 тыс. рублей, </a:t>
            </a:r>
            <a:r>
              <a:rPr lang="ru-RU" sz="1100" b="1" i="1" dirty="0"/>
              <a:t>в том числе:</a:t>
            </a:r>
            <a:endParaRPr lang="ru-RU" sz="1100" b="1" dirty="0"/>
          </a:p>
          <a:p>
            <a:r>
              <a:rPr lang="ru-RU" sz="1100" b="1" dirty="0"/>
              <a:t>- по кредитам, полученным Администрацией городского округа Лыткарино  </a:t>
            </a:r>
            <a:r>
              <a:rPr lang="ru-RU" sz="1100" b="1" dirty="0" smtClean="0"/>
              <a:t>от </a:t>
            </a:r>
            <a:r>
              <a:rPr lang="ru-RU" sz="1100" b="1" dirty="0"/>
              <a:t>имени муниципального образования  в кредитных организациях  - </a:t>
            </a:r>
            <a:r>
              <a:rPr lang="ru-RU" sz="1100" b="1" dirty="0" smtClean="0"/>
              <a:t>125 </a:t>
            </a:r>
            <a:r>
              <a:rPr lang="ru-RU" sz="1100" b="1" dirty="0"/>
              <a:t>636,9 тыс. рублей;</a:t>
            </a:r>
          </a:p>
          <a:p>
            <a:r>
              <a:rPr lang="ru-RU" sz="1100" b="1" dirty="0"/>
              <a:t>- по бюджетным кредитам из других бюджетов бюджетной системы Российской Федерации – 191 905,3 тыс. рублей;</a:t>
            </a:r>
          </a:p>
          <a:p>
            <a:r>
              <a:rPr lang="ru-RU" sz="1100" b="1" dirty="0"/>
              <a:t>- по муниципальным гарантиям городского округа Лыткарино – 0.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3916159"/>
            <a:ext cx="2952328" cy="2863653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070100"/>
            <a:ext cx="28803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/>
              <a:t>Верхний предел муниципального долга на 1 января 2025 года                                            315 292,2 тыс. рублей, </a:t>
            </a:r>
            <a:r>
              <a:rPr lang="ru-RU" sz="1100" b="1" i="1" dirty="0"/>
              <a:t>в том числе:</a:t>
            </a:r>
            <a:endParaRPr lang="ru-RU" sz="1100" b="1" dirty="0"/>
          </a:p>
          <a:p>
            <a:r>
              <a:rPr lang="ru-RU" sz="1100" b="1" dirty="0"/>
              <a:t>- по кредитам, полученным Администрацией городского округа Лыткарино от имени муниципального образования  в кредитных организациях  - 219 339,6 тыс. рублей;</a:t>
            </a:r>
          </a:p>
          <a:p>
            <a:r>
              <a:rPr lang="ru-RU" sz="1100" b="1" dirty="0"/>
              <a:t>- по бюджетным кредитам из других бюджетов бюджетной системы Российской Федерации – 95 952,6 тыс. рублей;</a:t>
            </a:r>
          </a:p>
          <a:p>
            <a:r>
              <a:rPr lang="ru-RU" sz="1100" b="1" dirty="0"/>
              <a:t>- по муниципальным гарантиям городского округа Лыткарино – 0.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34273"/>
            <a:ext cx="7848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Информация о муниципальном долге городского округа Лыткарино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5981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6526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Общественно значимые проекты, </a:t>
            </a:r>
          </a:p>
          <a:p>
            <a:pPr lvl="0" algn="ctr" fontAlgn="ctr"/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реализуемые на территории муниципального образования "Городской округ Лыткарино" </a:t>
            </a:r>
            <a:b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в  </a:t>
            </a:r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2022  </a:t>
            </a: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году и плановом периоде </a:t>
            </a:r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2023 </a:t>
            </a: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и </a:t>
            </a:r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2024 </a:t>
            </a: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годов</a:t>
            </a:r>
          </a:p>
        </p:txBody>
      </p:sp>
      <p:pic>
        <p:nvPicPr>
          <p:cNvPr id="3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97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441234" y="1364070"/>
            <a:ext cx="3634124" cy="16328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4048" y="1364070"/>
            <a:ext cx="3888432" cy="19209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004047" y="3455277"/>
            <a:ext cx="3888111" cy="16299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136" y="1625499"/>
            <a:ext cx="309178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Благоустройство общественной территории (сквер)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по </a:t>
            </a:r>
            <a:r>
              <a:rPr lang="ru-RU" sz="900" dirty="0">
                <a:solidFill>
                  <a:prstClr val="black"/>
                </a:solidFill>
                <a:latin typeface="Times New Roman"/>
              </a:rPr>
              <a:t>адресу: Московская область, </a:t>
            </a:r>
            <a:r>
              <a:rPr lang="ru-RU" sz="900" dirty="0" err="1" smtClean="0">
                <a:solidFill>
                  <a:prstClr val="black"/>
                </a:solidFill>
                <a:latin typeface="Times New Roman"/>
              </a:rPr>
              <a:t>г.Лыткарино</a:t>
            </a:r>
            <a:r>
              <a:rPr lang="ru-RU" sz="9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ru-RU" sz="900" dirty="0" err="1" smtClean="0">
                <a:solidFill>
                  <a:prstClr val="black"/>
                </a:solidFill>
                <a:latin typeface="Times New Roman"/>
              </a:rPr>
              <a:t>ул.Ленина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 </a:t>
            </a: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2022 год  - 42 000,0 </a:t>
            </a:r>
            <a:r>
              <a:rPr lang="ru-RU" sz="1000" dirty="0" err="1" smtClean="0">
                <a:solidFill>
                  <a:prstClr val="black"/>
                </a:solidFill>
                <a:latin typeface="Times New Roman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lvl="0" algn="ctr" fontAlgn="b"/>
            <a:r>
              <a:rPr lang="ru-RU" sz="1000" b="1" i="1" dirty="0" smtClean="0">
                <a:solidFill>
                  <a:prstClr val="black"/>
                </a:solidFill>
                <a:latin typeface="Times New Roman"/>
              </a:rPr>
              <a:t>Результат: формирование городской среды, комфортной для проживания граждан </a:t>
            </a: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Ввод объекта : 2022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год</a:t>
            </a:r>
            <a:endParaRPr lang="ru-RU" sz="1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62872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Строительство </a:t>
            </a:r>
            <a:r>
              <a:rPr lang="ru-RU" sz="1000" dirty="0">
                <a:latin typeface="Times New Roman"/>
              </a:rPr>
              <a:t>городских канализационных </a:t>
            </a:r>
            <a:endParaRPr lang="ru-RU" sz="1000" dirty="0" smtClean="0">
              <a:latin typeface="Times New Roman"/>
            </a:endParaRPr>
          </a:p>
          <a:p>
            <a:pPr algn="ctr"/>
            <a:r>
              <a:rPr lang="ru-RU" sz="1000" dirty="0" smtClean="0">
                <a:latin typeface="Times New Roman"/>
              </a:rPr>
              <a:t>очистных </a:t>
            </a:r>
            <a:r>
              <a:rPr lang="ru-RU" sz="1000" dirty="0">
                <a:latin typeface="Times New Roman"/>
              </a:rPr>
              <a:t>сооружений </a:t>
            </a:r>
            <a:r>
              <a:rPr lang="ru-RU" sz="1000" dirty="0" err="1">
                <a:latin typeface="Times New Roman"/>
              </a:rPr>
              <a:t>г.Лыткарино</a:t>
            </a:r>
            <a:r>
              <a:rPr lang="ru-RU" sz="1000" dirty="0">
                <a:latin typeface="Times New Roman"/>
              </a:rPr>
              <a:t> </a:t>
            </a:r>
            <a:endParaRPr lang="ru-RU" sz="1000" dirty="0" smtClean="0">
              <a:latin typeface="Times New Roman"/>
            </a:endParaRPr>
          </a:p>
          <a:p>
            <a:pPr algn="ctr"/>
            <a:r>
              <a:rPr lang="ru-RU" sz="1000" dirty="0" smtClean="0">
                <a:latin typeface="Times New Roman"/>
              </a:rPr>
              <a:t>производительностью 30 </a:t>
            </a:r>
            <a:r>
              <a:rPr lang="ru-RU" sz="1000" dirty="0">
                <a:latin typeface="Times New Roman"/>
              </a:rPr>
              <a:t>000 </a:t>
            </a:r>
            <a:r>
              <a:rPr lang="ru-RU" sz="1000" dirty="0" err="1">
                <a:latin typeface="Times New Roman"/>
              </a:rPr>
              <a:t>м.куб</a:t>
            </a:r>
            <a:r>
              <a:rPr lang="ru-RU" sz="1000" dirty="0">
                <a:latin typeface="Times New Roman"/>
              </a:rPr>
              <a:t>. в сутки </a:t>
            </a:r>
            <a:r>
              <a:rPr lang="ru-RU" sz="1000" dirty="0" smtClean="0">
                <a:latin typeface="Times New Roman"/>
              </a:rPr>
              <a:t> </a:t>
            </a:r>
            <a:endParaRPr lang="ru-RU" sz="1000" dirty="0" smtClean="0">
              <a:latin typeface="Times New Roman"/>
            </a:endParaRPr>
          </a:p>
          <a:p>
            <a:pPr algn="ctr"/>
            <a:r>
              <a:rPr lang="ru-RU" sz="900" dirty="0" smtClean="0">
                <a:latin typeface="Times New Roman"/>
              </a:rPr>
              <a:t>по </a:t>
            </a:r>
            <a:r>
              <a:rPr lang="ru-RU" sz="900" dirty="0" smtClean="0">
                <a:latin typeface="Times New Roman"/>
              </a:rPr>
              <a:t>адресу: Московская </a:t>
            </a:r>
            <a:r>
              <a:rPr lang="ru-RU" sz="900" dirty="0">
                <a:latin typeface="Times New Roman"/>
              </a:rPr>
              <a:t>область, город Лыткарино, </a:t>
            </a:r>
            <a:r>
              <a:rPr lang="ru-RU" sz="900" dirty="0" err="1">
                <a:latin typeface="Times New Roman"/>
              </a:rPr>
              <a:t>ул.Парковая</a:t>
            </a:r>
            <a:endParaRPr lang="ru-RU" sz="900" dirty="0" smtClean="0">
              <a:latin typeface="Times New Roman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2022 </a:t>
            </a:r>
            <a:r>
              <a:rPr lang="ru-RU" sz="1000" dirty="0">
                <a:solidFill>
                  <a:prstClr val="black"/>
                </a:solidFill>
                <a:latin typeface="Times New Roman"/>
              </a:rPr>
              <a:t>год  - </a:t>
            </a:r>
            <a:r>
              <a:rPr lang="ru-RU" sz="1000" dirty="0">
                <a:latin typeface="Times New Roman"/>
              </a:rPr>
              <a:t>651 </a:t>
            </a:r>
            <a:r>
              <a:rPr lang="ru-RU" sz="1000" dirty="0" smtClean="0">
                <a:latin typeface="Times New Roman"/>
              </a:rPr>
              <a:t>397,6 </a:t>
            </a:r>
            <a:r>
              <a:rPr lang="ru-RU" sz="1000" dirty="0" err="1" smtClean="0">
                <a:solidFill>
                  <a:prstClr val="black"/>
                </a:solidFill>
                <a:latin typeface="Times New Roman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algn="ctr"/>
            <a:r>
              <a:rPr lang="ru-RU" sz="1000" b="1" i="1" dirty="0" smtClean="0">
                <a:solidFill>
                  <a:prstClr val="black"/>
                </a:solidFill>
                <a:latin typeface="Times New Roman"/>
              </a:rPr>
              <a:t>Результат: увеличение </a:t>
            </a:r>
            <a:r>
              <a:rPr lang="ru-RU" sz="1000" b="1" i="1" dirty="0">
                <a:solidFill>
                  <a:prstClr val="black"/>
                </a:solidFill>
                <a:latin typeface="Times New Roman"/>
              </a:rPr>
              <a:t>доли сточных вод, </a:t>
            </a:r>
            <a:endParaRPr lang="ru-RU" sz="1000" b="1" i="1" dirty="0" smtClean="0">
              <a:solidFill>
                <a:prstClr val="black"/>
              </a:solidFill>
              <a:latin typeface="Times New Roman"/>
            </a:endParaRPr>
          </a:p>
          <a:p>
            <a:pPr algn="ctr"/>
            <a:r>
              <a:rPr lang="ru-RU" sz="1000" b="1" i="1" dirty="0" smtClean="0">
                <a:solidFill>
                  <a:prstClr val="black"/>
                </a:solidFill>
                <a:latin typeface="Times New Roman"/>
              </a:rPr>
              <a:t>очищенных </a:t>
            </a:r>
            <a:r>
              <a:rPr lang="ru-RU" sz="1000" b="1" i="1" dirty="0">
                <a:solidFill>
                  <a:prstClr val="black"/>
                </a:solidFill>
                <a:latin typeface="Times New Roman"/>
              </a:rPr>
              <a:t>до нормативных значений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Ввод объекта : 2024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год</a:t>
            </a:r>
            <a:endParaRPr lang="ru-RU" sz="1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618889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000" dirty="0" smtClean="0">
                <a:latin typeface="Times New Roman"/>
              </a:rPr>
              <a:t>Строительство МС(К)ОУ </a:t>
            </a:r>
            <a:r>
              <a:rPr lang="ru-RU" sz="1000" dirty="0">
                <a:latin typeface="Times New Roman"/>
              </a:rPr>
              <a:t>специальная (коррекционная) </a:t>
            </a:r>
            <a:r>
              <a:rPr lang="ru-RU" sz="1000" dirty="0" smtClean="0">
                <a:latin typeface="Times New Roman"/>
              </a:rPr>
              <a:t>общеобразовательная </a:t>
            </a:r>
            <a:r>
              <a:rPr lang="ru-RU" sz="1000" dirty="0" smtClean="0">
                <a:latin typeface="Times New Roman"/>
              </a:rPr>
              <a:t>школа </a:t>
            </a:r>
            <a:r>
              <a:rPr lang="ru-RU" sz="1000" dirty="0">
                <a:latin typeface="Times New Roman"/>
              </a:rPr>
              <a:t>N 8 для детей с ОВЗ </a:t>
            </a:r>
            <a:r>
              <a:rPr lang="ru-RU" sz="1000" dirty="0" smtClean="0">
                <a:latin typeface="Times New Roman"/>
              </a:rPr>
              <a:t>на 216мест</a:t>
            </a:r>
            <a:r>
              <a:rPr lang="ru-RU" sz="1000" dirty="0">
                <a:latin typeface="Times New Roman"/>
              </a:rPr>
              <a:t>, </a:t>
            </a:r>
            <a:endParaRPr lang="ru-RU" sz="1000" dirty="0" smtClean="0">
              <a:latin typeface="Times New Roman"/>
            </a:endParaRPr>
          </a:p>
          <a:p>
            <a:pPr algn="ctr" fontAlgn="b"/>
            <a:r>
              <a:rPr lang="ru-RU" sz="1000" dirty="0" smtClean="0">
                <a:latin typeface="Times New Roman"/>
              </a:rPr>
              <a:t>по </a:t>
            </a:r>
            <a:r>
              <a:rPr lang="ru-RU" sz="1000" dirty="0" err="1" smtClean="0">
                <a:latin typeface="Times New Roman"/>
              </a:rPr>
              <a:t>аресу</a:t>
            </a:r>
            <a:r>
              <a:rPr lang="ru-RU" sz="1000" dirty="0" smtClean="0">
                <a:latin typeface="Times New Roman"/>
              </a:rPr>
              <a:t> </a:t>
            </a:r>
            <a:r>
              <a:rPr lang="ru-RU" sz="1000" dirty="0" err="1" smtClean="0">
                <a:latin typeface="Times New Roman"/>
              </a:rPr>
              <a:t>г.о</a:t>
            </a:r>
            <a:r>
              <a:rPr lang="ru-RU" sz="1000" dirty="0">
                <a:latin typeface="Times New Roman"/>
              </a:rPr>
              <a:t>. Лыткарино, </a:t>
            </a:r>
            <a:r>
              <a:rPr lang="ru-RU" sz="1000" dirty="0" err="1">
                <a:latin typeface="Times New Roman"/>
              </a:rPr>
              <a:t>ул.Пионерская</a:t>
            </a:r>
            <a:r>
              <a:rPr lang="ru-RU" sz="1000" dirty="0">
                <a:latin typeface="Times New Roman"/>
              </a:rPr>
              <a:t> д.12б) </a:t>
            </a:r>
            <a:endParaRPr lang="ru-RU" sz="1000" dirty="0" smtClean="0">
              <a:latin typeface="Times New Roman"/>
            </a:endParaRPr>
          </a:p>
          <a:p>
            <a:pPr algn="ctr" fontAlgn="b"/>
            <a:r>
              <a:rPr lang="ru-RU" sz="1000" dirty="0" smtClean="0">
                <a:latin typeface="Times New Roman"/>
              </a:rPr>
              <a:t>2023 год  -     8 105,3 </a:t>
            </a:r>
            <a:r>
              <a:rPr lang="ru-RU" sz="1000" dirty="0" err="1" smtClean="0">
                <a:latin typeface="Times New Roman"/>
              </a:rPr>
              <a:t>тыс.руб</a:t>
            </a:r>
            <a:r>
              <a:rPr lang="ru-RU" sz="1000" dirty="0" smtClean="0">
                <a:latin typeface="Times New Roman"/>
              </a:rPr>
              <a:t>.</a:t>
            </a:r>
          </a:p>
          <a:p>
            <a:pPr algn="ctr" fontAlgn="b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2024 год - 200 000,0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"/>
            <a:r>
              <a:rPr lang="ru-RU" sz="1000" b="1" i="1" dirty="0">
                <a:latin typeface="Times New Roman"/>
              </a:rPr>
              <a:t>Результат: </a:t>
            </a:r>
            <a:r>
              <a:rPr lang="ru-RU" sz="1000" b="1" i="1" dirty="0" smtClean="0">
                <a:latin typeface="Times New Roman"/>
              </a:rPr>
              <a:t>обеспечение  </a:t>
            </a:r>
            <a:r>
              <a:rPr lang="ru-RU" sz="1000" b="1" i="1" dirty="0">
                <a:latin typeface="Times New Roman"/>
              </a:rPr>
              <a:t>односменного режима обучения  </a:t>
            </a:r>
          </a:p>
          <a:p>
            <a:pPr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Ввод </a:t>
            </a:r>
            <a:r>
              <a:rPr lang="ru-RU" sz="1000" dirty="0">
                <a:solidFill>
                  <a:prstClr val="black"/>
                </a:solidFill>
                <a:latin typeface="Times New Roman"/>
              </a:rPr>
              <a:t>объекта :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2025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год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271" y="45858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Общественно значимые проекты, </a:t>
            </a:r>
          </a:p>
          <a:p>
            <a:pPr lvl="0" algn="ctr" fontAlgn="ctr"/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реализуемые на территории муниципального образования "Городской округ Лыткарино" </a:t>
            </a:r>
            <a:b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</a:b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в  </a:t>
            </a:r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2022  </a:t>
            </a: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году и плановом периоде </a:t>
            </a:r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2023 </a:t>
            </a: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и </a:t>
            </a:r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2024 </a:t>
            </a: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годов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414678" y="3139943"/>
            <a:ext cx="3634124" cy="1619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3364716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Благоустройство общественной территории </a:t>
            </a:r>
            <a:endParaRPr lang="ru-RU" sz="1000" dirty="0" smtClean="0">
              <a:solidFill>
                <a:prstClr val="black"/>
              </a:solidFill>
              <a:latin typeface="Times New Roman"/>
            </a:endParaRP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по </a:t>
            </a:r>
            <a:r>
              <a:rPr lang="ru-RU" sz="1000" dirty="0">
                <a:solidFill>
                  <a:prstClr val="black"/>
                </a:solidFill>
                <a:latin typeface="Times New Roman"/>
              </a:rPr>
              <a:t>адресу: Московская область, город Лыткарино, </a:t>
            </a:r>
            <a:r>
              <a:rPr lang="ru-RU" sz="1000" dirty="0" err="1" smtClean="0">
                <a:solidFill>
                  <a:prstClr val="black"/>
                </a:solidFill>
                <a:latin typeface="Times New Roman"/>
              </a:rPr>
              <a:t>ул.Первомайская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 </a:t>
            </a:r>
            <a:endParaRPr lang="ru-RU" sz="1000" dirty="0" smtClean="0">
              <a:solidFill>
                <a:prstClr val="black"/>
              </a:solidFill>
              <a:latin typeface="Times New Roman"/>
            </a:endParaRP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2024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год  -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188 035,7 </a:t>
            </a:r>
            <a:r>
              <a:rPr lang="ru-RU" sz="1000" dirty="0" err="1" smtClean="0">
                <a:solidFill>
                  <a:prstClr val="black"/>
                </a:solidFill>
                <a:latin typeface="Times New Roman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lvl="0" algn="ctr" fontAlgn="b"/>
            <a:r>
              <a:rPr lang="ru-RU" sz="1000" b="1" i="1" dirty="0" smtClean="0">
                <a:solidFill>
                  <a:prstClr val="black"/>
                </a:solidFill>
                <a:latin typeface="Times New Roman"/>
              </a:rPr>
              <a:t>Результат: формирование городской среды, комфортной для проживания граждан </a:t>
            </a: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Ввод объекта :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2024 год</a:t>
            </a:r>
            <a:endParaRPr lang="ru-RU" sz="1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452962" y="4942328"/>
            <a:ext cx="3634124" cy="17270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181888"/>
            <a:ext cx="3240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Капитальный ремонт здания Гимназия №1 </a:t>
            </a: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по </a:t>
            </a:r>
            <a:r>
              <a:rPr lang="ru-RU" sz="1000" dirty="0">
                <a:solidFill>
                  <a:prstClr val="black"/>
                </a:solidFill>
                <a:latin typeface="Times New Roman"/>
              </a:rPr>
              <a:t>адресу: Московская область, </a:t>
            </a:r>
            <a:r>
              <a:rPr lang="ru-RU" sz="1000" dirty="0" err="1" smtClean="0">
                <a:solidFill>
                  <a:prstClr val="black"/>
                </a:solidFill>
                <a:latin typeface="Times New Roman"/>
              </a:rPr>
              <a:t>г.Лыткарино</a:t>
            </a:r>
            <a:r>
              <a:rPr lang="ru-RU" sz="10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ru-RU" sz="1000" dirty="0" err="1" smtClean="0">
                <a:solidFill>
                  <a:prstClr val="black"/>
                </a:solidFill>
                <a:latin typeface="Times New Roman"/>
              </a:rPr>
              <a:t>ул.Первомайская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 </a:t>
            </a:r>
            <a:endParaRPr lang="ru-RU" sz="1000" dirty="0" smtClean="0">
              <a:solidFill>
                <a:prstClr val="black"/>
              </a:solidFill>
              <a:latin typeface="Times New Roman"/>
            </a:endParaRP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2023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год  -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100 914,0 </a:t>
            </a:r>
            <a:r>
              <a:rPr lang="ru-RU" sz="1000" dirty="0" err="1" smtClean="0">
                <a:solidFill>
                  <a:prstClr val="black"/>
                </a:solidFill>
                <a:latin typeface="Times New Roman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algn="ctr" fontAlgn="b"/>
            <a:r>
              <a:rPr lang="ru-RU" sz="1000" b="1" i="1" dirty="0">
                <a:solidFill>
                  <a:prstClr val="black"/>
                </a:solidFill>
                <a:latin typeface="Times New Roman"/>
              </a:rPr>
              <a:t>Результат: </a:t>
            </a:r>
            <a:r>
              <a:rPr lang="ru-RU" sz="1000" b="1" i="1" dirty="0" smtClean="0">
                <a:solidFill>
                  <a:prstClr val="black"/>
                </a:solidFill>
                <a:latin typeface="Times New Roman"/>
              </a:rPr>
              <a:t>повышение качества образовательных услуг </a:t>
            </a:r>
            <a:endParaRPr lang="ru-RU" sz="1000" b="1" i="1" dirty="0">
              <a:solidFill>
                <a:prstClr val="black"/>
              </a:solidFill>
              <a:latin typeface="Times New Roman"/>
            </a:endParaRPr>
          </a:p>
          <a:p>
            <a:pPr lvl="0"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Завершение работ : 2023 год</a:t>
            </a:r>
            <a:endParaRPr lang="ru-RU" sz="1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5040212" y="5201154"/>
            <a:ext cx="3888111" cy="14682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47983" y="543133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000" dirty="0" smtClean="0">
                <a:latin typeface="Times New Roman"/>
              </a:rPr>
              <a:t>Переселение граждан из аварийного жилищного фонда </a:t>
            </a:r>
          </a:p>
          <a:p>
            <a:pPr algn="ctr" fontAlgn="b"/>
            <a:r>
              <a:rPr lang="ru-RU" sz="1000" dirty="0" smtClean="0">
                <a:latin typeface="Times New Roman"/>
              </a:rPr>
              <a:t> 2022 </a:t>
            </a:r>
            <a:r>
              <a:rPr lang="ru-RU" sz="1000" dirty="0" smtClean="0">
                <a:latin typeface="Times New Roman"/>
              </a:rPr>
              <a:t>год  -     </a:t>
            </a:r>
            <a:r>
              <a:rPr lang="ru-RU" sz="1000" dirty="0" smtClean="0">
                <a:latin typeface="Times New Roman"/>
              </a:rPr>
              <a:t>153 722,9 </a:t>
            </a:r>
            <a:r>
              <a:rPr lang="ru-RU" sz="1000" dirty="0" err="1" smtClean="0">
                <a:latin typeface="Times New Roman"/>
              </a:rPr>
              <a:t>тыс.руб</a:t>
            </a:r>
            <a:r>
              <a:rPr lang="ru-RU" sz="1000" dirty="0" smtClean="0">
                <a:latin typeface="Times New Roman"/>
              </a:rPr>
              <a:t>.</a:t>
            </a:r>
          </a:p>
          <a:p>
            <a:pPr algn="ctr" fontAlgn="b"/>
            <a:r>
              <a:rPr lang="ru-RU" sz="1000" b="1" i="1" dirty="0" smtClean="0">
                <a:latin typeface="Times New Roman"/>
              </a:rPr>
              <a:t>Результат</a:t>
            </a:r>
            <a:r>
              <a:rPr lang="ru-RU" sz="1000" b="1" i="1" dirty="0">
                <a:latin typeface="Times New Roman"/>
              </a:rPr>
              <a:t>: </a:t>
            </a:r>
            <a:r>
              <a:rPr lang="ru-RU" sz="1000" b="1" i="1" dirty="0" smtClean="0">
                <a:latin typeface="Times New Roman"/>
              </a:rPr>
              <a:t>ликвидация аварийного жилого фонда</a:t>
            </a:r>
            <a:endParaRPr lang="ru-RU" sz="1000" b="1" i="1" dirty="0">
              <a:latin typeface="Times New Roman"/>
            </a:endParaRPr>
          </a:p>
          <a:p>
            <a:pPr algn="ctr" fontAlgn="b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Срок реализации: 2022 год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9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97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" y="0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30065"/>
              </p:ext>
            </p:extLst>
          </p:nvPr>
        </p:nvGraphicFramePr>
        <p:xfrm>
          <a:off x="323528" y="1268760"/>
          <a:ext cx="8408086" cy="4554660"/>
        </p:xfrm>
        <a:graphic>
          <a:graphicData uri="http://schemas.openxmlformats.org/drawingml/2006/table">
            <a:tbl>
              <a:tblPr firstRow="1" firstCol="1" bandRow="1"/>
              <a:tblGrid>
                <a:gridCol w="396836"/>
                <a:gridCol w="1240374"/>
                <a:gridCol w="2157925"/>
                <a:gridCol w="1156568"/>
                <a:gridCol w="1745160"/>
                <a:gridCol w="1711223"/>
              </a:tblGrid>
              <a:tr h="7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Целевая группа (физические и юридические лица)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Мероприятие муниципальной программы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Численность представителей целевой группы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2022/2023/2024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Мера поддержки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Объем расходов, тыс. руб.</a:t>
                      </a:r>
                      <a:endParaRPr lang="ru-RU" sz="90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2022   / 2023  / 2024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Дети-сироты и дети, оставшиеся без попечения родителей, лица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Основное мероприятие 01.01 Подпрограммы III "Обеспечение жильем детей-сирот и детей, оставшихся без попечения родителей, лиц из числа детей-сирот и детей, оставшихся без попечения родителей" Муниципальной программы "Жилище" на 2020-2024 годы. "Оказание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родителей", по договорам найма специализированных жилых помещений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       6 / 3 /5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покупка жилых помещений детям-сиротам 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22633,0 / 11317,0 / 18861,0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26370" y="2060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Расходы бюджета городского округа Лыткарино </a:t>
            </a:r>
          </a:p>
          <a:p>
            <a:pPr algn="ctr"/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с учетом интересов целевых групп пользователей, </a:t>
            </a:r>
          </a:p>
          <a:p>
            <a:pPr algn="ctr"/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на которые направлены мероприятия муниципальных целевых программ </a:t>
            </a:r>
          </a:p>
          <a:p>
            <a:pPr algn="ctr"/>
            <a:r>
              <a:rPr lang="ru-RU" sz="1600" b="1" dirty="0" smtClean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rgbClr val="F14124">
                    <a:lumMod val="75000"/>
                  </a:srgbClr>
                </a:solidFill>
                <a:latin typeface="Arial Narrow" pitchFamily="34" charset="0"/>
              </a:rPr>
              <a:t>2022-2024 годах 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594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301240"/>
            <a:ext cx="6416040" cy="1438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310896"/>
            <a:ext cx="2448272" cy="192024"/>
          </a:xfrm>
          <a:prstGeom prst="rect">
            <a:avLst/>
          </a:prstGeom>
          <a:solidFill>
            <a:srgbClr val="D3F4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7792" y="877824"/>
            <a:ext cx="2956560" cy="2407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0"/>
              </a:spcAft>
            </a:pPr>
            <a:r>
              <a:rPr lang="ru" sz="1700" b="1">
                <a:solidFill>
                  <a:srgbClr val="002060"/>
                </a:solidFill>
                <a:latin typeface="Times New Roman"/>
              </a:rPr>
              <a:t>Межбюджетные трансферты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864" y="1441704"/>
            <a:ext cx="8421624" cy="710184"/>
          </a:xfrm>
          <a:prstGeom prst="rect">
            <a:avLst/>
          </a:prstGeom>
          <a:solidFill>
            <a:srgbClr val="CEFECC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Bef>
                <a:spcPts val="2100"/>
              </a:spcBef>
            </a:pPr>
            <a:r>
              <a:rPr lang="ru" sz="1500" b="1">
                <a:latin typeface="Times New Roman"/>
              </a:rPr>
              <a:t>Межбюджетные трансферты (безвозмездные поступления)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28" y="4050792"/>
            <a:ext cx="2542032" cy="2225040"/>
          </a:xfrm>
          <a:prstGeom prst="rect">
            <a:avLst/>
          </a:prstGeom>
          <a:solidFill>
            <a:srgbClr val="7ED13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304"/>
              </a:lnSpc>
            </a:pPr>
            <a:r>
              <a:rPr lang="ru" sz="1500" b="1">
                <a:latin typeface="Times New Roman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1736" y="4005072"/>
            <a:ext cx="2709672" cy="2350008"/>
          </a:xfrm>
          <a:prstGeom prst="rect">
            <a:avLst/>
          </a:prstGeom>
          <a:solidFill>
            <a:srgbClr val="FF98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536"/>
              </a:lnSpc>
            </a:pPr>
            <a:r>
              <a:rPr lang="ru" sz="1300" b="1">
                <a:latin typeface="Times New Roman"/>
              </a:rPr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216" y="3986784"/>
            <a:ext cx="2520696" cy="2462784"/>
          </a:xfrm>
          <a:prstGeom prst="rect">
            <a:avLst/>
          </a:prstGeom>
          <a:solidFill>
            <a:srgbClr val="41B3CB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32"/>
              </a:lnSpc>
            </a:pPr>
            <a:r>
              <a:rPr lang="ru" sz="1500" b="1">
                <a:latin typeface="Times New Roman"/>
              </a:rPr>
              <a:t>Субсидия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pic>
        <p:nvPicPr>
          <p:cNvPr id="11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94607"/>
              </p:ext>
            </p:extLst>
          </p:nvPr>
        </p:nvGraphicFramePr>
        <p:xfrm>
          <a:off x="395536" y="776860"/>
          <a:ext cx="8568952" cy="5297294"/>
        </p:xfrm>
        <a:graphic>
          <a:graphicData uri="http://schemas.openxmlformats.org/drawingml/2006/table">
            <a:tbl>
              <a:tblPr firstRow="1" firstCol="1" bandRow="1"/>
              <a:tblGrid>
                <a:gridCol w="404428"/>
                <a:gridCol w="1264105"/>
                <a:gridCol w="2199212"/>
                <a:gridCol w="1061355"/>
                <a:gridCol w="1895890"/>
                <a:gridCol w="1743962"/>
              </a:tblGrid>
              <a:tr h="185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Инвалиды и семьи, имеющие детей-инвалидов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Основное мероприятие 02.02 Подпрограммы VIII "Обеспечение жильем отдельных категорий граждан, установленных федеральным законодательством" Муниципальной программы "Жилище" на 2020-2024 годы. "Оказание государственной поддержки по обеспечению жильем отдельных категорий граждан, установленных федеральными законами от 12 января 1995 года № 5-ФЗ "О ветеранах" и от 24 ноября 1995 года № 181-ФЗ "О социальной защите инвалидов в РФ"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-  /  -  /   1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предоставление социальной поддержки на улучшение жилищных условий 1 инвалиду 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        -      /     -     /   1470,0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/>
                          <a:ea typeface="Times New Roman"/>
                        </a:rPr>
                        <a:t>Граждане, </a:t>
                      </a: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уволенные с военной службы и приравненные к ним лица 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Основное мероприятие 03.</a:t>
                      </a:r>
                      <a:endParaRPr lang="ru-RU" sz="90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   1   /   -   /   -   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Осуществление полномочий по обеспечению жильем граждан, уволенных с военной службы, и приравненных к ним лиц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   4037,0    /    -    /    -   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8474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98178"/>
              </p:ext>
            </p:extLst>
          </p:nvPr>
        </p:nvGraphicFramePr>
        <p:xfrm>
          <a:off x="251520" y="1374987"/>
          <a:ext cx="8568952" cy="3042982"/>
        </p:xfrm>
        <a:graphic>
          <a:graphicData uri="http://schemas.openxmlformats.org/drawingml/2006/table">
            <a:tbl>
              <a:tblPr firstRow="1" firstCol="1" bandRow="1"/>
              <a:tblGrid>
                <a:gridCol w="404428"/>
                <a:gridCol w="1264106"/>
                <a:gridCol w="2199211"/>
                <a:gridCol w="1061355"/>
                <a:gridCol w="1895890"/>
                <a:gridCol w="1743962"/>
              </a:tblGrid>
              <a:tr h="218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Медицинские работники, прибывшие из субъектов Российской Федерации, кроме Московской области, и изъявившие желание работать в учреждениях здравоохранения Московской области, расположенных на территории городского округа  Лыткарино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Мероприятие 03.01. «Стимулирование привлечения медицинских и фармацевтических работников для работы в медицинских организациях» подпрограммы 5 "Финансовое обеспечение системы организации медицинской помощи" муниципальной программы «Здравоохранение» на 2020-2024 годы</a:t>
                      </a:r>
                      <a:endParaRPr lang="ru-RU" sz="90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24   /   24   /  -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</a:rPr>
                        <a:t>Выплата частичной компенсации расходов, связанных с наймом (арендой) жилых помещений в целях социальной поддержки медицинских работников, работающих в государственных учреждениях здравоохранения Московской области, расположенных на территории городского округа Лыткарино, и не имеющих собственного жилья или жилья по договору социального найма в Московской области</a:t>
                      </a: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</a:rPr>
                        <a:t>     3780,0   / 3780,0  /   -    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89899" marR="89899" marT="101885" marB="10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634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95" y="1005329"/>
            <a:ext cx="8352928" cy="2711703"/>
          </a:xfrm>
          <a:prstGeom prst="rect">
            <a:avLst/>
          </a:prstGeom>
          <a:solidFill>
            <a:srgbClr val="9CADBE"/>
          </a:solidFill>
        </p:spPr>
        <p:txBody>
          <a:bodyPr lIns="0" tIns="0" rIns="0" bIns="0">
            <a:noAutofit/>
          </a:bodyPr>
          <a:lstStyle/>
          <a:p>
            <a:pPr indent="0" algn="ctr">
              <a:spcBef>
                <a:spcPts val="2310"/>
              </a:spcBef>
            </a:pPr>
            <a:r>
              <a:rPr lang="ru" b="1" dirty="0">
                <a:latin typeface="Times New Roman"/>
              </a:rPr>
              <a:t>«Обратная связь»</a:t>
            </a:r>
          </a:p>
          <a:p>
            <a:pPr indent="0" algn="ctr"/>
            <a:r>
              <a:rPr lang="ru-RU" dirty="0" smtClean="0">
                <a:latin typeface="Times New Roman"/>
              </a:rPr>
              <a:t>Финансовое</a:t>
            </a:r>
            <a:r>
              <a:rPr lang="ru" dirty="0" smtClean="0">
                <a:latin typeface="Times New Roman"/>
              </a:rPr>
              <a:t> управление города Лыткарино</a:t>
            </a:r>
          </a:p>
          <a:p>
            <a:pPr indent="0" algn="ctr"/>
            <a:r>
              <a:rPr lang="ru" b="1" dirty="0" smtClean="0">
                <a:latin typeface="Times New Roman"/>
              </a:rPr>
              <a:t>Местонахождение </a:t>
            </a:r>
            <a:r>
              <a:rPr lang="ru" b="1" dirty="0">
                <a:latin typeface="Times New Roman"/>
              </a:rPr>
              <a:t>(почтовый адрес):</a:t>
            </a:r>
          </a:p>
          <a:p>
            <a:pPr marL="583184" indent="152400"/>
            <a:r>
              <a:rPr lang="ru" dirty="0" smtClean="0">
                <a:latin typeface="Times New Roman"/>
              </a:rPr>
              <a:t>140083 Московская область г.Лыткарино, микрорайон 2, д.13 (пристройка)</a:t>
            </a:r>
          </a:p>
          <a:p>
            <a:pPr marL="583184" indent="152400" algn="ctr"/>
            <a:r>
              <a:rPr lang="ru" dirty="0" smtClean="0">
                <a:latin typeface="Times New Roman"/>
              </a:rPr>
              <a:t>Электронный </a:t>
            </a:r>
            <a:r>
              <a:rPr lang="ru" dirty="0">
                <a:latin typeface="Times New Roman"/>
              </a:rPr>
              <a:t>адрес: </a:t>
            </a:r>
            <a:r>
              <a:rPr lang="en-US" dirty="0" smtClean="0">
                <a:latin typeface="Times New Roman"/>
              </a:rPr>
              <a:t>fu_lytkarinogo@mosreg.ru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 </a:t>
            </a:r>
            <a:r>
              <a:rPr lang="en-US" dirty="0" smtClean="0">
                <a:solidFill>
                  <a:srgbClr val="EB8803"/>
                </a:solidFill>
                <a:latin typeface="Times New Roman"/>
              </a:rPr>
              <a:t> </a:t>
            </a:r>
            <a:r>
              <a:rPr lang="ru" dirty="0">
                <a:solidFill>
                  <a:srgbClr val="99AABA"/>
                </a:solidFill>
                <a:latin typeface="Times New Roman"/>
              </a:rPr>
              <a:t>,</a:t>
            </a:r>
          </a:p>
          <a:p>
            <a:pPr indent="0" algn="ctr"/>
            <a:r>
              <a:rPr lang="ru" dirty="0" smtClean="0">
                <a:latin typeface="Times New Roman"/>
              </a:rPr>
              <a:t>Телефон </a:t>
            </a:r>
            <a:r>
              <a:rPr lang="ru" dirty="0">
                <a:latin typeface="Times New Roman"/>
              </a:rPr>
              <a:t>8 </a:t>
            </a:r>
            <a:r>
              <a:rPr lang="ru" dirty="0" smtClean="0">
                <a:latin typeface="Times New Roman"/>
              </a:rPr>
              <a:t>(495) 552-59-31 </a:t>
            </a:r>
          </a:p>
          <a:p>
            <a:pPr marR="96012" indent="0" algn="ctr"/>
            <a:r>
              <a:rPr lang="ru" sz="1400" b="1" dirty="0">
                <a:latin typeface="Times New Roman"/>
              </a:rPr>
              <a:t>«Бюджет для граждан» ежегодно размещается </a:t>
            </a:r>
            <a:endParaRPr lang="ru" sz="1400" b="1" dirty="0" smtClean="0">
              <a:latin typeface="Times New Roman"/>
            </a:endParaRPr>
          </a:p>
          <a:p>
            <a:pPr marR="96012" indent="0" algn="ctr"/>
            <a:r>
              <a:rPr lang="ru" sz="1400" b="1" dirty="0" smtClean="0">
                <a:latin typeface="Times New Roman"/>
              </a:rPr>
              <a:t>на </a:t>
            </a:r>
            <a:r>
              <a:rPr lang="ru" sz="1400" b="1" dirty="0">
                <a:latin typeface="Times New Roman"/>
              </a:rPr>
              <a:t>официальном сайте </a:t>
            </a:r>
            <a:r>
              <a:rPr lang="ru" sz="1400" b="1" dirty="0" smtClean="0">
                <a:latin typeface="Times New Roman"/>
              </a:rPr>
              <a:t>городского округа Лыткарино в </a:t>
            </a:r>
            <a:r>
              <a:rPr lang="ru" sz="1400" b="1" dirty="0">
                <a:latin typeface="Times New Roman"/>
              </a:rPr>
              <a:t>разделе Экономика ^ </a:t>
            </a:r>
            <a:r>
              <a:rPr lang="ru" sz="1400" b="1" dirty="0" smtClean="0">
                <a:latin typeface="Times New Roman"/>
              </a:rPr>
              <a:t>Муниципальные финансы ^ </a:t>
            </a:r>
            <a:r>
              <a:rPr lang="ru" sz="1400" b="1" dirty="0">
                <a:latin typeface="Times New Roman"/>
              </a:rPr>
              <a:t>Бюджет для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1008" y="620688"/>
            <a:ext cx="282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>
              <a:spcAft>
                <a:spcPts val="2310"/>
              </a:spcAft>
            </a:pPr>
            <a:r>
              <a:rPr lang="ru" b="1" dirty="0">
                <a:solidFill>
                  <a:srgbClr val="002060"/>
                </a:solidFill>
                <a:latin typeface="Times New Roman"/>
              </a:rPr>
              <a:t>Контактная информация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63737"/>
              </p:ext>
            </p:extLst>
          </p:nvPr>
        </p:nvGraphicFramePr>
        <p:xfrm>
          <a:off x="339195" y="3861048"/>
          <a:ext cx="835292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Начальник Финансового управления города Лыткарино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Архипова Наталья Петровна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9-00 до 13-00,</a:t>
                      </a:r>
                      <a:r>
                        <a:rPr lang="ru-RU" baseline="0" dirty="0" smtClean="0"/>
                        <a:t> с 14-00 до 18-00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Приемный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 с 14-00 до 18-00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5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" y="1307592"/>
            <a:ext cx="1350264" cy="1240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1560" y="344424"/>
            <a:ext cx="658977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 smtClean="0">
                <a:solidFill>
                  <a:srgbClr val="002060"/>
                </a:solidFill>
                <a:latin typeface="Times New Roman"/>
              </a:rPr>
              <a:t>Городской округ Лыткарино</a:t>
            </a:r>
            <a:endParaRPr lang="ru" sz="1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1560" y="667512"/>
            <a:ext cx="6589776" cy="496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84"/>
              </a:lnSpc>
              <a:spcAft>
                <a:spcPts val="210"/>
              </a:spcAft>
            </a:pPr>
            <a:r>
              <a:rPr lang="ru" sz="1700" b="1" dirty="0">
                <a:solidFill>
                  <a:srgbClr val="002060"/>
                </a:solidFill>
                <a:latin typeface="Times New Roman"/>
              </a:rPr>
              <a:t>Муниципальный долг </a:t>
            </a:r>
            <a:r>
              <a:rPr lang="ru" sz="1700" b="1" dirty="0" smtClean="0">
                <a:solidFill>
                  <a:srgbClr val="002060"/>
                </a:solidFill>
                <a:latin typeface="Times New Roman"/>
              </a:rPr>
              <a:t>городского округа Лыткарино</a:t>
            </a:r>
            <a:endParaRPr lang="ru" sz="17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313688"/>
            <a:ext cx="6781800" cy="1478280"/>
          </a:xfrm>
          <a:prstGeom prst="rect">
            <a:avLst/>
          </a:prstGeom>
          <a:solidFill>
            <a:srgbClr val="CEFECC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  <a:spcBef>
                <a:spcPts val="210"/>
              </a:spcBef>
              <a:spcAft>
                <a:spcPts val="210"/>
              </a:spcAft>
            </a:pPr>
            <a:r>
              <a:rPr lang="ru" sz="1300" b="1" dirty="0" smtClean="0">
                <a:latin typeface="Times New Roman"/>
              </a:rPr>
              <a:t>Муниципальный </a:t>
            </a:r>
            <a:r>
              <a:rPr lang="ru" sz="1300" b="1" dirty="0">
                <a:latin typeface="Times New Roman"/>
              </a:rPr>
              <a:t>долг </a:t>
            </a:r>
            <a:r>
              <a:rPr lang="ru" sz="1300" dirty="0">
                <a:latin typeface="Times New Roman"/>
              </a:rPr>
              <a:t>- обязательства, возникающие из </a:t>
            </a:r>
            <a:r>
              <a:rPr lang="ru" sz="1300" dirty="0" smtClean="0">
                <a:latin typeface="Times New Roman"/>
              </a:rPr>
              <a:t>муниципальных </a:t>
            </a:r>
            <a:r>
              <a:rPr lang="ru" sz="1300" dirty="0">
                <a:latin typeface="Times New Roman"/>
              </a:rPr>
              <a:t>заимствований, гарантий по обязательствам третьих лиц.</a:t>
            </a:r>
          </a:p>
          <a:p>
            <a:pPr indent="0">
              <a:lnSpc>
                <a:spcPts val="1680"/>
              </a:lnSpc>
              <a:spcAft>
                <a:spcPts val="1260"/>
              </a:spcAft>
            </a:pPr>
            <a:r>
              <a:rPr lang="ru" sz="1300" b="1" dirty="0" smtClean="0">
                <a:latin typeface="Times New Roman"/>
              </a:rPr>
              <a:t>Муниципальный внутренний </a:t>
            </a:r>
            <a:r>
              <a:rPr lang="ru" sz="1300" b="1" dirty="0">
                <a:latin typeface="Times New Roman"/>
              </a:rPr>
              <a:t>долг </a:t>
            </a:r>
            <a:r>
              <a:rPr lang="ru" sz="1300" dirty="0">
                <a:latin typeface="Times New Roman"/>
              </a:rPr>
              <a:t>- долговые обязательства публично-правового образования, возникающие в валюте Российской Федерации. </a:t>
            </a:r>
            <a:endParaRPr lang="ru" sz="1300" dirty="0" smtClean="0">
              <a:latin typeface="Times New Roman"/>
            </a:endParaRPr>
          </a:p>
          <a:p>
            <a:pPr indent="0">
              <a:lnSpc>
                <a:spcPts val="1680"/>
              </a:lnSpc>
              <a:spcAft>
                <a:spcPts val="1260"/>
              </a:spcAft>
            </a:pPr>
            <a:r>
              <a:rPr lang="ru" sz="1300" b="1" dirty="0" smtClean="0">
                <a:latin typeface="Times New Roman"/>
              </a:rPr>
              <a:t>Муниципальный </a:t>
            </a:r>
            <a:r>
              <a:rPr lang="ru" sz="1300" b="1" dirty="0">
                <a:latin typeface="Times New Roman"/>
              </a:rPr>
              <a:t>внешний долг </a:t>
            </a:r>
            <a:r>
              <a:rPr lang="ru" sz="1300" dirty="0">
                <a:latin typeface="Times New Roman"/>
              </a:rPr>
              <a:t>- долговые обязательства публично-правового образования, возникающие в иностранной валюте.</a:t>
            </a:r>
          </a:p>
        </p:txBody>
      </p:sp>
      <p:pic>
        <p:nvPicPr>
          <p:cNvPr id="9" name="Picture 2" descr="C:\Users\Архипова\Desktop\Герб_сжа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33"/>
            <a:ext cx="652632" cy="8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3044015"/>
            <a:ext cx="8964488" cy="2985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baseline="-25000" dirty="0">
                <a:solidFill>
                  <a:schemeClr val="accent2">
                    <a:lumMod val="75000"/>
                  </a:schemeClr>
                </a:solidFill>
              </a:rPr>
              <a:t>Структура муниципального долга представляет собой группировку муниципальных долговых обязательств </a:t>
            </a:r>
            <a:endParaRPr lang="ru-RU" sz="2400" b="1" baseline="-25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baseline="-25000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400" b="1" baseline="-25000" dirty="0">
                <a:solidFill>
                  <a:schemeClr val="accent2">
                    <a:lumMod val="75000"/>
                  </a:schemeClr>
                </a:solidFill>
              </a:rPr>
              <a:t>выглядит следующим образом: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baseline="-25000" dirty="0" smtClean="0"/>
              <a:t>Ценные </a:t>
            </a:r>
            <a:r>
              <a:rPr lang="ru-RU" b="1" baseline="-25000" dirty="0"/>
              <a:t>бумаги муниципального образования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baseline="-25000" dirty="0" smtClean="0"/>
              <a:t>Бюджетные кредиты привлеченные в валюте РФ в местный бюджет из других бюджетов бюджетной системы</a:t>
            </a:r>
            <a:endParaRPr lang="ru-RU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baseline="-25000" dirty="0" smtClean="0"/>
              <a:t>Бюджетные </a:t>
            </a:r>
            <a:r>
              <a:rPr lang="ru-RU" b="1" baseline="-25000" dirty="0"/>
              <a:t>кредиты , привлеченные от РФ в иностранной валюте в рамках использования целевых иностранных кредитов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baseline="-25000" dirty="0"/>
              <a:t>Кредиты, привлеченные муниципальным образованием от </a:t>
            </a:r>
            <a:r>
              <a:rPr lang="ru-RU" b="1" baseline="-25000" dirty="0" smtClean="0"/>
              <a:t>кредитных организаций в валюте РФ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baseline="-25000" dirty="0" smtClean="0"/>
              <a:t>Гарантии </a:t>
            </a:r>
            <a:r>
              <a:rPr lang="ru-RU" b="1" baseline="-25000" dirty="0"/>
              <a:t>муниципального образования (муниципальные гарантии</a:t>
            </a:r>
            <a:r>
              <a:rPr lang="ru-RU" b="1" baseline="-25000" dirty="0" smtClean="0"/>
              <a:t>),</a:t>
            </a:r>
            <a:r>
              <a:rPr lang="ru-RU" b="1" dirty="0" smtClean="0"/>
              <a:t> </a:t>
            </a:r>
            <a:r>
              <a:rPr lang="ru-RU" b="1" baseline="-25000" dirty="0" smtClean="0"/>
              <a:t>выраженные </a:t>
            </a:r>
            <a:r>
              <a:rPr lang="ru-RU" b="1" baseline="-25000" dirty="0"/>
              <a:t>в валюте </a:t>
            </a:r>
            <a:r>
              <a:rPr lang="ru-RU" b="1" baseline="-25000" dirty="0" smtClean="0"/>
              <a:t>РФ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baseline="-25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baseline="-25000" dirty="0" smtClean="0"/>
              <a:t>Муниципальные </a:t>
            </a:r>
            <a:r>
              <a:rPr lang="ru-RU" b="1" baseline="-25000" dirty="0"/>
              <a:t>гарантии, предоставленные РФ в иностранной валюте в рамках использования целевых иностранных кредитов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2545</TotalTime>
  <Words>17356</Words>
  <Application>Microsoft Office PowerPoint</Application>
  <PresentationFormat>Экран (4:3)</PresentationFormat>
  <Paragraphs>5412</Paragraphs>
  <Slides>82</Slides>
  <Notes>2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4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Архипова Наталья Петровна</dc:creator>
  <cp:lastModifiedBy>Архипова Наталья Петровна</cp:lastModifiedBy>
  <cp:revision>170</cp:revision>
  <cp:lastPrinted>2021-11-25T13:32:17Z</cp:lastPrinted>
  <dcterms:modified xsi:type="dcterms:W3CDTF">2022-02-01T07:47:57Z</dcterms:modified>
</cp:coreProperties>
</file>