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858" r:id="rId1"/>
  </p:sldMasterIdLst>
  <p:notesMasterIdLst>
    <p:notesMasterId r:id="rId47"/>
  </p:notesMasterIdLst>
  <p:sldIdLst>
    <p:sldId id="282" r:id="rId2"/>
    <p:sldId id="304" r:id="rId3"/>
    <p:sldId id="305" r:id="rId4"/>
    <p:sldId id="257" r:id="rId5"/>
    <p:sldId id="258" r:id="rId6"/>
    <p:sldId id="260" r:id="rId7"/>
    <p:sldId id="261" r:id="rId8"/>
    <p:sldId id="286" r:id="rId9"/>
    <p:sldId id="285" r:id="rId10"/>
    <p:sldId id="361" r:id="rId11"/>
    <p:sldId id="264" r:id="rId12"/>
    <p:sldId id="266" r:id="rId13"/>
    <p:sldId id="308" r:id="rId14"/>
    <p:sldId id="309" r:id="rId15"/>
    <p:sldId id="31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93" r:id="rId30"/>
    <p:sldId id="384" r:id="rId31"/>
    <p:sldId id="392" r:id="rId32"/>
    <p:sldId id="385" r:id="rId33"/>
    <p:sldId id="386" r:id="rId34"/>
    <p:sldId id="387" r:id="rId35"/>
    <p:sldId id="388" r:id="rId36"/>
    <p:sldId id="389" r:id="rId37"/>
    <p:sldId id="390" r:id="rId38"/>
    <p:sldId id="272" r:id="rId39"/>
    <p:sldId id="273" r:id="rId40"/>
    <p:sldId id="274" r:id="rId41"/>
    <p:sldId id="359" r:id="rId42"/>
    <p:sldId id="362" r:id="rId43"/>
    <p:sldId id="363" r:id="rId44"/>
    <p:sldId id="293" r:id="rId45"/>
    <p:sldId id="292" r:id="rId4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29" autoAdjust="0"/>
  </p:normalViewPr>
  <p:slideViewPr>
    <p:cSldViewPr>
      <p:cViewPr>
        <p:scale>
          <a:sx n="170" d="100"/>
          <a:sy n="170" d="100"/>
        </p:scale>
        <p:origin x="372" y="2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29055932039691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Пр.2021-2023'!$A$11:$B$11</c:f>
              <c:strCache>
                <c:ptCount val="1"/>
                <c:pt idx="0">
                  <c:v>Наименования Рз</c:v>
                </c:pt>
              </c:strCache>
            </c:strRef>
          </c:tx>
          <c:invertIfNegative val="0"/>
          <c:cat>
            <c:strRef>
              <c:f>'[Расходы по разделам 2021.xlsm]Р., Пр.2021-2023'!$C$10:$F$10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Пр.2021-2023'!$C$11:$F$11</c:f>
            </c:numRef>
          </c:val>
        </c:ser>
        <c:ser>
          <c:idx val="1"/>
          <c:order val="1"/>
          <c:tx>
            <c:strRef>
              <c:f>'[Расходы по разделам 2021.xlsm]Р., Пр.2021-2023'!$A$12:$B$12</c:f>
              <c:strCache>
                <c:ptCount val="1"/>
                <c:pt idx="0">
                  <c:v>1 2</c:v>
                </c:pt>
              </c:strCache>
            </c:strRef>
          </c:tx>
          <c:invertIfNegative val="0"/>
          <c:cat>
            <c:strRef>
              <c:f>'[Расходы по разделам 2021.xlsm]Р., Пр.2021-2023'!$C$10:$F$10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Пр.2021-2023'!$C$12:$F$12</c:f>
            </c:numRef>
          </c:val>
        </c:ser>
        <c:ser>
          <c:idx val="2"/>
          <c:order val="2"/>
          <c:tx>
            <c:strRef>
              <c:f>'[Расходы по разделам 2021.xlsm]Р., Пр.2021-2023'!$A$13:$B$13</c:f>
              <c:strCache>
                <c:ptCount val="1"/>
                <c:pt idx="0">
                  <c:v>Общегосударственные вопросы 01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Пр.2021-2023'!$C$10:$F$10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Пр.2021-2023'!$C$13:$F$13</c:f>
              <c:numCache>
                <c:formatCode>#,##0.0</c:formatCode>
                <c:ptCount val="3"/>
                <c:pt idx="0">
                  <c:v>285770.40000000002</c:v>
                </c:pt>
                <c:pt idx="1">
                  <c:v>279578.5</c:v>
                </c:pt>
                <c:pt idx="2" formatCode="0.00%">
                  <c:v>0.97833260547628442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590912"/>
        <c:axId val="183592448"/>
        <c:axId val="0"/>
      </c:bar3DChart>
      <c:catAx>
        <c:axId val="183590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592448"/>
        <c:crosses val="autoZero"/>
        <c:auto val="1"/>
        <c:lblAlgn val="ctr"/>
        <c:lblOffset val="100"/>
        <c:noMultiLvlLbl val="0"/>
      </c:catAx>
      <c:valAx>
        <c:axId val="1835924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359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Пр.2021-2023'!$A$52:$B$52</c:f>
              <c:strCache>
                <c:ptCount val="1"/>
                <c:pt idx="0">
                  <c:v>Социальная политика 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-4.946752622444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7.420128933666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566E-2"/>
                  <c:y val="-6.183440778055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Пр.2021-2023'!$C$52:$F$52</c:f>
              <c:numCache>
                <c:formatCode>#,##0.0</c:formatCode>
                <c:ptCount val="3"/>
                <c:pt idx="0">
                  <c:v>103986.3</c:v>
                </c:pt>
                <c:pt idx="1">
                  <c:v>87603.700000000012</c:v>
                </c:pt>
                <c:pt idx="2" formatCode="0.00%">
                  <c:v>0.8424542463766862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951744"/>
        <c:axId val="183953280"/>
        <c:axId val="0"/>
      </c:bar3DChart>
      <c:catAx>
        <c:axId val="18395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3953280"/>
        <c:crosses val="autoZero"/>
        <c:auto val="1"/>
        <c:lblAlgn val="ctr"/>
        <c:lblOffset val="100"/>
        <c:noMultiLvlLbl val="0"/>
      </c:catAx>
      <c:valAx>
        <c:axId val="1839532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395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1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Физическая  культура  и  спорт  11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Пр.2021-2023'!$A$57</c:f>
              <c:strCache>
                <c:ptCount val="1"/>
                <c:pt idx="0">
                  <c:v>Физическая  культура  и  спорт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Пр.2021-2023'!$B$57:$F$57</c:f>
              <c:numCache>
                <c:formatCode>#,##0.0</c:formatCode>
                <c:ptCount val="3"/>
                <c:pt idx="0">
                  <c:v>96532.1</c:v>
                </c:pt>
                <c:pt idx="1">
                  <c:v>96195.8</c:v>
                </c:pt>
                <c:pt idx="2" formatCode="0.00%">
                  <c:v>0.99651618477169768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970048"/>
        <c:axId val="183992320"/>
        <c:axId val="0"/>
      </c:bar3DChart>
      <c:catAx>
        <c:axId val="18397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83992320"/>
        <c:crosses val="autoZero"/>
        <c:auto val="1"/>
        <c:lblAlgn val="ctr"/>
        <c:lblOffset val="100"/>
        <c:noMultiLvlLbl val="0"/>
      </c:catAx>
      <c:valAx>
        <c:axId val="183992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397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1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Обслуживание  государственного  и  муниципального  долга 13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Пр.2021-2023'!$A$60</c:f>
              <c:strCache>
                <c:ptCount val="1"/>
                <c:pt idx="0">
                  <c:v>Обслуживание  государственного  и  муниципального  долга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Пр.2021-2023'!$B$60:$F$60</c:f>
              <c:numCache>
                <c:formatCode>#,##0.0</c:formatCode>
                <c:ptCount val="3"/>
                <c:pt idx="0">
                  <c:v>15254.100000000002</c:v>
                </c:pt>
                <c:pt idx="1">
                  <c:v>15254.1</c:v>
                </c:pt>
                <c:pt idx="2" formatCode="0.00%">
                  <c:v>0.99999999999999989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025472"/>
        <c:axId val="184027008"/>
        <c:axId val="0"/>
      </c:bar3DChart>
      <c:catAx>
        <c:axId val="18402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84027008"/>
        <c:crosses val="autoZero"/>
        <c:auto val="1"/>
        <c:lblAlgn val="ctr"/>
        <c:lblOffset val="100"/>
        <c:noMultiLvlLbl val="0"/>
      </c:catAx>
      <c:valAx>
        <c:axId val="1840270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402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819098067287042"/>
          <c:y val="4.6296296296296294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Пр.2021-2023'!$A$21:$B$21</c:f>
              <c:strCache>
                <c:ptCount val="1"/>
                <c:pt idx="0">
                  <c:v>Национальная оборона 02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5.092592592592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4E-2"/>
                  <c:y val="-5.092592592592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56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Пр.2021-2023'!$C$21:$F$21</c:f>
              <c:numCache>
                <c:formatCode>#,##0.0</c:formatCode>
                <c:ptCount val="3"/>
                <c:pt idx="0">
                  <c:v>4078.7</c:v>
                </c:pt>
                <c:pt idx="1">
                  <c:v>4078.6</c:v>
                </c:pt>
                <c:pt idx="2" formatCode="0.00%">
                  <c:v>0.99997548238409295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625600"/>
        <c:axId val="183627136"/>
        <c:axId val="0"/>
      </c:bar3DChart>
      <c:catAx>
        <c:axId val="18362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3627136"/>
        <c:crosses val="autoZero"/>
        <c:auto val="1"/>
        <c:lblAlgn val="ctr"/>
        <c:lblOffset val="100"/>
        <c:noMultiLvlLbl val="0"/>
      </c:catAx>
      <c:valAx>
        <c:axId val="1836271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362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033621518066203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53951539663944"/>
          <c:y val="0.19335552795031052"/>
          <c:w val="0.64854670246954538"/>
          <c:h val="0.589174459627329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Пр.2021-2023'!$A$24:$B$24</c:f>
              <c:strCache>
                <c:ptCount val="1"/>
                <c:pt idx="0">
                  <c:v>Национальная безопасность и правоохранительная деятельность 03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Пр.2021-2023'!$C$24:$F$24</c:f>
              <c:numCache>
                <c:formatCode>#,##0.0</c:formatCode>
                <c:ptCount val="3"/>
                <c:pt idx="0">
                  <c:v>38331.100000000006</c:v>
                </c:pt>
                <c:pt idx="1">
                  <c:v>37341.1</c:v>
                </c:pt>
                <c:pt idx="2" formatCode="0.00%">
                  <c:v>0.9741724083055272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529472"/>
        <c:axId val="183531008"/>
        <c:axId val="0"/>
      </c:bar3DChart>
      <c:catAx>
        <c:axId val="183529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531008"/>
        <c:crosses val="autoZero"/>
        <c:auto val="1"/>
        <c:lblAlgn val="ctr"/>
        <c:lblOffset val="100"/>
        <c:noMultiLvlLbl val="0"/>
      </c:catAx>
      <c:valAx>
        <c:axId val="1835310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352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Пр.2021-2023'!$A$28:$B$28</c:f>
              <c:strCache>
                <c:ptCount val="1"/>
                <c:pt idx="0">
                  <c:v>Национальная экономика 04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4189738979383448E-2"/>
                  <c:y val="-2.249096505617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40939450734199E-2"/>
                  <c:y val="-5.8802289941640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5.7514543610127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Пр.2021-2023'!$C$28:$F$28</c:f>
              <c:numCache>
                <c:formatCode>#,##0.0</c:formatCode>
                <c:ptCount val="3"/>
                <c:pt idx="0">
                  <c:v>135433.4</c:v>
                </c:pt>
                <c:pt idx="1">
                  <c:v>132494.9</c:v>
                </c:pt>
                <c:pt idx="2" formatCode="0.00%">
                  <c:v>0.97830298877529476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100736"/>
        <c:axId val="184102272"/>
        <c:axId val="0"/>
      </c:bar3DChart>
      <c:catAx>
        <c:axId val="18410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4102272"/>
        <c:crosses val="autoZero"/>
        <c:auto val="1"/>
        <c:lblAlgn val="ctr"/>
        <c:lblOffset val="100"/>
        <c:noMultiLvlLbl val="0"/>
      </c:catAx>
      <c:valAx>
        <c:axId val="1841022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410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Пр.2021-2023'!$A$34:$B$34</c:f>
              <c:strCache>
                <c:ptCount val="1"/>
                <c:pt idx="0">
                  <c:v>Жилищно-коммунальное хозяйство 05</c:v>
                </c:pt>
              </c:strCache>
            </c:strRef>
          </c:tx>
          <c:spPr>
            <a:solidFill>
              <a:srgbClr val="9B2B3E"/>
            </a:solidFill>
          </c:spPr>
          <c:invertIfNegative val="0"/>
          <c:dLbls>
            <c:dLbl>
              <c:idx val="0"/>
              <c:layout>
                <c:manualLayout>
                  <c:x val="3.6111111111111108E-2"/>
                  <c:y val="-3.5810205908683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7.8782452999104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111111111111212E-2"/>
                  <c:y val="-6.803939122649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Пр.2021-2023'!$C$34:$F$34</c:f>
              <c:numCache>
                <c:formatCode>#,##0.0</c:formatCode>
                <c:ptCount val="3"/>
                <c:pt idx="0">
                  <c:v>227812.8</c:v>
                </c:pt>
                <c:pt idx="1">
                  <c:v>202453.09999999998</c:v>
                </c:pt>
                <c:pt idx="2" formatCode="0.00%">
                  <c:v>0.88868184755202506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135680"/>
        <c:axId val="184137216"/>
        <c:axId val="0"/>
      </c:bar3DChart>
      <c:catAx>
        <c:axId val="18413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4137216"/>
        <c:crosses val="autoZero"/>
        <c:auto val="1"/>
        <c:lblAlgn val="ctr"/>
        <c:lblOffset val="100"/>
        <c:noMultiLvlLbl val="0"/>
      </c:catAx>
      <c:valAx>
        <c:axId val="1841372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41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Пр.2021-2023'!$A$40:$B$40</c:f>
              <c:strCache>
                <c:ptCount val="1"/>
                <c:pt idx="0">
                  <c:v>Охрана окружающей среды 06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Пр.2021-2023'!$C$40:$F$40</c:f>
              <c:numCache>
                <c:formatCode>#,##0.0</c:formatCode>
                <c:ptCount val="3"/>
                <c:pt idx="0">
                  <c:v>339211.60000000015</c:v>
                </c:pt>
                <c:pt idx="1">
                  <c:v>318859.8</c:v>
                </c:pt>
                <c:pt idx="2" formatCode="0.00%">
                  <c:v>0.94000264141910195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158080"/>
        <c:axId val="184159616"/>
        <c:axId val="0"/>
      </c:bar3DChart>
      <c:catAx>
        <c:axId val="18415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4159616"/>
        <c:crosses val="autoZero"/>
        <c:auto val="1"/>
        <c:lblAlgn val="ctr"/>
        <c:lblOffset val="100"/>
        <c:noMultiLvlLbl val="0"/>
      </c:catAx>
      <c:valAx>
        <c:axId val="1841596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415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8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Пр.2021-2023'!$A$42:$B$42</c:f>
              <c:strCache>
                <c:ptCount val="1"/>
                <c:pt idx="0">
                  <c:v>Образование 07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444444444444445E-2"/>
                  <c:y val="-3.241991114975081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4.168274290682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4.63141587853583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Пр.2021-2023'!$C$42:$F$42</c:f>
              <c:numCache>
                <c:formatCode>#,##0.0</c:formatCode>
                <c:ptCount val="3"/>
                <c:pt idx="0">
                  <c:v>1074512</c:v>
                </c:pt>
                <c:pt idx="1">
                  <c:v>1058636.5999999999</c:v>
                </c:pt>
                <c:pt idx="2" formatCode="0.00%">
                  <c:v>0.9852254791012105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211712"/>
        <c:axId val="183832576"/>
        <c:axId val="0"/>
      </c:bar3DChart>
      <c:catAx>
        <c:axId val="184211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832576"/>
        <c:crosses val="autoZero"/>
        <c:auto val="1"/>
        <c:lblAlgn val="ctr"/>
        <c:lblOffset val="100"/>
        <c:noMultiLvlLbl val="0"/>
      </c:catAx>
      <c:valAx>
        <c:axId val="1838325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421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 b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Пр.2021-2023'!$A$48:$B$48</c:f>
              <c:strCache>
                <c:ptCount val="1"/>
                <c:pt idx="0">
                  <c:v>Культура,  кинематография 08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Пр.2021-2023'!$C$48:$F$48</c:f>
              <c:numCache>
                <c:formatCode>#,##0.0</c:formatCode>
                <c:ptCount val="3"/>
                <c:pt idx="0">
                  <c:v>114870.9</c:v>
                </c:pt>
                <c:pt idx="1">
                  <c:v>114463.6</c:v>
                </c:pt>
                <c:pt idx="2" formatCode="0.00%">
                  <c:v>0.9964542804139257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890304"/>
        <c:axId val="183891840"/>
        <c:axId val="0"/>
      </c:bar3DChart>
      <c:catAx>
        <c:axId val="18389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83891840"/>
        <c:crosses val="autoZero"/>
        <c:auto val="1"/>
        <c:lblAlgn val="ctr"/>
        <c:lblOffset val="100"/>
        <c:noMultiLvlLbl val="0"/>
      </c:catAx>
      <c:valAx>
        <c:axId val="1838918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389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1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'[Расходы по разделам 2021.xlsm]Р., Пр.2021-2023'!$A$50:$B$50</c:f>
              <c:strCache>
                <c:ptCount val="1"/>
                <c:pt idx="0">
                  <c:v>Здравоохранение 09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по разделам 2021.xlsm]Р., Пр.2021-2023'!$D$10:$F$11</c:f>
              <c:strCache>
                <c:ptCount val="3"/>
                <c:pt idx="0">
                  <c:v>ПЛАН 
2021 год </c:v>
                </c:pt>
                <c:pt idx="1">
                  <c:v>ФАКТ 
2021 год</c:v>
                </c:pt>
                <c:pt idx="2">
                  <c:v>% испол-
нения</c:v>
                </c:pt>
              </c:strCache>
            </c:strRef>
          </c:cat>
          <c:val>
            <c:numRef>
              <c:f>'[Расходы по разделам 2021.xlsm]Р., Пр.2021-2023'!$C$50:$F$50</c:f>
              <c:numCache>
                <c:formatCode>#,##0.0</c:formatCode>
                <c:ptCount val="3"/>
                <c:pt idx="0">
                  <c:v>4880</c:v>
                </c:pt>
                <c:pt idx="1">
                  <c:v>4788.3</c:v>
                </c:pt>
                <c:pt idx="2" formatCode="0.00%">
                  <c:v>0.98120901639344271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920896"/>
        <c:axId val="183922688"/>
        <c:axId val="0"/>
      </c:bar3DChart>
      <c:catAx>
        <c:axId val="18392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3922688"/>
        <c:crosses val="autoZero"/>
        <c:auto val="1"/>
        <c:lblAlgn val="ctr"/>
        <c:lblOffset val="100"/>
        <c:noMultiLvlLbl val="0"/>
      </c:catAx>
      <c:valAx>
        <c:axId val="1839226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39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1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71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5E1648D-386A-4778-9F17-728174D4406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71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89718F0-FDBA-4CD4-892E-161D2E327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8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18F0-FDBA-4CD4-892E-161D2E327F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3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18F0-FDBA-4CD4-892E-161D2E327F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7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18F0-FDBA-4CD4-892E-161D2E327F6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0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_____Microsoft_Excel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2896"/>
            <a:ext cx="5148250" cy="7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5999625"/>
            <a:ext cx="9146815" cy="861715"/>
          </a:xfrm>
          <a:prstGeom prst="rect">
            <a:avLst/>
          </a:prstGeom>
          <a:solidFill>
            <a:srgbClr val="394C0A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БЮДЖЕТ ДЛЯ ГРАЖДАН, </a:t>
            </a: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разработан </a:t>
            </a:r>
            <a:r>
              <a:rPr lang="ru-RU" altLang="ru-RU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на основе </a:t>
            </a:r>
            <a:r>
              <a:rPr lang="ru-RU" altLang="ru-RU" sz="1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проекта </a:t>
            </a:r>
            <a:r>
              <a:rPr lang="ru-RU" altLang="ru-RU" sz="14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Решения Совета депутатов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г.о.Лыткарино</a:t>
            </a:r>
            <a:endParaRPr lang="ru-RU" altLang="ru-RU" sz="1400" b="1" strike="sngStrike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Об </a:t>
            </a:r>
            <a:r>
              <a:rPr lang="ru-RU" sz="1400" b="1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утверждении </a:t>
            </a:r>
            <a:r>
              <a:rPr lang="ru-RU" sz="14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отчета об исполнении бюджета </a:t>
            </a:r>
            <a:r>
              <a:rPr lang="ru-RU" sz="1400" b="1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городского округа </a:t>
            </a:r>
            <a:r>
              <a:rPr lang="ru-RU" sz="14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Лыткарино за 2021 год»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 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 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										                 </a:t>
            </a:r>
          </a:p>
        </p:txBody>
      </p:sp>
      <p:pic>
        <p:nvPicPr>
          <p:cNvPr id="2050" name="Picture 2" descr="Y:\БЮДЖЕТ ДЛЯ ГРАЖДАН\ГОДОВОЙ ОТЧЕТ 2021 год\IMG_794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" y="1052736"/>
            <a:ext cx="86044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33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8482"/>
            <a:ext cx="763284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74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12934"/>
              </p:ext>
            </p:extLst>
          </p:nvPr>
        </p:nvGraphicFramePr>
        <p:xfrm>
          <a:off x="323528" y="1484784"/>
          <a:ext cx="8640960" cy="4864695"/>
        </p:xfrm>
        <a:graphic>
          <a:graphicData uri="http://schemas.openxmlformats.org/drawingml/2006/table">
            <a:tbl>
              <a:tblPr/>
              <a:tblGrid>
                <a:gridCol w="5760641"/>
                <a:gridCol w="953425"/>
                <a:gridCol w="1022142"/>
                <a:gridCol w="904752"/>
              </a:tblGrid>
              <a:tr h="723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Наименование показателя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План 2021 года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Факт  2021 года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% </a:t>
                      </a:r>
                      <a:br>
                        <a:rPr lang="ru-RU" sz="1000" b="1" i="0" u="none" strike="noStrike" dirty="0">
                          <a:effectLst/>
                          <a:latin typeface="Arial Narrow"/>
                        </a:rPr>
                      </a:br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исполнения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27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 НАЛОГОВЫЕ И НЕНАЛОГОВЫЕ ДОХОДЫ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1 098 985,8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1 086 079,2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98,8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80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НАЛОГИ НА ПРИБЫЛЬ, ДОХОДЫ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472 079,5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493 402,0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104,5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0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НАЛОГИ НА ТОВАРЫ (РАБОТЫ,УСЛУГИ), РЕАЛИЗУЕМЫЕ НА ТЕРРИТОРИИ РОССИЙСКОЙ ФЕДЕРАЦИИ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6 748,0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6 877,8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101,9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0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НАЛОГИ НА СОВОКУПНЫЙ ДОХОД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171 782,1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174 819,9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101,8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7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НАЛОГИ НА ИМУЩЕСТВО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245 634,6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246 685,9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100,4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07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ГОСУДАРСТВЕННАЯ ПОШЛИНА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7 329,0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7 675,8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104,7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0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ЗАДОЛЖЕННОСТЬ И ПЕРЕРАСЧЕТЫ ПО ОТМЕНЕННЫМ НАЛОГАМ, СБОРАМ И ИНЫМ ПЛАТЕЖАМ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-16,5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80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ДОХОДЫ ОТ ИСПОЛЬЗОВАНИЯ ИМУЩЕСТВА, НАХОДЯЩЕГОСЯ В МУНИЦИПАЛЬНОЙ СОБСТВЕННОСТИ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105 224,4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108 134,3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102,8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1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ПЛАТЕЖИ ПРИ ПОЛЬЗОВАНИИ ПРИРОДНЫМИ РЕСУРСАМИ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355,9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355,8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93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1 214,4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2 038,3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167,8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80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37 311,8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39 849,0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106,8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0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ШТРАФЫ, САНКЦИИ, ВОЗМЕЩЕНИЕ УЩЕРБА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3 419,7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5 278,1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154,3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7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ПРОЧИЕ НЕНАЛОГОВЫЕ ДОХОДЫ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47 886,4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978,8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2,0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80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БЕЗВОЗМЕЗДНЫЕ ПОСТУПЛЕНИЯ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1 335 693,0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1 276 683,5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95,6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0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1 340 452,5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1 281 443,0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95,6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93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50 688,3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50 688,3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17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508 491,2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463 424,9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91,1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940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756 273,0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742 329,8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98,2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46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Narrow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-4 759,5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-4 759,5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21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Narrow"/>
                        </a:rPr>
                        <a:t>Итого доходов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2 434 678,8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Narrow" pitchFamily="34" charset="0"/>
                        </a:rPr>
                        <a:t>2 362 762,7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Narrow" pitchFamily="34" charset="0"/>
                        </a:rPr>
                        <a:t>97,0</a:t>
                      </a:r>
                    </a:p>
                  </a:txBody>
                  <a:tcPr marL="5118" marR="5118" marT="51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404664"/>
            <a:ext cx="7903262" cy="840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184"/>
              </a:lnSpc>
              <a:spcAft>
                <a:spcPts val="2310"/>
              </a:spcAft>
            </a:pPr>
            <a:r>
              <a:rPr lang="ru" sz="17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Объем и структура налоговых и неналоговых доходов, а также межбюджетных трансфертов, поступивших в бюджет </a:t>
            </a:r>
            <a:r>
              <a:rPr lang="ru" sz="1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муниципального </a:t>
            </a:r>
            <a:r>
              <a:rPr lang="ru" sz="17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образования                  «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Городской</a:t>
            </a:r>
            <a:r>
              <a:rPr lang="ru" sz="1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округ Лыткарино»  в 2021 </a:t>
            </a:r>
            <a:r>
              <a:rPr lang="ru" sz="17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году, (тыс.рублей)</a:t>
            </a:r>
            <a:endParaRPr lang="ru" sz="17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indent="0" algn="ctr">
              <a:lnSpc>
                <a:spcPts val="2184"/>
              </a:lnSpc>
              <a:spcAft>
                <a:spcPts val="2310"/>
              </a:spcAft>
            </a:pPr>
            <a:endParaRPr lang="ru" sz="17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0" y="59978"/>
            <a:ext cx="259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3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992" y="298704"/>
            <a:ext cx="2484896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 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992" y="716280"/>
            <a:ext cx="7885496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84"/>
              </a:lnSpc>
              <a:spcAft>
                <a:spcPts val="2310"/>
              </a:spcAft>
            </a:pPr>
            <a:r>
              <a:rPr lang="ru" sz="17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Объем и структура налоговых доходов бюджета </a:t>
            </a:r>
            <a:r>
              <a:rPr lang="ru" sz="17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муниципального образования </a:t>
            </a:r>
            <a:r>
              <a:rPr lang="ru" sz="17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Городской</a:t>
            </a:r>
            <a:r>
              <a:rPr lang="ru" sz="17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округ Лыткарино»  в 2021 году, (млн.рублей)</a:t>
            </a:r>
            <a:endParaRPr lang="ru" sz="17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1226" y="298704"/>
            <a:ext cx="2484896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 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251182"/>
              </p:ext>
            </p:extLst>
          </p:nvPr>
        </p:nvGraphicFramePr>
        <p:xfrm>
          <a:off x="395536" y="1844824"/>
          <a:ext cx="8496944" cy="4021423"/>
        </p:xfrm>
        <a:graphic>
          <a:graphicData uri="http://schemas.openxmlformats.org/drawingml/2006/table">
            <a:tbl>
              <a:tblPr firstRow="1" firstCol="1" bandRow="1"/>
              <a:tblGrid>
                <a:gridCol w="3597266"/>
                <a:gridCol w="1493982"/>
                <a:gridCol w="1521921"/>
                <a:gridCol w="1883775"/>
              </a:tblGrid>
              <a:tr h="550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 показателя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План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на 2021 год 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Факт </a:t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за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2021 год 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%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исполнения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НАЛОГОВЫЕ ДОХОДЫ,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том числе: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656,3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671,1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102,3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НДФЛ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224,8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itchFamily="34" charset="0"/>
                          <a:ea typeface="Times New Roman"/>
                        </a:rPr>
                        <a:t>235,0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104,5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АКЦИЗЫ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6,7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6,9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103,0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НАЛОГИ НА СОВОКУПНЫЙ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ДОХОД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том числе: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171,8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174,8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101,7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УСН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154,6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157,3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101,7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ЕНВД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2,9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3,1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106,9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ЕСХН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0,0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0,1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0,0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патент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14,3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14,3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100,0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НАЛОГИ НА ИМУЩЕСТВО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в том числе: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245,6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246,7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100,4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Налог на имущество физических лиц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26,2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26,6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101,5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земельный налог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219,4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220,1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100,3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ГОСПОШЛИНА,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том числе: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7,4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7,7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104,1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госпошлина по делам в судах общей юрисдикции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7,3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7,6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104,1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госпошлина за выдачу разрешения на рекламу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  <a:ea typeface="Times New Roman"/>
                        </a:rPr>
                        <a:t>0,1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itchFamily="34" charset="0"/>
                          <a:ea typeface="Times New Roman"/>
                        </a:rPr>
                        <a:t>0,1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  <a:ea typeface="Times New Roman"/>
                        </a:rPr>
                        <a:t>100,0</a:t>
                      </a:r>
                    </a:p>
                  </a:txBody>
                  <a:tcPr marL="46662" marR="466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992" y="298704"/>
            <a:ext cx="774801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2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200" b="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3016"/>
            <a:ext cx="8679760" cy="8577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Объем и структура неналоговых доходов </a:t>
            </a: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бюджета </a:t>
            </a:r>
            <a:endParaRPr lang="ru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indent="0" algn="ctr"/>
            <a:r>
              <a:rPr lang="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муниципального </a:t>
            </a: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образования </a:t>
            </a:r>
            <a:r>
              <a:rPr lang="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«Городской округ Лыткарино»</a:t>
            </a:r>
          </a:p>
          <a:p>
            <a:pPr indent="0" algn="ctr"/>
            <a:r>
              <a:rPr lang="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в 2021 году, (млн.рублей</a:t>
            </a: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)</a:t>
            </a:r>
          </a:p>
        </p:txBody>
      </p:sp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29338"/>
              </p:ext>
            </p:extLst>
          </p:nvPr>
        </p:nvGraphicFramePr>
        <p:xfrm>
          <a:off x="505828" y="1484784"/>
          <a:ext cx="7594564" cy="3448392"/>
        </p:xfrm>
        <a:graphic>
          <a:graphicData uri="http://schemas.openxmlformats.org/drawingml/2006/table">
            <a:tbl>
              <a:tblPr firstRow="1" firstCol="1" bandRow="1"/>
              <a:tblGrid>
                <a:gridCol w="4066172"/>
                <a:gridCol w="1368152"/>
                <a:gridCol w="1152128"/>
                <a:gridCol w="1008112"/>
              </a:tblGrid>
              <a:tr h="401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План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</a:b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 2021 года </a:t>
                      </a: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Факт </a:t>
                      </a:r>
                      <a:b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</a:b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2021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года </a:t>
                      </a: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% исполнения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3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4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НЕНАЛОГОВЫЕ ДОХОДЫ, в том числе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195,4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156,6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80,1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Доходы  от аренды земельных участков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гос.собственности</a:t>
                      </a: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47,3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48,1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101,7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Доходы  от аренды земельных участков в муниципальной собственности </a:t>
                      </a: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12,0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13,9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115,8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Доходы от сдачи в аренду муниципального имущества 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27,7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27,6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99,6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Плата по соглашениям об установлении сервитута в отношении земельных участков</a:t>
                      </a: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0,3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0,3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100,0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Платежи МУПов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4,4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4,4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100,0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Плата за найм жил.фонда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10,1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10,1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100,0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Плата за рекламу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0,8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0,9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112,5</a:t>
                      </a:r>
                      <a:endParaRPr lang="ru-RU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151" marR="58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99648"/>
              </p:ext>
            </p:extLst>
          </p:nvPr>
        </p:nvGraphicFramePr>
        <p:xfrm>
          <a:off x="4716016" y="1916832"/>
          <a:ext cx="4176465" cy="3248019"/>
        </p:xfrm>
        <a:graphic>
          <a:graphicData uri="http://schemas.openxmlformats.org/drawingml/2006/table">
            <a:tbl>
              <a:tblPr/>
              <a:tblGrid>
                <a:gridCol w="1187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2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9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5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муниципального образования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Средняя численность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населения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2021 год (человек)*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налоговых и неналоговых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доходов 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2021 году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тыс.рублей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расчете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жителя (рублей)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Реутов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1 868 311,8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17 278,7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Люберцы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5 692 009,7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17 823,3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81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Лыткарино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60 249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1 086 079,2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18 026,5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8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Жуковский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107 310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2 262 554,3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21 084,3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Котельники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1 151 032,4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22 186,4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Дзержинский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1 277 964,0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243,4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8989" y="69269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Информация об удельном объеме налоговых и неналоговых  доходах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бюджета муниципального образования городской округ Лыткарино в расчете на душу населения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в сравнении с другими муниципальными образованиями Московской области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в 2021 году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7"/>
            <a:ext cx="478698" cy="59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113673"/>
            <a:ext cx="2517270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270" y="5661248"/>
            <a:ext cx="8794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900" b="1" i="1" dirty="0" smtClean="0">
                <a:solidFill>
                  <a:schemeClr val="accent6">
                    <a:lumMod val="50000"/>
                  </a:schemeClr>
                </a:solidFill>
              </a:rPr>
              <a:t>Средняя численность населения в 2021 году в разрезе муниципальных образований Московской области указана в соответствии с  Письмом Управления Федеральной службы государственной статистики по </a:t>
            </a:r>
            <a:r>
              <a:rPr lang="ru-RU" sz="900" b="1" i="1" dirty="0" err="1" smtClean="0">
                <a:solidFill>
                  <a:schemeClr val="accent6">
                    <a:lumMod val="50000"/>
                  </a:schemeClr>
                </a:solidFill>
              </a:rPr>
              <a:t>г.Москве</a:t>
            </a:r>
            <a:r>
              <a:rPr lang="ru-RU" sz="900" b="1" i="1" dirty="0" smtClean="0">
                <a:solidFill>
                  <a:schemeClr val="accent6">
                    <a:lumMod val="50000"/>
                  </a:schemeClr>
                </a:solidFill>
              </a:rPr>
              <a:t> и Московской области (</a:t>
            </a:r>
            <a:r>
              <a:rPr lang="ru-RU" sz="900" b="1" i="1" dirty="0" err="1" smtClean="0">
                <a:solidFill>
                  <a:schemeClr val="accent6">
                    <a:lumMod val="50000"/>
                  </a:schemeClr>
                </a:solidFill>
              </a:rPr>
              <a:t>Мосстат</a:t>
            </a:r>
            <a:r>
              <a:rPr lang="ru-RU" sz="900" b="1" i="1" dirty="0" smtClean="0">
                <a:solidFill>
                  <a:schemeClr val="accent6">
                    <a:lumMod val="50000"/>
                  </a:schemeClr>
                </a:solidFill>
              </a:rPr>
              <a:t>) от 31.03.2022 №16-241;</a:t>
            </a:r>
          </a:p>
          <a:p>
            <a:endParaRPr lang="ru-RU" sz="9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77800" indent="-177800"/>
            <a:r>
              <a:rPr lang="ru-RU" sz="900" b="1" i="1" dirty="0" smtClean="0">
                <a:solidFill>
                  <a:schemeClr val="accent6">
                    <a:lumMod val="50000"/>
                  </a:schemeClr>
                </a:solidFill>
              </a:rPr>
              <a:t>** Сумма налоговых и неналоговых доходов бюджетов муниципальных образований Московской области представлена на основании  данных проектов отчетов об исполнении бюджетов муниципальных образований за 2021 год , размещенных на официальных сайтах муниципальных образований </a:t>
            </a:r>
            <a:endParaRPr lang="ru-RU" sz="1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Y:\БЮДЖЕТ ДЛЯ ГРАЖДАН\ГОДОВОЙ ОТЧЕТ 2021 год\kartin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8" y="1945910"/>
            <a:ext cx="3697398" cy="32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5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14551"/>
              </p:ext>
            </p:extLst>
          </p:nvPr>
        </p:nvGraphicFramePr>
        <p:xfrm>
          <a:off x="3059832" y="1215681"/>
          <a:ext cx="5832647" cy="2649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1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1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914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Совета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депутатов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города Лыткарино 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19.11.2014 №578/68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 налоге на имущество физических лиц на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территории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городского округа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Лыткарино »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ставка налога от кадастровой стоимости объекта  ( %)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квартиры, части квартиры, комнаты</a:t>
                      </a: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0,1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жилые дома, части жилых домов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7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объекты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незавершенного строительства (жилой дом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единые недвижимые комплексы, в состав которых входит хотя бы один жилой дом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гаражи и машино-места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хозяйственные строения или сооружения, площадь каждого из которых не превышает 50 кв.м и которые расположены на земельных участках</a:t>
                      </a:r>
                      <a:r>
                        <a:rPr lang="en-US" sz="800" b="1" u="none" strike="noStrike" baseline="0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для ведения личного подсобного, огородничества, садоводства или индивидуального жилищного строительства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прочие объекты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9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торговые центры и помещения в них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5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объекты налогообложения, кадастровая стоимость каждого из которых превышает 300 млн.руб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16550"/>
              </p:ext>
            </p:extLst>
          </p:nvPr>
        </p:nvGraphicFramePr>
        <p:xfrm>
          <a:off x="3059832" y="4365104"/>
          <a:ext cx="5832647" cy="1296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4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6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25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в соответствии с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решением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депутатов городского округа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19.11.2014 №578/68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«О налоге на имущество физических лиц на территории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города Лыткарино»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383">
                <a:tc>
                  <a:txBody>
                    <a:bodyPr/>
                    <a:lstStyle/>
                    <a:p>
                      <a:pPr algn="ctr" fontAlgn="b"/>
                      <a:endParaRPr lang="ru-RU" sz="10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 в 2021 году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4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Граждане, являющиеся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членами малоимущих многодетных семей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r>
                        <a:rPr lang="ru-RU" sz="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281" y="221883"/>
            <a:ext cx="900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налоговых льготах и ставках налогов, объемах выпадающих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предоставлением льгот по земельному налогу, налогу на имущество</a:t>
            </a:r>
          </a:p>
        </p:txBody>
      </p:sp>
      <p:pic>
        <p:nvPicPr>
          <p:cNvPr id="4098" name="Picture 2" descr="Y:\А-ПРОЕКТЫ БЮДЖЕТА ГОРОДА\А-ПРОЕКТ БЮДЖЕТА 2022-2024\БЮДЖЕТ ДЛЯ ГРАЖДАН 2022-2024\9208a8b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0" y="1346145"/>
            <a:ext cx="2926984" cy="20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7.pngegg.com/pngimages/909/218/png-clipart-big-data-data-analysis-business-analytics-data-science-data-company-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8" y="-1902539"/>
            <a:ext cx="2747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3281" y="4077072"/>
            <a:ext cx="2942142" cy="191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191623" y="868214"/>
            <a:ext cx="1195457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 на имущество физических лиц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6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Земельный налог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97293"/>
            <a:ext cx="6120680" cy="599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Решение Совета депутатов городского округа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Лыткарино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01.11.2012 №307/35 (ред.25.08.2020) «Об утверждении Положения о земельном налоге на территории муниципального образования «Город Лыткарино Московской области»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14307"/>
              </p:ext>
            </p:extLst>
          </p:nvPr>
        </p:nvGraphicFramePr>
        <p:xfrm>
          <a:off x="287523" y="1609485"/>
          <a:ext cx="3204357" cy="5138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68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1" u="sng" strike="noStrike" dirty="0">
                          <a:effectLst/>
                        </a:rPr>
                        <a:t>Ставка налога от кадастровой стоимости земельного участка</a:t>
                      </a:r>
                      <a:endParaRPr lang="ru-RU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категория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ставка налога (%)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8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Земельные участки в составе зон сельскохозяйственного использования и используемых для сельскохозяйственного производства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87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Земельные участки, занятые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108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Земельные участки, 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используемые в предпринимательской деятельности,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29.07.2017 №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 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802"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Земельные участки, ограниченные в обороте в соответствии с законодательством Российской Федерации, предоставленных для обеспечения обороны, безопасности и таможенных нужд;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6351"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Земельные участки, принадлежащие физическим лицам на праве собственности, кроме земельных участков, используемых для бытового, амбулаторно-поликлинического, ветеринарного, гостиничного обслуживания, торговли, придорожного сервиса, общественного питания, развлечений, спорта, производства. 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39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Земельные участки, предназначенные для хранения автотранспорта, не используемых в предпринимательской деятельности (занятых индивидуальными и кооперативными гаражами).</a:t>
                      </a:r>
                    </a:p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22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земельные участки</a:t>
                      </a:r>
                      <a:endParaRPr lang="ru-RU" sz="7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ru-RU" sz="7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2267744" y="1196753"/>
            <a:ext cx="468545" cy="39453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732240" y="1185054"/>
            <a:ext cx="432048" cy="4179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48" name="Picture 4" descr="https://st4.depositphotos.com/1062624/25960/i/950/depositphotos_259607942-stock-photo-ecological-concept-of-the-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619"/>
            <a:ext cx="1557683" cy="11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18194"/>
              </p:ext>
            </p:extLst>
          </p:nvPr>
        </p:nvGraphicFramePr>
        <p:xfrm>
          <a:off x="3635896" y="1591288"/>
          <a:ext cx="5400600" cy="5123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5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24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1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Льготы</a:t>
                      </a:r>
                      <a:endParaRPr lang="ru-RU" sz="700" b="1" i="0" u="sng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Категория\</a:t>
                      </a:r>
                    </a:p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%, </a:t>
                      </a:r>
                      <a:r>
                        <a:rPr lang="ru-RU" sz="7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 </a:t>
                      </a:r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льгот в 2021 году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43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31,12 </a:t>
                      </a:r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инвалиды I и II групп инвалидности, инвалиды с детства, дети-инвалиды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0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ветераны и инвалиды ВОВ, а так же ветераны и инвалиды боевых </a:t>
                      </a:r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63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чернобыльцы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участники, ликвидаторы аварий ядерных установок, а также ставшие впоследствии инвалидами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3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физические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лица, имеющие трех и более несовершеннолетних детей, чей доход ниже установленного прожиточного минимума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члены малоимущих семей и малоимущие одиноко проживающие граждане, среднедушевой доход которых ниже величины прожиточного минимума на душу населения, установленной в Московской области (земельные участки, предназначенные для индивидуального жилищного строительства, личного подсобного хозяйства, садоводства и огородничества, и не используемые для предпринимательской деятельности)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240"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пенсионеры, доход которых ниже двукратной величины прожиточного минимума пенсионера, установленной в Московской области (свыше 600 </a:t>
                      </a:r>
                      <a:r>
                        <a:rPr lang="ru-RU" sz="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.);</a:t>
                      </a:r>
                    </a:p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физические лица, соответствующие условиям, необходимым для назначения пенсии в соответствии с законодательством Российской Федерации, действовавшим на 31 декабря 2018 года,  доход которых ниже двукратной величины прожиточного минимума для трудоспособного населения, установленной в Московской области(свыше 600 </a:t>
                      </a:r>
                      <a:r>
                        <a:rPr lang="ru-RU" sz="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2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пенсионеры, а также физические лица, соответствующие условиям необходимым для назначения пенсии в соответствии с законодательством Российской Федерации, действовавшим на 31 декабря 2018 года, в отношении земельных участков, находящихся в собственности, постоянном (бессрочном) пользовании или пожизненном наследуемом владении налогоплательщика, предназначенных для индивидуального жилищного строительства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6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казенные учреждения, в том числе органы местного самоуправления, органы Администрации городского округа Лыткарино с правами юридического лица, финансовое обеспечение деятельности которых   осуществляется за счет средств бюджета </a:t>
                      </a:r>
                      <a:r>
                        <a:rPr lang="ru-RU" sz="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Лыткарино на основании бюджетной сметы в отношении земельных участков, предоставленных для непосредственного выполнения возложенных на них функций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2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бюджетные и автономные учреждения, созданные органами местного самоуправления и получающие субсидии из бюджета </a:t>
                      </a:r>
                      <a:r>
                        <a:rPr lang="ru-RU" sz="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Лыткарино, в выручке от реализации продукции (товаров, работ, услуг) которых выручка от выполнения муниципального задания составляет не менее 70 процентов в отношении земельных участков, предоставленных для непосредственного выполнения возложенных на них функций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373"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медицинские организации, осуществляющие свою деятельность на территории городского округа Лыткарино, финансируемые за счет средств бюджета Московской области, в отношении земельных участков, используемых для непосредственного выполнения возложенных на них функций, при условии  направления высвободившихся от уплаты земельного налога средств на укрепление материально-технической базы и создание условий по привлечению и закреплению медицинских кадров.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43578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1560" y="344424"/>
            <a:ext cx="2584336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>ы</a:t>
            </a:r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2144" y="758952"/>
            <a:ext cx="8204352" cy="653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210"/>
              </a:spcAft>
            </a:pPr>
            <a:r>
              <a:rPr lang="ru" sz="1400" b="1" dirty="0" smtClean="0">
                <a:solidFill>
                  <a:srgbClr val="261CA4"/>
                </a:solidFill>
                <a:latin typeface="Arial Narrow" pitchFamily="34" charset="0"/>
              </a:rPr>
              <a:t>Планируемые и фактические расходы бюджета городского округа Лыткарино в 2021 году </a:t>
            </a:r>
          </a:p>
          <a:p>
            <a:pPr algn="ctr">
              <a:spcAft>
                <a:spcPts val="210"/>
              </a:spcAft>
            </a:pPr>
            <a:r>
              <a:rPr lang="ru" sz="1400" b="1" dirty="0" smtClean="0">
                <a:solidFill>
                  <a:srgbClr val="261CA4"/>
                </a:solidFill>
                <a:latin typeface="Arial Narrow" pitchFamily="34" charset="0"/>
              </a:rPr>
              <a:t>в разрезе муниципальных программ , (тыс.рублей)</a:t>
            </a:r>
            <a:endParaRPr lang="ru-RU" sz="1400" dirty="0"/>
          </a:p>
          <a:p>
            <a:pPr indent="0" algn="ctr">
              <a:spcAft>
                <a:spcPts val="210"/>
              </a:spcAft>
            </a:pPr>
            <a:r>
              <a:rPr lang="ru" sz="1400" b="1" dirty="0" smtClean="0">
                <a:solidFill>
                  <a:srgbClr val="261CA4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9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23822"/>
              </p:ext>
            </p:extLst>
          </p:nvPr>
        </p:nvGraphicFramePr>
        <p:xfrm>
          <a:off x="395536" y="1844824"/>
          <a:ext cx="8424936" cy="4212013"/>
        </p:xfrm>
        <a:graphic>
          <a:graphicData uri="http://schemas.openxmlformats.org/drawingml/2006/table">
            <a:tbl>
              <a:tblPr firstRow="1" firstCol="1" bandRow="1"/>
              <a:tblGrid>
                <a:gridCol w="5819134"/>
                <a:gridCol w="860938"/>
                <a:gridCol w="928259"/>
                <a:gridCol w="816605"/>
              </a:tblGrid>
              <a:tr h="356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Наименования</a:t>
                      </a:r>
                      <a:endParaRPr lang="ru-RU" sz="1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План 2021 год</a:t>
                      </a:r>
                      <a:endParaRPr lang="ru-RU" sz="1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Факт 2021 год</a:t>
                      </a:r>
                      <a:endParaRPr lang="ru-RU" sz="1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000" b="1" dirty="0" err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испол</a:t>
                      </a:r>
                      <a: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  <a:b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нения</a:t>
                      </a:r>
                      <a:endParaRPr lang="ru-RU" sz="1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«Здравоохранение»  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4 880,0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4 788,3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98,1%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«Культура»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177 768,2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177 555,1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99,9%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«Образование»  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1 020 645,5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1 001 756,6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98,1%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«Социальная защита населения»  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34 769,8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30 262,8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87,0%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«Спорт»  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96 532,1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96 195,8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99,7%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«Развитие сельского хозяйства»  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1 070,0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1 068,5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99,9%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«Безопасность и обеспечение безопасности жизнедеятельности …»  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57 115,1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55 270,3</a:t>
                      </a:r>
                      <a:endParaRPr lang="ru-RU" sz="1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96,8%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«Жилище»  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60 141,3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51 509,0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85,6%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«Развитие инженерной инфраструктуры и энергоэффективности»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382 373,6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361 936,0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94,7%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«Управление имуществом и муниципальными финансами»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248 288,0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244 064,3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98,3%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23 650,8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21 284,3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90,0%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«Развитие и функционирование ДТК»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90 467,4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89 433,3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98,9%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«Цифровое муниципальное образование»                                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42 176,4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41 808,9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99,1%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«Архитектура и градостроительство»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8 887,8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8 753,6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98,5%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«Формирование современной комфортной городской среды»  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151 892,3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134 488,4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88,5%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7 257,7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0,0%</a:t>
                      </a:r>
                      <a:endParaRPr lang="ru-RU" sz="1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Итого по муниципальным программам: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2 407 916,0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2 320 175,2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96,4%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23 360,6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22 682,2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97,1%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Непрограммные расходы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9 396,8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8 890,7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94,6%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В С Е Г О   Р А С Х О Д О В 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2 440 673,4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2 351 748,1</a:t>
                      </a:r>
                      <a:endParaRPr lang="ru-RU" sz="10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96,4%</a:t>
                      </a:r>
                      <a:endParaRPr lang="ru-RU" sz="1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728" marR="38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4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Муниципальная программа </a:t>
            </a:r>
            <a:r>
              <a:rPr lang="ru-RU" sz="1200" b="1" dirty="0" smtClean="0"/>
              <a:t>«Здравоохранение» </a:t>
            </a:r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sz="900" b="1" dirty="0" smtClean="0"/>
          </a:p>
          <a:p>
            <a:pPr algn="ctr"/>
            <a:endParaRPr lang="ru-RU" sz="900" b="1" dirty="0"/>
          </a:p>
          <a:p>
            <a:pPr algn="ctr"/>
            <a:r>
              <a:rPr lang="ru-RU" sz="1100" b="1" dirty="0" smtClean="0"/>
              <a:t>Расходы бюджета городского округа Лыткарино </a:t>
            </a:r>
          </a:p>
          <a:p>
            <a:pPr algn="ctr"/>
            <a:r>
              <a:rPr lang="ru-RU" sz="1100" b="1" dirty="0" smtClean="0"/>
              <a:t>на реализацию муниципальной программы с указанием достигнутых и плановых целевых показателей в 2021 году</a:t>
            </a:r>
            <a:endParaRPr lang="ru-RU" sz="1100" b="1" dirty="0"/>
          </a:p>
        </p:txBody>
      </p:sp>
      <p:pic>
        <p:nvPicPr>
          <p:cNvPr id="4098" name="Picture 2" descr="https://vetzov.ru/sites/default/files/styles/wr_slider/public/slider.png?itok=R42tiN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520974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93228"/>
              </p:ext>
            </p:extLst>
          </p:nvPr>
        </p:nvGraphicFramePr>
        <p:xfrm>
          <a:off x="107507" y="2492896"/>
          <a:ext cx="8928988" cy="2780132"/>
        </p:xfrm>
        <a:graphic>
          <a:graphicData uri="http://schemas.openxmlformats.org/drawingml/2006/table">
            <a:tbl>
              <a:tblPr/>
              <a:tblGrid>
                <a:gridCol w="324321"/>
                <a:gridCol w="1121614"/>
                <a:gridCol w="324321"/>
                <a:gridCol w="324321"/>
                <a:gridCol w="324321"/>
                <a:gridCol w="324321"/>
                <a:gridCol w="324321"/>
                <a:gridCol w="324321"/>
                <a:gridCol w="2979711"/>
                <a:gridCol w="574321"/>
                <a:gridCol w="461146"/>
                <a:gridCol w="452699"/>
                <a:gridCol w="506753"/>
                <a:gridCol w="562497"/>
              </a:tblGrid>
              <a:tr h="5392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4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01. Здравоохранение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1. Профилактика заболеваний и формирование здорового образа жизни. Развитие первичной медико-санитарной помощи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Доля населения, прошедшего профилактические медицинские осмотры и диспансеризацию («Профилактические медицинские осмотры и диспансеризация)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54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Количество прикрепленного населения к медицинским организациям на территории округа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102,29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5. Финансовое обеспечение системы организации медицинской помощи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4880.00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4880.00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4788.31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4788.31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Жилье – медикам, первичного звена и узкого профиля, обеспеченных жильем, из числа привлеченных и нуждающихся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коэффициент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9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bs.twimg.com/media/D2f1OZUXcAEejMT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4591"/>
            <a:ext cx="17281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753997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 </a:t>
            </a:r>
            <a:r>
              <a:rPr lang="ru-RU" sz="1000" b="1" dirty="0" smtClean="0"/>
              <a:t>Основными </a:t>
            </a:r>
            <a:r>
              <a:rPr lang="ru-RU" sz="1000" b="1" dirty="0"/>
              <a:t>задачами муниципальной программы являются: повышение качества жизни населения городского округа Лыткарино путем развития услуг в сфере культуры, туризма и архивного дела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46046"/>
            <a:ext cx="5688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Муниципальная программа </a:t>
            </a: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b="1" dirty="0">
                <a:solidFill>
                  <a:prstClr val="black"/>
                </a:solidFill>
              </a:rPr>
              <a:t>Культура» 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45098"/>
              </p:ext>
            </p:extLst>
          </p:nvPr>
        </p:nvGraphicFramePr>
        <p:xfrm>
          <a:off x="143509" y="1916832"/>
          <a:ext cx="8928987" cy="3747894"/>
        </p:xfrm>
        <a:graphic>
          <a:graphicData uri="http://schemas.openxmlformats.org/drawingml/2006/table">
            <a:tbl>
              <a:tblPr/>
              <a:tblGrid>
                <a:gridCol w="324322"/>
                <a:gridCol w="1121612"/>
                <a:gridCol w="324322"/>
                <a:gridCol w="324322"/>
                <a:gridCol w="324322"/>
                <a:gridCol w="324322"/>
                <a:gridCol w="324322"/>
                <a:gridCol w="324322"/>
                <a:gridCol w="2979707"/>
                <a:gridCol w="574320"/>
                <a:gridCol w="461146"/>
                <a:gridCol w="452700"/>
                <a:gridCol w="506752"/>
                <a:gridCol w="562496"/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Планируемое 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Всего</a:t>
                      </a: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74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02. Культура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1. 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33,3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33,3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Увеличение доли объектов культурного наследия, находящихся на территории Московской области, по которым проведены работы по сохранению, использованию, популяризации и государственной охране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2. Развитие музейного дела в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16732.50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16732.50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16732.50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16732.50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Перевод в электронный вид музейных фондов 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Увеличение общего количества  посещений музеев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118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3. Развитие библиотечного дела в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28335.90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144.50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28191.40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28310.61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144.50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28166.11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посещение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1,60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1,60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Тысяча 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88,033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96,836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97,134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Поступление в фонды библиотек муниципальных образований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308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308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Увеличение посещаемости общедоступных (публичных) библиотек, а также культурно-массовых мероприятий, проводимых в библиотеках Московской области к уровню 2017 года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31740" y="1154107"/>
            <a:ext cx="64807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" b="1" dirty="0" smtClean="0"/>
          </a:p>
          <a:p>
            <a:pPr algn="ctr"/>
            <a:r>
              <a:rPr lang="ru-RU" sz="1100" b="1" dirty="0" smtClean="0"/>
              <a:t>Расходы </a:t>
            </a:r>
            <a:r>
              <a:rPr lang="ru-RU" sz="1100" b="1" dirty="0"/>
              <a:t>бюджета городского округа Лыткарино </a:t>
            </a:r>
          </a:p>
          <a:p>
            <a:pPr algn="ctr"/>
            <a:r>
              <a:rPr lang="ru-RU" sz="110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951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323528" y="399895"/>
            <a:ext cx="8136904" cy="71096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отчётности.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214313" indent="-214313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</a:t>
            </a: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направленные на создание или увеличение стоимости муниципального имущества.</a:t>
            </a:r>
          </a:p>
          <a:p>
            <a:pPr marL="214313" indent="-214313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программный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Бюджет, сформированный на основе муниципальных программ. Программный бюджет обеспечивает прямую взаимосвязь между распределением бюджетных ресурсов и результатами их использования в соответствии с установленными приоритетами государственной политики.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 (ГРБС)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3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58803"/>
              </p:ext>
            </p:extLst>
          </p:nvPr>
        </p:nvGraphicFramePr>
        <p:xfrm>
          <a:off x="251520" y="476672"/>
          <a:ext cx="8712966" cy="5631628"/>
        </p:xfrm>
        <a:graphic>
          <a:graphicData uri="http://schemas.openxmlformats.org/drawingml/2006/table">
            <a:tbl>
              <a:tblPr/>
              <a:tblGrid>
                <a:gridCol w="316475"/>
                <a:gridCol w="1094478"/>
                <a:gridCol w="316475"/>
                <a:gridCol w="316475"/>
                <a:gridCol w="316475"/>
                <a:gridCol w="316475"/>
                <a:gridCol w="316475"/>
                <a:gridCol w="316475"/>
                <a:gridCol w="2907620"/>
                <a:gridCol w="560426"/>
                <a:gridCol w="449989"/>
                <a:gridCol w="441747"/>
                <a:gridCol w="467319"/>
                <a:gridCol w="576062"/>
              </a:tblGrid>
              <a:tr h="133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Подпрограмма 4. Развитие профессионального искусства, гастрольно-концертной и культурно-досуговой деятельности, кинематографии Московской области 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66528.60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66528.60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67687.37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67687.37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Доля детей, привлекаемых к участию в творческих мероприятиях сферы культуры 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9,7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9,7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13,7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Количество праздничных и культурно-массовых мероприятий, в т. ч. творческих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фестивалей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Повышение культурно-образовательного уровня жителей города, воспитание у 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лыткаринцев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 чувства гордости за свою малую Родину, формирование нравственной среды, развитие ребёнка и формирование у него целостной системы духовно-нравственных ценностей, воспитание патриота и гражданина своего Отечества, бережно хранящего духовные и культурные традиции своего народа, повышение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авторитета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2,4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2,4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(приоритетный на 2020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год)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96,3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Снижение доходов от предпринимательской деятельности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 связи с в</a:t>
                      </a: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ведением мер по </a:t>
                      </a:r>
                      <a:r>
                        <a:rPr lang="ru-RU" sz="6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предотвращ</a:t>
                      </a: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 распространения  COVID-2019</a:t>
                      </a:r>
                    </a:p>
                  </a:txBody>
                  <a:tcPr marL="3634" marR="3634" marT="36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5. 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14250.00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7125.00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7125.00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14249.90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7124.95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7124.95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Увеличение на 15% числа посещений организаций культуры 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Тысяча посещений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116,511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126,6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293,328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Увеличение числа посещений платных культурно-массовых мероприятий клубов и домов культуры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55,5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Введение мер по предотвращению распространения  COVID-2019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Увеличение числа участников клубных формирований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6. Развитие образования в сфере культуры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48445.50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48445.50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48445.50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48445.50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err="1">
                          <a:effectLst/>
                          <a:latin typeface="Arial Narrow" pitchFamily="34" charset="0"/>
                        </a:rPr>
                        <a:t>тыс.чел</a:t>
                      </a:r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./процент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0,633/-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0,652/8,5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0,283/5,4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Ограничение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 площади помещений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err="1">
                          <a:effectLst/>
                          <a:latin typeface="Arial Narrow" pitchFamily="34" charset="0"/>
                        </a:rPr>
                        <a:t>тыс.чел</a:t>
                      </a:r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./процент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-/-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0,094/1,8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0,151/2,9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7. Развитие архивного дела в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2130.00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1609.00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521.00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2129.27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1608.44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520.83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18,0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18,4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22,0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архиве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архиве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субвенции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9. Развитие парков культуры и отдыха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Соответствие нормативу обеспеченности парками культуры и отдыха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smtClean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6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Увеличение числа посетителей парков культуры и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отдыха</a:t>
                      </a:r>
                    </a:p>
                    <a:p>
                      <a:pPr algn="l" fontAlgn="ctr"/>
                      <a:endParaRPr lang="ru-RU" sz="700" b="1" i="0" u="none" strike="noStrike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45915"/>
            <a:ext cx="6633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Основными </a:t>
            </a:r>
            <a:r>
              <a:rPr lang="ru-RU" sz="800" b="1" dirty="0"/>
              <a:t>задачами муниципальной программы являются: повышение эффективности деятельности дошкольных образовательных организаций, формирование системы профессиональной компетенции современного педагога дошкольного образования, реализующего федеральные государственные образовательные стандарты дошкольного образования, обеспечение реализации прав детей различных категорий на получение общедоступного и качественного бесплатного общего образования в полном соответствии с требованиями федеральных государственных образовательных стандартов, развитие инфраструктуры, интеграции деятельности образовательных организаций, обеспечивающих равную доступность и повышение охвата детей услугами дополнительного образования.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886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</a:rPr>
              <a:t>программа «Образование</a:t>
            </a:r>
            <a:r>
              <a:rPr lang="ru-RU" sz="1200" b="1" dirty="0">
                <a:solidFill>
                  <a:prstClr val="black"/>
                </a:solidFill>
              </a:rPr>
              <a:t>»  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2291" name="Picture 3" descr="https://rossoshru.ru/wp-content/uploads/2020/03/1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5917"/>
            <a:ext cx="1728192" cy="9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62307"/>
              </p:ext>
            </p:extLst>
          </p:nvPr>
        </p:nvGraphicFramePr>
        <p:xfrm>
          <a:off x="35497" y="2060848"/>
          <a:ext cx="8959068" cy="4464496"/>
        </p:xfrm>
        <a:graphic>
          <a:graphicData uri="http://schemas.openxmlformats.org/drawingml/2006/table">
            <a:tbl>
              <a:tblPr/>
              <a:tblGrid>
                <a:gridCol w="354397"/>
                <a:gridCol w="1121614"/>
                <a:gridCol w="324321"/>
                <a:gridCol w="324321"/>
                <a:gridCol w="324321"/>
                <a:gridCol w="324321"/>
                <a:gridCol w="324321"/>
                <a:gridCol w="324321"/>
                <a:gridCol w="2979712"/>
                <a:gridCol w="574321"/>
                <a:gridCol w="461147"/>
                <a:gridCol w="452700"/>
                <a:gridCol w="506754"/>
                <a:gridCol w="562497"/>
              </a:tblGrid>
              <a:tr h="4908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26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03. Образование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39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Подпрограмма 1. Дошкольное образование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456995.80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302225.00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154770.80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442470.10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292223.78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150246.32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Доступность дошкольного образования для детей в возрасте до 3-х лет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61,3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40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Доступность дошкольного образования для детей в возрасте от трех до семи лет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42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104,7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96,34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Недостаточное финансирование дошкольных образовательных организаций 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44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2. Общее образование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511493.40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396430.40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115063.00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475805.12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376617.19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99187.93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28,2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30</a:t>
                      </a:r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46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120,6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110,0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118,17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48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3. Дополнительное образование, воспитание и психолого-социальное сопровождение детей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76114.90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76114.90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67285.33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67285.33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Доля детей в возрасте от 5 до 18 лет, охваченных дополнительным образованием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83,1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83,19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83,3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112,49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53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Число детей, охваченных деятельностью детских технопарков "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Кванториум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" (мобильных технопарков "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Кванториум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Тысяча 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0,144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0,149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55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5. Обеспечивающая подпрограмма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16444.50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16444.50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16195.90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16195.90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Доля обращений граждан, рассмотренных без нарушения установленных сроков, в общем числе обращений граждан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1500022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Расходы бюджета городского округа Лыткарино </a:t>
            </a:r>
          </a:p>
          <a:p>
            <a:pPr algn="ctr"/>
            <a:r>
              <a:rPr lang="ru-RU" sz="110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7505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21445"/>
            <a:ext cx="6849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600" b="1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600" b="1" dirty="0">
                <a:latin typeface="Arial" pitchFamily="34" charset="0"/>
                <a:ea typeface="Times New Roman"/>
                <a:cs typeface="Arial" pitchFamily="34" charset="0"/>
              </a:rPr>
              <a:t>целями муниципальной программы являются: предоставление гражданам субсидий по оплате жилого помещения и коммунальных услуг, повышение эффективности муниципальной службы муниципального образования «Город Лыткарино Московской области», п</a:t>
            </a:r>
            <a:r>
              <a:rPr lang="ru-RU" sz="600" b="1" dirty="0">
                <a:latin typeface="Arial" pitchFamily="34" charset="0"/>
                <a:ea typeface="Calibri"/>
                <a:cs typeface="Arial" pitchFamily="34" charset="0"/>
              </a:rPr>
              <a:t>овышение уровня жизни и поддержка населения городского округа Лыткарино, создание условий для </a:t>
            </a:r>
            <a:r>
              <a:rPr lang="ru-RU" sz="600" b="1" dirty="0" err="1">
                <a:latin typeface="Arial" pitchFamily="34" charset="0"/>
                <a:ea typeface="Calibri"/>
                <a:cs typeface="Arial" pitchFamily="34" charset="0"/>
              </a:rPr>
              <a:t>безбарьерного</a:t>
            </a:r>
            <a:r>
              <a:rPr lang="ru-RU" sz="600" b="1" dirty="0">
                <a:latin typeface="Arial" pitchFamily="34" charset="0"/>
                <a:ea typeface="Calibri"/>
                <a:cs typeface="Arial" pitchFamily="34" charset="0"/>
              </a:rPr>
              <a:t> доступа инвалидов и других маломобильных групп населения городского округа Лыткарино к объектам социальной и бытовой инфраструктуры, а также социальная интеграция лиц с ограниченными возможностями в обществе, повышение уровня и качества жизни данной категории населения городского округа, создание в дошкольных образовательных, общеобразовательных организациях, организациях дополнительного образования детей (в том числе в организациях, осуществляющих образовательную деятельность по адаптированным основным общеобразовательным  программам) условий для получения детьми-инвалидами качественного образования, д</a:t>
            </a:r>
            <a:r>
              <a:rPr lang="ru-RU" sz="600" b="1" dirty="0">
                <a:latin typeface="Arial" pitchFamily="34" charset="0"/>
                <a:ea typeface="Times New Roman"/>
                <a:cs typeface="Arial" pitchFamily="34" charset="0"/>
              </a:rPr>
              <a:t>остижение устойчивых темпов экономического роста, обеспечивающих повышение  уровня жизни  населения городского округа Лыткарино, с</a:t>
            </a:r>
            <a:r>
              <a:rPr lang="ru-RU" sz="600" b="1" dirty="0">
                <a:latin typeface="Arial" pitchFamily="34" charset="0"/>
                <a:ea typeface="Calibri"/>
                <a:cs typeface="Arial" pitchFamily="34" charset="0"/>
              </a:rPr>
              <a:t>овершенствование и развитие системы отдыха и оздоровления детей и подростков города, поддержка социально ориентированных некоммерческих организаций на территории городского округа Лыткарино.</a:t>
            </a:r>
            <a:r>
              <a:rPr lang="ru-RU" sz="600" b="1" dirty="0">
                <a:highlight>
                  <a:srgbClr val="FFFF00"/>
                </a:highligh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8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59835"/>
            <a:ext cx="6696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Социальная защита населения»</a:t>
            </a:r>
          </a:p>
        </p:txBody>
      </p:sp>
      <p:pic>
        <p:nvPicPr>
          <p:cNvPr id="16386" name="Picture 2" descr="https://vechorka.ru/media/photos/59/59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639"/>
            <a:ext cx="1774596" cy="105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412776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48669"/>
              </p:ext>
            </p:extLst>
          </p:nvPr>
        </p:nvGraphicFramePr>
        <p:xfrm>
          <a:off x="179508" y="1981751"/>
          <a:ext cx="8793895" cy="4615605"/>
        </p:xfrm>
        <a:graphic>
          <a:graphicData uri="http://schemas.openxmlformats.org/drawingml/2006/table">
            <a:tbl>
              <a:tblPr/>
              <a:tblGrid>
                <a:gridCol w="319415"/>
                <a:gridCol w="1104643"/>
                <a:gridCol w="319415"/>
                <a:gridCol w="319415"/>
                <a:gridCol w="319415"/>
                <a:gridCol w="319415"/>
                <a:gridCol w="319415"/>
                <a:gridCol w="319415"/>
                <a:gridCol w="2934625"/>
                <a:gridCol w="565632"/>
                <a:gridCol w="454167"/>
                <a:gridCol w="445851"/>
                <a:gridCol w="499086"/>
                <a:gridCol w="553986"/>
              </a:tblGrid>
              <a:tr h="2168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</a:t>
                      </a:r>
                      <a:r>
                        <a:rPr lang="ru-RU" sz="500" b="0" i="0" u="none" strike="noStrike" dirty="0" err="1"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39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04. Социальная защита населения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56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Подпрограмма 1. Социальная поддержка граждан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28863.80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21211.00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7652.80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23769.84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17450.62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6319.22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2021 Активное долголетие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7,5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7,5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57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Уровень бедности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4,2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3,7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5,3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58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Подпрограмма 2. Доступная среда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1804.00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597.80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1206.20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1465.90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554.40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911.50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97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59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46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50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99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Доступная среда - Доступность для инвалидов и других маломобильных групп населения муниципальных приоритетных объектов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66,4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77,8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77,8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62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Подпрограмма 3. Развитие системы отдыха и оздоровления детей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4896.30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2716.00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2180.30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4886.98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2716.00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2170.98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2021 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55,7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55,9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57,0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59,5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61,5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88,0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64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Подпрограмма 8. Развитие трудовых ресурсов и охраны труда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Число пострадавших в результате несчастных случаев на производстве со смертельным исходом связанных с производством, в расчете на 1000 работающих (организаций, занятых в экономике муниципального образования)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Промилле (0,1 процента)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0,067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0,062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Подпрограмма 9. Развитие и поддержка социально ориентированных некоммерческих организаций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140.00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140.00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140.00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140.00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Количество СО НКО в сфере культуры, которым оказана поддержка органами местного самоуправления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66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67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68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69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2021 Количество СО НКО, которым оказана поддержка органами местного самоуправления, всего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Московской области на социальную сферу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5,6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0,025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Доля расходов, направляемых на предоставление субсидий СО НКО в сфере социальной защиты населения, в общем объеме расходов бюджета муниципального образования Московской области в сфере социальной защиты населения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15,54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0,94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72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Количество СО НКО в сфере культуры, которым оказана имущественная поддержка органами местного самоуправления 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74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Количество СО НКО в сфере образования, которым оказана имущественная поддержка органами местного самоуправления 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Количество СО НКО  в сфере социальной защиты населения,  которым оказана  имущественная поддержка органами местного самоуправления 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76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Количество СО НКО в сфере физической культуры и спорта, которым оказана имущественная поддержка органами местного самоуправления 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77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Количество СО НКО,  которым оказана имущественная поддержка органами местного самоуправления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78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79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Количество СО НКО,  которым оказана  финансовая поддержка органами местного самоуправления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85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33" marR="2933" marT="2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9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680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8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indent="449580" algn="just">
              <a:spcAft>
                <a:spcPts val="0"/>
              </a:spcAft>
            </a:pPr>
            <a:r>
              <a:rPr lang="ru-RU" sz="800" dirty="0">
                <a:latin typeface="Arial" pitchFamily="34" charset="0"/>
                <a:ea typeface="Times New Roman"/>
                <a:cs typeface="Arial" pitchFamily="34" charset="0"/>
              </a:rPr>
              <a:t>В числе приоритетных задач муниципальной программы – о</a:t>
            </a:r>
            <a:r>
              <a:rPr lang="ru-RU" sz="800" dirty="0">
                <a:latin typeface="Arial" pitchFamily="34" charset="0"/>
                <a:ea typeface="Calibri"/>
                <a:cs typeface="Arial" pitchFamily="34" charset="0"/>
              </a:rPr>
              <a:t>беспечение возможности жителям городского округа Лыткарино систематически заниматься физической культурой и спортом, подготовка спортивного резерва для спортивных сборных команд Московской области и спортивных сборных команд Российской Федерации путём формирования государственной системы подготовки спортивного резерва в Московской области, обеспечение эффективного финансового, информационного, методического и кадрового сопровождения деятельности. </a:t>
            </a:r>
            <a:endParaRPr lang="ru-RU" sz="8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7524" y="250796"/>
            <a:ext cx="5592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программа «Спорт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</p:txBody>
      </p:sp>
      <p:pic>
        <p:nvPicPr>
          <p:cNvPr id="21506" name="Picture 2" descr="https://znamkaluga.ru/wp-content/uploads/2020/03/0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9074"/>
            <a:ext cx="1584177" cy="9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5008" y="1198064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2333"/>
              </p:ext>
            </p:extLst>
          </p:nvPr>
        </p:nvGraphicFramePr>
        <p:xfrm>
          <a:off x="215007" y="1700808"/>
          <a:ext cx="8749478" cy="4604810"/>
        </p:xfrm>
        <a:graphic>
          <a:graphicData uri="http://schemas.openxmlformats.org/drawingml/2006/table">
            <a:tbl>
              <a:tblPr/>
              <a:tblGrid>
                <a:gridCol w="293687"/>
                <a:gridCol w="1015668"/>
                <a:gridCol w="293687"/>
                <a:gridCol w="293687"/>
                <a:gridCol w="293687"/>
                <a:gridCol w="293687"/>
                <a:gridCol w="293687"/>
                <a:gridCol w="293687"/>
                <a:gridCol w="2797684"/>
                <a:gridCol w="420637"/>
                <a:gridCol w="417586"/>
                <a:gridCol w="409938"/>
                <a:gridCol w="458886"/>
                <a:gridCol w="1173270"/>
              </a:tblGrid>
              <a:tr h="261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</a:t>
                      </a:r>
                      <a:r>
                        <a:rPr lang="ru-RU" sz="500" b="1" i="0" u="none" strike="noStrike" dirty="0" err="1"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5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05. Спорт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86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Подпрограмма 1. Развитие физической культуры и спорта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42976.10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42976.10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44985.23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44985.23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40,5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45,1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45,4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87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2021 Доступные спортивные площадки. Доля спортивных площадок, управляемых в соответствии со стандартом их использования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46,51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85,0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94,73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88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24,0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28,5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28,5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89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16,0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22,3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91,0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93,0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97,7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91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жителей городского округа Лыткарино,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30,3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30,9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70,14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92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жителей городского округа Лыткарино, занимающихся в спортивных организациях, в общей численности детей и молодежи в возрасте 6-15 лет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47,0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52,0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78,12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городском округе Лыткарино 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11,0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15,5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10,02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отсутствие специалистов для работы с указанной категорией населения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Доля обучающихся и студентов городского округа Лыткарино,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50,3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50,9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81,03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97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80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68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Введение мер по предотвращению распространения  COVID-2019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98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20,38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20,22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19,75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в связи с нехваткой спортивных сооружений в городе</a:t>
                      </a:r>
                      <a:endParaRPr lang="ru-RU" sz="5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99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99,5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103,4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103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Подпрограмма 3. Подготовка спортивного резерва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51210.60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51210.60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51210.60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51210.60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 в городском округе Лыткарино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24,5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25,5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12,5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 связи с отсутствием  центров спортивной подготовки и специализированных СШОР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104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84,4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90,6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спорта, в том числе для лиц с ограниченными возможностями здоровья и инвалидов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108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Увеличение доли систематически занимающихся видом спорта «футбол» в общем количестве систематически занимающихся по всем видам спорта в муниципальных образованиях Московской области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12,45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12,65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12,78</a:t>
                      </a:r>
                    </a:p>
                  </a:txBody>
                  <a:tcPr marL="3233" marR="3233" marT="3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233" marR="3233" marT="3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422246"/>
            <a:ext cx="6660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программа  «Экология и окружающая среда» </a:t>
            </a:r>
            <a:endParaRPr lang="ru-RU" sz="12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25781"/>
              </p:ext>
            </p:extLst>
          </p:nvPr>
        </p:nvGraphicFramePr>
        <p:xfrm>
          <a:off x="302224" y="1628800"/>
          <a:ext cx="8596172" cy="2968849"/>
        </p:xfrm>
        <a:graphic>
          <a:graphicData uri="http://schemas.openxmlformats.org/drawingml/2006/table">
            <a:tbl>
              <a:tblPr/>
              <a:tblGrid>
                <a:gridCol w="312233"/>
                <a:gridCol w="1079807"/>
                <a:gridCol w="312233"/>
                <a:gridCol w="312233"/>
                <a:gridCol w="312233"/>
                <a:gridCol w="312233"/>
                <a:gridCol w="312233"/>
                <a:gridCol w="312233"/>
                <a:gridCol w="2516506"/>
                <a:gridCol w="576064"/>
                <a:gridCol w="576064"/>
                <a:gridCol w="504056"/>
                <a:gridCol w="504056"/>
                <a:gridCol w="653988"/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07. Экология и окружающая среда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Подпрограмма 1. Охрана окружающей среды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Количество заключённых договоров на проведение очистки береговой зоны реки Любучи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Количество проведенных экологических мероприятий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Введение мер по предотвращению распространения  COVID-2019</a:t>
                      </a:r>
                      <a:endParaRPr lang="ru-RU" sz="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Количество публикаций в средствах массовой информации (печатные издания, в сети Интернет)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50</a:t>
                      </a:r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Площадь обработанных мест общего пользования при проведении профилактических противоклещевых мероприятий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Квадратный метр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500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500</a:t>
                      </a:r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1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Подпрограмма 5. Региональная программа в области обращения с отходами, в том числе с твердыми коммунальными отходами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Количество и объём ликвидированных несанкционированных свалок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Единиц на тысячу кубических метров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20/500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20/500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10/500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Вывоз производился</a:t>
                      </a:r>
                      <a:r>
                        <a:rPr lang="ru-RU" sz="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по мере необходимости</a:t>
                      </a:r>
                      <a:endParaRPr lang="ru-RU" sz="5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Количество созданных площадок «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Мегабак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» для сбора крупногабаритных отходов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Штука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116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https://phonoteka.org/uploads/posts/2021-04/1619758304_11-phonoteka_org-p-kartinki-dlya-prezentatsii-ekologiya-bez-f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7" y="422246"/>
            <a:ext cx="1973057" cy="10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83768" y="980728"/>
            <a:ext cx="65611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4335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6993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задачами муниципальной программы являются: комплексное обеспечение безопасности населения и объектов на территории городского округа Лыткарино, повышение уровня и результативности борьбы с преступностью.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Безопасность и обеспечение безопасности жизнедеятельности населения»                    </a:t>
            </a:r>
          </a:p>
        </p:txBody>
      </p:sp>
      <p:pic>
        <p:nvPicPr>
          <p:cNvPr id="27650" name="Picture 2" descr="https://xn--80aabdc3aef1bhdbbd1amr9v.xn--p1ai/wp-content/uploads/2019/09/2678a271da111fbff6e22812d1834e6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01820"/>
            <a:ext cx="1224136" cy="7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1174686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19776"/>
              </p:ext>
            </p:extLst>
          </p:nvPr>
        </p:nvGraphicFramePr>
        <p:xfrm>
          <a:off x="107504" y="1605569"/>
          <a:ext cx="8928991" cy="5250546"/>
        </p:xfrm>
        <a:graphic>
          <a:graphicData uri="http://schemas.openxmlformats.org/drawingml/2006/table">
            <a:tbl>
              <a:tblPr/>
              <a:tblGrid>
                <a:gridCol w="324322"/>
                <a:gridCol w="1121613"/>
                <a:gridCol w="324322"/>
                <a:gridCol w="324322"/>
                <a:gridCol w="324322"/>
                <a:gridCol w="324322"/>
                <a:gridCol w="324322"/>
                <a:gridCol w="324322"/>
                <a:gridCol w="2979707"/>
                <a:gridCol w="469186"/>
                <a:gridCol w="432048"/>
                <a:gridCol w="432048"/>
                <a:gridCol w="432048"/>
                <a:gridCol w="792087"/>
              </a:tblGrid>
              <a:tr h="2687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277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08. Безопасность и обеспечение безопасности жизнедеятельности населения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117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Подпрограмма 1. Профилактика преступлений и иных правонарушений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33384.00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251.00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33133.00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31778.73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163.23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31615.50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Благоустроим кладбища «Доля кладбищ, соответствующих Региональному стандарту»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60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70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70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118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Количество восстановленных (ремонт, реставрация, благоустройство) воинских захоронений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119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единица/процент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значение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385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403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120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единица/процент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621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652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786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121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122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Инвентаризация мест захоронений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127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104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103,3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128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129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99,8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99,5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Достигнутое значение показателя менее предельно допустимого значения показателя, что показывает положительное его исполнение.  </a:t>
                      </a: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130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Снижение уровня вовлеченности населения в незаконный оборот наркотиков на 100 тыс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. населения</a:t>
                      </a: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91,3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90,7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90,1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Достигнутое значение показателя менее предельно допустимого значения показателя, что показывает положительное его исполнение.  </a:t>
                      </a: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131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Снижение уровня </a:t>
                      </a:r>
                      <a:r>
                        <a:rPr lang="ru-RU" sz="500" b="1" i="0" u="none" strike="noStrike" dirty="0" err="1" smtClean="0">
                          <a:effectLst/>
                          <a:latin typeface="Arial Narrow" pitchFamily="34" charset="0"/>
                        </a:rPr>
                        <a:t>криминогенности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наркомании на 100 тыс. человек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69,4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69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68,4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Достигнутое значение показателя менее предельно допустимого значения показателя, что показывает положительное его исполнение. </a:t>
                      </a: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132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133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 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134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Увеличение числа граждан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, принимающих </a:t>
                      </a: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участие в деятельности народных дружин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110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смена командира дружины</a:t>
                      </a:r>
                      <a:endParaRPr lang="ru-RU" sz="500" b="1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135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Подпрограмма 2.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1024.70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1024.70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1024.70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1024.70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37,5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136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2021 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80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137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 Степень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характера.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7,3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12,5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25,93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138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Подпрограмма 3. Развитие и совершенствование систем оповещения и информирования населения муниципального образования  Московской области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803.50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803.50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731.29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731.29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2021 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98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97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новостройки  не охвачены  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системой централизованного оповещения 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2999" marR="2999" marT="29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139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Подпрограмма 4. Обеспечение пожарной безопасности на территории муниципального образования Московской области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1733.00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1733.00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1176.00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1176.00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Повышение степени пожарной защищенности городского округа, по отношению к базовому периоду 2019 года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15,5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22,53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140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Подпрограмма 5. Обеспечение мероприятий гражданской обороны на территории муниципального образования Московской области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405.00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405.00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401.20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401.20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3,5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141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2021 Увеличение степени готовности к использованию по предназначению защитных сооружений и иных объектов ГО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2999" marR="2999" marT="2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2999" marR="2999" marT="2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5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81796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задачами муниципальной программы являются: повышение доступности жилья для населения, обеспечение безопасных и комфортных условий проживания в городском округе Лыткарино Московской </a:t>
            </a: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области</a:t>
            </a:r>
            <a:endParaRPr lang="ru-RU" sz="1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0461" y="502004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программа «Жилище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  <a:endParaRPr lang="ru-RU" sz="12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8674" name="Picture 2" descr="https://invest26.ru/upload/iblock/d94/d9423c462e789d1cd1906f790d53c2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017"/>
            <a:ext cx="1440160" cy="9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7894" y="1385966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186865"/>
              </p:ext>
            </p:extLst>
          </p:nvPr>
        </p:nvGraphicFramePr>
        <p:xfrm>
          <a:off x="107505" y="1841083"/>
          <a:ext cx="8928989" cy="4995904"/>
        </p:xfrm>
        <a:graphic>
          <a:graphicData uri="http://schemas.openxmlformats.org/drawingml/2006/table">
            <a:tbl>
              <a:tblPr/>
              <a:tblGrid>
                <a:gridCol w="324321"/>
                <a:gridCol w="1121614"/>
                <a:gridCol w="324321"/>
                <a:gridCol w="324321"/>
                <a:gridCol w="324321"/>
                <a:gridCol w="324321"/>
                <a:gridCol w="324321"/>
                <a:gridCol w="324321"/>
                <a:gridCol w="2979711"/>
                <a:gridCol w="574320"/>
                <a:gridCol w="461146"/>
                <a:gridCol w="452699"/>
                <a:gridCol w="506755"/>
                <a:gridCol w="562497"/>
              </a:tblGrid>
              <a:tr h="225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7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09. Жилище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1. Комплексное освоение земельных участков в целях жилищного строительства и развитие застроенных территорий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семей, улучшивших жилищные условия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Семья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Тысяча квадратных метров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0,2147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Решаем проблемы дольщиков. Сопровождение проблемных объектов до восстановления прав пострадавших граждан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2. Обеспечение жильем молодых семей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11104.30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4428.40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6675.90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9685.22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4397.07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5288.15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молодых семей, получивших свидетельство о праве на получение социальной выплаты 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Семья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Подпрограмма 3. 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49037.00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49037.00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41823.83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41823.83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 dirty="0">
                          <a:effectLst/>
                          <a:latin typeface="Arial Narrow" pitchFamily="34" charset="0"/>
                        </a:rPr>
                        <a:t>2021 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 dirty="0">
                          <a:effectLst/>
                          <a:latin typeface="Arial Narrow" pitchFamily="34" charset="0"/>
                        </a:rPr>
                        <a:t>2021 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за счет средств субсидии из федерального бюджета бюджету Московской области в отчетном финансовом году (нарастающим итогом)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 dirty="0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7. Улучшение жилищных условий отдельных категорий многодетных семей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семьям, имеющим семь и более детей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Штука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8. Обеспечение жильем отдельных категорий граждан, установленных федеральным законодательством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 dirty="0">
                          <a:effectLst/>
                          <a:latin typeface="Arial Narrow" pitchFamily="34" charset="0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 dirty="0">
                          <a:effectLst/>
                          <a:latin typeface="Arial Narrow" pitchFamily="34" charset="0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 dirty="0">
                          <a:effectLst/>
                          <a:latin typeface="Arial Narrow" pitchFamily="34" charset="0"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sngStrike" dirty="0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87800"/>
            <a:ext cx="6668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программа направлена на  организацию обеспечения качественными жилищно-коммунальными услугами на территории городского округа Лыткарино, снижение объема отводимых в реку Волгу загрязненных сточных вод, обеспечение рационального использования топливно-энергетических и коммунальных ресурсов на территории городского округа Лыткарино</a:t>
            </a: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495" y="202459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программа «Развитие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инженерной инфраструктуры и </a:t>
            </a:r>
            <a:r>
              <a:rPr lang="ru-RU" sz="1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энергоэффективности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32770" name="Picture 2" descr="https://smetiks.ru/wp-content/uploads/2019/07/4cfb33ca-5919-4e0b-b692-183cf62ef0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7" y="687800"/>
            <a:ext cx="1577723" cy="82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23774"/>
              </p:ext>
            </p:extLst>
          </p:nvPr>
        </p:nvGraphicFramePr>
        <p:xfrm>
          <a:off x="270686" y="1988840"/>
          <a:ext cx="8684513" cy="3666522"/>
        </p:xfrm>
        <a:graphic>
          <a:graphicData uri="http://schemas.openxmlformats.org/drawingml/2006/table">
            <a:tbl>
              <a:tblPr/>
              <a:tblGrid>
                <a:gridCol w="315442"/>
                <a:gridCol w="1090903"/>
                <a:gridCol w="315442"/>
                <a:gridCol w="315442"/>
                <a:gridCol w="315442"/>
                <a:gridCol w="315442"/>
                <a:gridCol w="315442"/>
                <a:gridCol w="315442"/>
                <a:gridCol w="2898124"/>
                <a:gridCol w="480457"/>
                <a:gridCol w="526658"/>
                <a:gridCol w="440304"/>
                <a:gridCol w="492878"/>
                <a:gridCol w="547095"/>
              </a:tblGrid>
              <a:tr h="5260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05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10. Развитие инженерной инфраструктуры и энергоэффективности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156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1. Чистая вода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тыс.чел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./</a:t>
                      </a:r>
                    </a:p>
                    <a:p>
                      <a:pPr algn="l" fontAlgn="ctr"/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процент</a:t>
                      </a:r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85,1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161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3. Создание условий для обеспечения качественными коммунальными услугами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42500.00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34020.00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8480.00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42488.73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34020.00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8468.73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163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4. Энергосбережение и повышение энергетической эффективности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814.00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814.00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Бережливый учет - оснащенность многоквартирных домов общедомовыми приборами учета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79,80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85,05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80,07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 связи с переносом срока реализации мероприятия на 2022 год</a:t>
                      </a:r>
                    </a:p>
                  </a:txBody>
                  <a:tcPr marL="3634" marR="3634" marT="36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164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35,0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33,0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 связи с переносом срока реализации мероприятия на 2022 год</a:t>
                      </a:r>
                    </a:p>
                  </a:txBody>
                  <a:tcPr marL="3634" marR="3634" marT="36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ресурсов</a:t>
                      </a:r>
                    </a:p>
                    <a:p>
                      <a:pPr algn="l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99,31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99,31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 связи с переносом срока реализации мероприятия на 2022 год</a:t>
                      </a:r>
                    </a:p>
                  </a:txBody>
                  <a:tcPr marL="3634" marR="3634" marT="36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8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Доля многоквартирных домов с присвоенными классами </a:t>
                      </a:r>
                      <a:r>
                        <a:rPr lang="ru-RU" sz="700" b="1" i="0" u="none" strike="noStrike" dirty="0" err="1" smtClean="0">
                          <a:effectLst/>
                          <a:latin typeface="Arial Narrow" pitchFamily="34" charset="0"/>
                        </a:rPr>
                        <a:t>энергоэффективности</a:t>
                      </a:r>
                      <a:endParaRPr lang="ru-RU" sz="700" b="1" i="0" u="none" strike="noStrike" dirty="0" smtClean="0">
                        <a:effectLst/>
                        <a:latin typeface="Arial Narrow" pitchFamily="34" charset="0"/>
                      </a:endParaRPr>
                    </a:p>
                    <a:p>
                      <a:pPr algn="l" fontAlgn="ctr"/>
                      <a:endParaRPr lang="ru-RU" sz="700" b="1" i="0" u="none" strike="noStrike" dirty="0" smtClean="0">
                        <a:effectLst/>
                        <a:latin typeface="Arial Narrow" pitchFamily="34" charset="0"/>
                      </a:endParaRPr>
                    </a:p>
                    <a:p>
                      <a:pPr algn="l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9,03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13,2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9,01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 связи с переносом срока реализации мероприятия на 2022 год</a:t>
                      </a:r>
                    </a:p>
                  </a:txBody>
                  <a:tcPr marL="3634" marR="3634" marT="36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1515080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29416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495" y="202459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программа «Предпринимательство»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451" y="479458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69526"/>
              </p:ext>
            </p:extLst>
          </p:nvPr>
        </p:nvGraphicFramePr>
        <p:xfrm>
          <a:off x="98935" y="910345"/>
          <a:ext cx="8920261" cy="5067266"/>
        </p:xfrm>
        <a:graphic>
          <a:graphicData uri="http://schemas.openxmlformats.org/drawingml/2006/table">
            <a:tbl>
              <a:tblPr/>
              <a:tblGrid>
                <a:gridCol w="324006"/>
                <a:gridCol w="1120517"/>
                <a:gridCol w="324006"/>
                <a:gridCol w="324006"/>
                <a:gridCol w="324006"/>
                <a:gridCol w="324006"/>
                <a:gridCol w="324006"/>
                <a:gridCol w="324006"/>
                <a:gridCol w="2976792"/>
                <a:gridCol w="483978"/>
                <a:gridCol w="550473"/>
                <a:gridCol w="452256"/>
                <a:gridCol w="506258"/>
                <a:gridCol w="561945"/>
              </a:tblGrid>
              <a:tr h="305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54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11. Предпринимательство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1. Инвестиции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Количество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168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заключен договор аренды с одним предприятием в</a:t>
                      </a:r>
                      <a:r>
                        <a:rPr lang="ru-RU" sz="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соответствии с заявкой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Количество созданных рабочих мест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376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295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421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169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170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Тысяча рублей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22,64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41,74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29,7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произошло снижение объемов инвестиций на ОА "ЛЗОС" в связи с окончанием инвестиционной программы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171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Площадь территории, на которую привлечены новые резиденты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Гектар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7,7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7,3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5,7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заключен договор аренды с одним предприятием в</a:t>
                      </a:r>
                      <a:r>
                        <a:rPr lang="ru-RU" sz="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соответствии с заявкой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172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Процент заполняемости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13,73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32,91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43,9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173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51,3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произошло снижение объемов инвестиций на ОА "ЛЗОС" в связи с окончанием инвестиционной  программы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174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105,7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107,3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114,2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34578"/>
              </p:ext>
            </p:extLst>
          </p:nvPr>
        </p:nvGraphicFramePr>
        <p:xfrm>
          <a:off x="233394" y="404664"/>
          <a:ext cx="8920261" cy="6085396"/>
        </p:xfrm>
        <a:graphic>
          <a:graphicData uri="http://schemas.openxmlformats.org/drawingml/2006/table">
            <a:tbl>
              <a:tblPr/>
              <a:tblGrid>
                <a:gridCol w="324006"/>
                <a:gridCol w="1120517"/>
                <a:gridCol w="324006"/>
                <a:gridCol w="324006"/>
                <a:gridCol w="324006"/>
                <a:gridCol w="324006"/>
                <a:gridCol w="324006"/>
                <a:gridCol w="324006"/>
                <a:gridCol w="2976792"/>
                <a:gridCol w="483978"/>
                <a:gridCol w="550473"/>
                <a:gridCol w="452256"/>
                <a:gridCol w="506258"/>
                <a:gridCol w="561945"/>
              </a:tblGrid>
              <a:tr h="31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175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Подпрограмма 2. Развитие конкуренции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27,97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Снижение </a:t>
                      </a: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количества конкурентных процедур </a:t>
                      </a: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 рамках БА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4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176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Доля несостоявшихся торгов от общего количества объявленных торгов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21,25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3,6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3,6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3,75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Доля общей экономии денежных средств от общей суммы состоявшихся торгов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12,48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Количество 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177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Среднее количество участников на состоявшихся </a:t>
                      </a:r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торгах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3,4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4,2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4,33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178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179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Подпрограмма 3. Развитие малого и среднего предпринимательства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29,62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30,45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33,8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Количество вновь созданных субъектов малого и среднего бизнеса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284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421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995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2098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184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Малый бизнес большого региона. Прирост количества субъектов малого и среднего предпринимательства на 10 тыс. населения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90,26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0,01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23,02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357,95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367,09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383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186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4. Развитие потребительского рынка и услуг на территории муниципального образования Московской области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20100.00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20100.00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Доля обращений по вопросу защиты прав потребителей от общего количества поступивших обращений 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0,6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0,4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0,31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Достигнутое значение показателя менее предельно допустимого значения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187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Доля ОДС, соответствующих требованиям, нормам и стандартам действующего законодательства, от общего количества ОДС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59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вид</a:t>
                      </a:r>
                      <a:r>
                        <a:rPr lang="ru-RU" sz="600" b="1" i="0" u="none" strike="noStrike" baseline="0" dirty="0" smtClean="0">
                          <a:effectLst/>
                          <a:latin typeface="Arial Narrow" pitchFamily="34" charset="0"/>
                        </a:rPr>
                        <a:t> разрешенного использования земельного участка  не соответствует  ОКВЭД</a:t>
                      </a:r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6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188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Обеспеченность населения площадью торговых объектов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квадратных метров на 1000 человек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562,3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533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544,1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Прирост площадей торговых объектов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Тысяча квадратных метров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0,3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-0,5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0,2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перепрофилирование,</a:t>
                      </a:r>
                      <a:r>
                        <a:rPr lang="ru-RU" sz="600" b="1" i="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за отчетный период открылось 8 предприятий</a:t>
                      </a:r>
                      <a:endParaRPr lang="ru-RU" sz="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189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2021 Прирост посадочных мест на объектах общественного питания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мест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За отчетный период закрылось 2 предприятия. Открылось 3 объекта общественного питания.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191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Прирост рабочих мест на объектах бытового обслуживания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мест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За отчетный период закрылось 10 предприятий . Открыто пять предприятий.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192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Стандарт потребительского рынка и услуг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балл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2783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3004,9</a:t>
                      </a:r>
                    </a:p>
                  </a:txBody>
                  <a:tcPr marL="3550" marR="3550" marT="3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1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5001" y="267986"/>
            <a:ext cx="8587480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привлекаемые в бюджет для покрытия дефицита (кредиты от других уровней бюджетов, остатки средств на начало года, иные источники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 бюджетного процесса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</a:p>
          <a:p>
            <a:pPr algn="just">
              <a:buFontTx/>
              <a:buNone/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муниципальных образований  по полученным кредитам, предоставленным гарантиям перед  третьими лицами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  <a:defRPr/>
            </a:pPr>
            <a:endParaRPr 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just">
              <a:buFontTx/>
              <a:buNone/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включенные в муниципальные программы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  <a:defRPr/>
            </a:pPr>
            <a:endParaRPr 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just">
              <a:buFontTx/>
              <a:buNone/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3508494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1251"/>
            <a:ext cx="72072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 hangingPunct="0">
              <a:spcBef>
                <a:spcPts val="600"/>
              </a:spcBef>
            </a:pPr>
            <a:r>
              <a:rPr lang="ru-RU" sz="900" dirty="0" smtClean="0">
                <a:latin typeface="Arial" pitchFamily="34" charset="0"/>
                <a:cs typeface="Arial" pitchFamily="34" charset="0"/>
              </a:rPr>
              <a:t>Основными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задачами муниципальной программы являются: повышение эффективности управления и распоряжения имуществом, находящимся в распоряжении органов местного самоуправления на территории Московской области, повышение качества управления муниципальными финансами, повышение эффективности организационного, нормативного, правового и финансового обеспечения, развития и укрепления материально-технической базы Администрации городского округа Лыткарино, и её функциональных органов. </a:t>
            </a:r>
            <a:endParaRPr lang="ru-RU" sz="9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4252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Управление имуществом и муниципальными финансами» </a:t>
            </a:r>
            <a:endParaRPr lang="ru-RU" sz="12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5842" name="Picture 2" descr="https://www.kleo.ru/img/articles/A4Gg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1251"/>
            <a:ext cx="1080119" cy="7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269340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75068"/>
              </p:ext>
            </p:extLst>
          </p:nvPr>
        </p:nvGraphicFramePr>
        <p:xfrm>
          <a:off x="251521" y="1708685"/>
          <a:ext cx="8712965" cy="5080337"/>
        </p:xfrm>
        <a:graphic>
          <a:graphicData uri="http://schemas.openxmlformats.org/drawingml/2006/table">
            <a:tbl>
              <a:tblPr/>
              <a:tblGrid>
                <a:gridCol w="316475"/>
                <a:gridCol w="1094478"/>
                <a:gridCol w="316475"/>
                <a:gridCol w="316475"/>
                <a:gridCol w="316475"/>
                <a:gridCol w="316475"/>
                <a:gridCol w="316475"/>
                <a:gridCol w="316475"/>
                <a:gridCol w="2907620"/>
                <a:gridCol w="560425"/>
                <a:gridCol w="449989"/>
                <a:gridCol w="441747"/>
                <a:gridCol w="494493"/>
                <a:gridCol w="548888"/>
              </a:tblGrid>
              <a:tr h="3033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8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12. Управление имуществом и муниципальными финансами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Подпрограмма 1. Развитие имущественного комплекса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55692.80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492.00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55200.80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55604.53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384.99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55219.54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Отсутствие в Перечне объектов имущества, находящихся в собственности </a:t>
                      </a:r>
                      <a:r>
                        <a:rPr lang="ru-RU" sz="5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 Лыткарино, предназначенных для передачи во владение и (или) в пользование субъектам малого и среднего предпринимательства, и организациям, образующим инфраструктуру поддержки субъектов малого и среднего предпринимательства, а так же физическим лицам, не являющимися индивидуальными предпринимателями, применяющим специальный налоговый режим "Налог на профессиональный доход", земельных участков.</a:t>
                      </a:r>
                      <a:endParaRPr lang="ru-RU" sz="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Исключение незаконных решений по земле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Штука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2,4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101,7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105,9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198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Предоставление земельных участков многодетным семьям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40,7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На территории городского округа отсутствуют земельные участки, предназначенные для предоставления многодетным семьям.</a:t>
                      </a: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199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Прирост земельного налога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141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Проверка использования земель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111,3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139,7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43156"/>
              </p:ext>
            </p:extLst>
          </p:nvPr>
        </p:nvGraphicFramePr>
        <p:xfrm>
          <a:off x="251520" y="764704"/>
          <a:ext cx="8712965" cy="4536502"/>
        </p:xfrm>
        <a:graphic>
          <a:graphicData uri="http://schemas.openxmlformats.org/drawingml/2006/table">
            <a:tbl>
              <a:tblPr/>
              <a:tblGrid>
                <a:gridCol w="316475"/>
                <a:gridCol w="1094478"/>
                <a:gridCol w="316475"/>
                <a:gridCol w="316475"/>
                <a:gridCol w="316475"/>
                <a:gridCol w="316475"/>
                <a:gridCol w="316475"/>
                <a:gridCol w="316475"/>
                <a:gridCol w="2907620"/>
                <a:gridCol w="560425"/>
                <a:gridCol w="449989"/>
                <a:gridCol w="441747"/>
                <a:gridCol w="494493"/>
                <a:gridCol w="548888"/>
              </a:tblGrid>
              <a:tr h="702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Подпрограмма 3. Совершенствование муниципальной службы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Доля муниципальных служащих, прошедших обучение по программам профессиональной переподготовки и  повышения квалификации в соответствии с планом –  заказом, от общего числа муниципальных служащих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4. Управление муниципальными финансами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15321.50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15321.50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15254.13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15254.13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Ежегодный прирост налоговых доходов в консолидированный бюджет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25,97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Отношение объема муниципального долга к годовому объему доходов бюджета муниципального образования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≤ 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≤ 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37,5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Снижение  налоговой задолженности в консолидируемый бюджет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14,9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5. Обеспечивающая подпрограмма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174956.70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174956.70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173205.54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173205.54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Доля выплаченных Администрацией городского округа Лыткарино, Комитетом по управлению имуществом города Лыткарино, Финансовым управлением города Лыткарино объемов денежного содержания, прочих и иных выплат, страховых взносов от запланированных выплат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Доля нормативных правовых актов, разработанных  Администрацией городского округа Лыткарино, Комитетом по управлению имуществом города Лыткарино, без нарушений сроков реализации поручений, содержащихся в постановлениях и распоряжениях Главы города Лыткарино, от общего количества разработанных на основании поручений нормативных правовых актов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0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Доля обращений граждан, рассмотренных  Администрацией городского округа Лыткарино, Комитетом по управлению имуществом города Лыткарино, Финансовым управлением города Лыткарино без нарушений установленных сроков, в общем числе обращений граждан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Доля проведенных процедур закупок Администрацией городского округа Лыткарино, Комитетом по управлению имуществом города Лыткарино, Финансовым управлением города Лыткарино в общем количестве запланированных процедур закупок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271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50357"/>
            <a:ext cx="7164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200"/>
              </a:spcBef>
            </a:pPr>
            <a:r>
              <a:rPr lang="ru-RU" sz="1100" dirty="0" smtClean="0">
                <a:latin typeface="Arial" pitchFamily="34" charset="0"/>
                <a:ea typeface="Calibri"/>
                <a:cs typeface="Arial" pitchFamily="34" charset="0"/>
              </a:rPr>
              <a:t>Мероприятия </a:t>
            </a:r>
            <a:r>
              <a:rPr lang="ru-RU" sz="1100" dirty="0">
                <a:latin typeface="Arial" pitchFamily="34" charset="0"/>
                <a:ea typeface="Calibri"/>
                <a:cs typeface="Arial" pitchFamily="34" charset="0"/>
              </a:rPr>
              <a:t>муниципальной программы направлены на обеспечение открытости и прозрачности деятельности органов местного самоуправления, создание условий для осуществления гражданского контроля за их </a:t>
            </a:r>
            <a:r>
              <a:rPr lang="ru-RU" sz="1000" dirty="0">
                <a:latin typeface="Arial" pitchFamily="34" charset="0"/>
                <a:ea typeface="Calibri"/>
                <a:cs typeface="Arial" pitchFamily="34" charset="0"/>
              </a:rPr>
              <a:t>деятельностью</a:t>
            </a:r>
            <a:r>
              <a:rPr lang="ru-RU" sz="1100" dirty="0">
                <a:latin typeface="Arial" pitchFamily="34" charset="0"/>
                <a:ea typeface="Calibri"/>
                <a:cs typeface="Arial" pitchFamily="34" charset="0"/>
              </a:rPr>
              <a:t>, укрепление межнационального и межконфессионального мира и согласия, воспитание гармоничных, всесторонне развитых, патриотичных и социально ответственных граждан</a:t>
            </a:r>
            <a:r>
              <a:rPr lang="ru-RU" sz="11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17847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программа «Развитие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институтов гражданского общества, повышение эффективности местного самоуправления и реализации молодежной политики»</a:t>
            </a:r>
            <a:endParaRPr lang="ru-RU" sz="12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8916" name="Picture 4" descr="https://avatars.mds.yandex.net/i?id=599d984689adb5accf688677cdaf85d8-5235085-images-thumbs&amp;ref=rim&amp;n=33&amp;w=191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9" y="548680"/>
            <a:ext cx="1224136" cy="10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4861" y="1700808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64249"/>
              </p:ext>
            </p:extLst>
          </p:nvPr>
        </p:nvGraphicFramePr>
        <p:xfrm>
          <a:off x="107500" y="2348880"/>
          <a:ext cx="8856988" cy="3780058"/>
        </p:xfrm>
        <a:graphic>
          <a:graphicData uri="http://schemas.openxmlformats.org/drawingml/2006/table">
            <a:tbl>
              <a:tblPr/>
              <a:tblGrid>
                <a:gridCol w="321707"/>
                <a:gridCol w="1112568"/>
                <a:gridCol w="321707"/>
                <a:gridCol w="321707"/>
                <a:gridCol w="321707"/>
                <a:gridCol w="321707"/>
                <a:gridCol w="321707"/>
                <a:gridCol w="321707"/>
                <a:gridCol w="2955679"/>
                <a:gridCol w="569689"/>
                <a:gridCol w="457426"/>
                <a:gridCol w="449049"/>
                <a:gridCol w="502667"/>
                <a:gridCol w="557961"/>
              </a:tblGrid>
              <a:tr h="413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83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13. Развитие институтов гражданского общества, повышение эффективности местного самоуправления и реализации молодёжной политики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211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1. Развитие системы информирования населения о деятельности органов местного самоуправления Московской области, создание доступной современной медиасреды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8910.00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8910.00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9090.46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9090.46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Информирование населения через СМИ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1129,75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212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214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Уровень информированности населения в социальных сетях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балл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8,52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215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Подпрограмма 2. Мир и согласие. Новые возможности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Увеличение количества граждан, проживающих на территории городского округа Лыткарино, принявших участие в мероприятиях, направленных на укрепление межнациональных и межконфессиональных отношений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9000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9000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216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4. Молодежь Подмосковья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1513.00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1513.00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1331.59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1331.59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Общая численность граждан Российской Федерации, вовлеченных центрами (сообществами, объединениями) поддержки добровольчества (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волонтерства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деятельность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Человек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8,788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6457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217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Увеличение доли молодых граждан, принимающих участие в мероприятиях по гражданско-патриотическому и духовно-нравственному воспитанию молодёжи, и вовлечённых в международное, межрегиональное и межмуниципальное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сотрудничество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71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Увеличение доли подростков временно трудоустроенных в период летних школьных каникул, в общей численности подростков в возрасте от 14 до 18 лет, подлежащих </a:t>
                      </a:r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трудоустройству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3,2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3,37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3,4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218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48680"/>
            <a:ext cx="68762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задачами муниципальной программы являются: повышение доступности и качества транспортных услуг для населения, развитие сети автомобильных дорог общего пользования местного значения на территории муниципального образования, обеспечение нормативного состояния автомобильных дорог местного значения, обеспечение деятельности (оказание услуг) муниципальных учреждений в сфере дорожного хозяйства</a:t>
            </a: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0566"/>
            <a:ext cx="8568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и функционирование дорожно-транспортного комплекса»</a:t>
            </a: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449580" algn="just"/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</p:txBody>
      </p:sp>
      <p:pic>
        <p:nvPicPr>
          <p:cNvPr id="40962" name="Picture 2" descr="https://mobimg.b-cdn.net/v3/fetch/d5/d5a016ca835ec45762f77bbbb083b04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3" y="542244"/>
            <a:ext cx="1229871" cy="8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7016" y="1638463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195"/>
              </p:ext>
            </p:extLst>
          </p:nvPr>
        </p:nvGraphicFramePr>
        <p:xfrm>
          <a:off x="179509" y="2204864"/>
          <a:ext cx="8856985" cy="2979931"/>
        </p:xfrm>
        <a:graphic>
          <a:graphicData uri="http://schemas.openxmlformats.org/drawingml/2006/table">
            <a:tbl>
              <a:tblPr/>
              <a:tblGrid>
                <a:gridCol w="321707"/>
                <a:gridCol w="1112568"/>
                <a:gridCol w="321707"/>
                <a:gridCol w="321707"/>
                <a:gridCol w="321707"/>
                <a:gridCol w="321707"/>
                <a:gridCol w="321707"/>
                <a:gridCol w="321707"/>
                <a:gridCol w="2955678"/>
                <a:gridCol w="569688"/>
                <a:gridCol w="457426"/>
                <a:gridCol w="449049"/>
                <a:gridCol w="502667"/>
                <a:gridCol w="557960"/>
              </a:tblGrid>
              <a:tr h="648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02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14. Развитие и функционирование дорожно- транспортного комплеса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219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1. Пассажирский транспорт общего пользования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115.00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115.00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111.75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111.75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Соблюдение расписания на автобусных маршрутах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85,18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90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97,91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220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Подпрограмма 2. Дороги Подмосковья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31629.50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23734.00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7895.50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30789.66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23062.73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7726.93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человек на 100 тыс. населения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1,69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1,38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5,0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222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2021 Ремонт (капитальный ремонт) сети автомобильных дорог общего пользования местного значения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Километров на тысячу квадратных метров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2,993/20,951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 Narrow" pitchFamily="34" charset="0"/>
                        </a:rPr>
                        <a:t>2,22/15570</a:t>
                      </a:r>
                      <a:endParaRPr lang="ru-RU" sz="7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2,22/15570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1" y="562948"/>
            <a:ext cx="65193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Муниципальная </a:t>
            </a:r>
            <a:r>
              <a:rPr lang="ru-RU" sz="1000" dirty="0">
                <a:latin typeface="Arial" pitchFamily="34" charset="0"/>
                <a:ea typeface="PMingLiU" pitchFamily="18" charset="-120"/>
                <a:cs typeface="Arial" pitchFamily="34" charset="0"/>
              </a:rPr>
              <a:t>программа направлена на повышение эффективности государственного управления, развитие информационного общества в городском округе Лыткарино Московской области и создание достаточных условий институционального и инфраструктурного характера для создания и (или) развития цифровой экономики.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  <a:tabLst>
                <a:tab pos="2969895" algn="ctr"/>
                <a:tab pos="5940425" algn="r"/>
              </a:tabLst>
            </a:pPr>
            <a:endParaRPr lang="ru-RU" sz="1000" dirty="0"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16727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prstClr val="black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Муниципальная программа </a:t>
            </a:r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«</a:t>
            </a:r>
            <a:r>
              <a:rPr lang="ru-RU" sz="1000" b="1" dirty="0">
                <a:solidFill>
                  <a:prstClr val="black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Цифровое муниципальное образование» </a:t>
            </a:r>
            <a:endParaRPr lang="ru-RU" dirty="0"/>
          </a:p>
        </p:txBody>
      </p:sp>
      <p:pic>
        <p:nvPicPr>
          <p:cNvPr id="43010" name="Picture 2" descr="https://avatars.mds.yandex.net/get-zen_doc/3993525/pub_5f464e40e4918b12b5be3d1e_5f464f147b75412bb07c36b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3" y="470539"/>
            <a:ext cx="1440159" cy="9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286223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02722"/>
              </p:ext>
            </p:extLst>
          </p:nvPr>
        </p:nvGraphicFramePr>
        <p:xfrm>
          <a:off x="69611" y="1731087"/>
          <a:ext cx="8966883" cy="6520380"/>
        </p:xfrm>
        <a:graphic>
          <a:graphicData uri="http://schemas.openxmlformats.org/drawingml/2006/table">
            <a:tbl>
              <a:tblPr/>
              <a:tblGrid>
                <a:gridCol w="325698"/>
                <a:gridCol w="1126373"/>
                <a:gridCol w="325698"/>
                <a:gridCol w="325698"/>
                <a:gridCol w="325698"/>
                <a:gridCol w="325698"/>
                <a:gridCol w="325698"/>
                <a:gridCol w="325698"/>
                <a:gridCol w="2992354"/>
                <a:gridCol w="408032"/>
                <a:gridCol w="504056"/>
                <a:gridCol w="432048"/>
                <a:gridCol w="432048"/>
                <a:gridCol w="792086"/>
              </a:tblGrid>
              <a:tr h="229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96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15. Цифровое муниципальное образование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224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Подпрограмма 1. 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37317.80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1876.00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35441.80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37303.87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1864.28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35439.59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Выполнение требований комфортности и доступности МФЦ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99,5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225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граждан, имеющих доступ к получению государственных и муниципальных услуг по принципу "одного окна" по месту пребывания, в том числе в МФЦ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226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заявителей МФЦ, ожидающих в очереди более 11 минут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227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2021 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Минута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2,1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2,1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3,5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228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2021 Уровень удовлетворенности граждан качеством предоставления государственных и 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муниципальных</a:t>
                      </a:r>
                      <a:r>
                        <a:rPr lang="ru-RU" sz="500" b="1" i="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услуг</a:t>
                      </a: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96,9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96,9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95,1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В</a:t>
                      </a:r>
                      <a:r>
                        <a:rPr lang="ru-RU" sz="500" b="1" i="0" u="none" strike="noStrike" baseline="0" dirty="0" smtClean="0">
                          <a:effectLst/>
                          <a:latin typeface="Arial Narrow" pitchFamily="34" charset="0"/>
                        </a:rPr>
                        <a:t> связи с работой по предварительной записи,  связанной с </a:t>
                      </a:r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Введение мер по предотвращению распространения  COVID-2019</a:t>
                      </a:r>
                      <a:endParaRPr lang="ru-RU" sz="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229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Подпрограмма 2.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4858.60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813.50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4045.10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4504.94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750.08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3754.86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87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87,2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83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невыполнение связано</a:t>
                      </a:r>
                      <a:r>
                        <a:rPr lang="ru-RU" sz="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с введением новостроек в </a:t>
                      </a:r>
                      <a:r>
                        <a:rPr lang="ru-RU" sz="5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г.о</a:t>
                      </a:r>
                      <a:r>
                        <a:rPr lang="ru-RU" sz="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. Лыткарино</a:t>
                      </a:r>
                    </a:p>
                    <a:p>
                      <a:pPr algn="l" fontAlgn="b"/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231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муниципальных общеобразовательных организаций в муниципальном образовании Московской области, подключенных к сети Интернет на скорости:</a:t>
                      </a:r>
                      <a:b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</a:br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для общеобразовательных организаций, расположенных в городских населенных пунктах, – не менее 100 Мбит/с;</a:t>
                      </a:r>
                      <a:b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</a:br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для общеобразовательных организаций, расположенных в сельских населенных пунктах, – не менее 50 Мбит/с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232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233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234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236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0,12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Достигнутое значение показателя менее предельно допустимого значения показателя, что показывает положительное его исполнение.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237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2021 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11,11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11,11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238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Ответь вовремя –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Достигнутое значение показателя менее предельно допустимого значения показателя, что показывает положительное его исполнение.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239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Отложенные решения – Доля отложенных решений от числа ответов, предоставленных на портале «Добродел» (два и более раз)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Достигнутое значение показателя менее предельно допустимого значения показателя, что показывает положительное его исполнение.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240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Повторные обращения – Доля обращений, поступивших на портал «Добродел», по которым поступили повторные обращения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Достигнутое значение показателя менее предельно допустимого значения показателя, что показывает положительное его исполнение.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241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Процент проникновения ЕСИА в муниципальном образовании Московской области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42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плановые</a:t>
                      </a:r>
                      <a:r>
                        <a:rPr lang="ru-RU" sz="5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 значения выполняются</a:t>
                      </a:r>
                      <a:endParaRPr lang="ru-RU" sz="5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242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75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243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2021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97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244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2021 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85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90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90</a:t>
                      </a:r>
                    </a:p>
                  </a:txBody>
                  <a:tcPr marL="3022" marR="3022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022" marR="3022" marT="3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9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6804248" cy="102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marR="57785" indent="8890" algn="just">
              <a:lnSpc>
                <a:spcPts val="1370"/>
              </a:lnSpc>
              <a:spcBef>
                <a:spcPts val="600"/>
              </a:spcBef>
              <a:spcAft>
                <a:spcPts val="600"/>
              </a:spcAft>
              <a:tabLst>
                <a:tab pos="201295" algn="l"/>
              </a:tabLs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задачами муниципальной программы являются: определение приоритетов и формирование политики пространственного развития муниципального образования, обеспечивающей градостроительными средствами преодоление негативных тенденций в застройке городов и других населенных мест, повышение качества жизни населения, формирование условий для устойчивого градостроительного развития.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66015"/>
            <a:ext cx="60736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Архитектура и градостроительство»</a:t>
            </a: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4034" name="Picture 2" descr="https://www.ridus.ru/images/2016/3/25/382902/hd_7c9e786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5" y="350188"/>
            <a:ext cx="1494679" cy="9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7016" y="1358258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65297"/>
              </p:ext>
            </p:extLst>
          </p:nvPr>
        </p:nvGraphicFramePr>
        <p:xfrm>
          <a:off x="107505" y="1817155"/>
          <a:ext cx="8892478" cy="4442866"/>
        </p:xfrm>
        <a:graphic>
          <a:graphicData uri="http://schemas.openxmlformats.org/drawingml/2006/table">
            <a:tbl>
              <a:tblPr/>
              <a:tblGrid>
                <a:gridCol w="322995"/>
                <a:gridCol w="1117028"/>
                <a:gridCol w="322995"/>
                <a:gridCol w="322995"/>
                <a:gridCol w="322995"/>
                <a:gridCol w="322995"/>
                <a:gridCol w="322995"/>
                <a:gridCol w="322995"/>
                <a:gridCol w="2967527"/>
                <a:gridCol w="571972"/>
                <a:gridCol w="459260"/>
                <a:gridCol w="450848"/>
                <a:gridCol w="504681"/>
                <a:gridCol w="560197"/>
              </a:tblGrid>
              <a:tr h="415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</a:t>
                      </a:r>
                      <a:r>
                        <a:rPr lang="ru-RU" sz="700" b="1" i="0" u="none" strike="noStrike" dirty="0" err="1"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51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16. Архитектура и градостроительство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245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1. Разработка Генерального плана развития городского округа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Наличие утвержденного в актуальной версии генерального плана городского округа Лыткарино (внесение изменений в генеральный план городского округа Лыткарино)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да/нет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нет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нет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246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Наличие утвержденной карты планируемого размещения объектов местного значения муниципального образования Мосоковской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да/нет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247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Наличие утвержденных в актуальной версии Правил землепользования и застройки городского округа Лыткарино (внесение изменений в Правила землепользования и застройки городского округа Лыткарино)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да/нет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нет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248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Наличие утвержденных нормативов градостроительного проектирования городского округа Лыткарино (внесение изменений в нормативы градостроительного проектирования городского округа Лыткарино)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да/нет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249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2. Реализация политики пространственного развития городского округа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239.00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239.00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182.10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182.10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2021 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Обеспечение выполнения переданных государственных полномочий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251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Подпрограмма 4. Обеспечивающая подпрограмма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9620.60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9620.60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8571.40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8571.40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Доля выплаченных Управлением архитектуры, градостроительства и инвестиционной политики города Лыткарино объемов  денежного содержания, прочих и иных выплат, страховых взносов от запланированных выплат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252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Доля нормативных правовых актов, разработанных  Управлением архитектуры, градостроительства и  инвестиционной политики г.Лыткарино без нарушений сроков реализации поручений, содержащихся в  постановлениях и распоряжениях Главы городского округа  Лыткарино, от общего количества разработанных на  основании поручений нормативных правовых актов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253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Доля обращений, рассмотренных Управлением архитектуры, градостроительства и инвестиционной политики города Лыткарино без нарушений установленныхи сроков, в общем числе обращений граждан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254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Доля проведенных процедур закупок Управлением  архитектуры, градостроительства и инвестиционной  политики города Лыткарино общем количестве запланированных процедур закупок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7020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задачами программы являются – повышение качества и комфорта городской среды на территории муниципального образования, обеспечение условий для комфортного проживания жителей в многоквартирных домах, расположенных на территории городского округа Лыткарино, обеспечение деятельности органов местного самоуправления</a:t>
            </a:r>
            <a:r>
              <a:rPr lang="ru-RU" sz="11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51190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/>
            <a:r>
              <a:rPr lang="x-none" sz="1100" b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x-none" sz="1100" b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x-none" sz="1100" b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Формирование современной комфортной городской среды» </a:t>
            </a: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5058" name="Picture 2" descr="https://gazeta-rognedino.ru/wp-content/uploads/2017/12/75915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8898"/>
            <a:ext cx="1656184" cy="10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602" y="1561000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49140"/>
              </p:ext>
            </p:extLst>
          </p:nvPr>
        </p:nvGraphicFramePr>
        <p:xfrm>
          <a:off x="255600" y="2060848"/>
          <a:ext cx="8636881" cy="4464499"/>
        </p:xfrm>
        <a:graphic>
          <a:graphicData uri="http://schemas.openxmlformats.org/drawingml/2006/table">
            <a:tbl>
              <a:tblPr/>
              <a:tblGrid>
                <a:gridCol w="313712"/>
                <a:gridCol w="1084919"/>
                <a:gridCol w="313712"/>
                <a:gridCol w="313712"/>
                <a:gridCol w="313712"/>
                <a:gridCol w="313712"/>
                <a:gridCol w="313712"/>
                <a:gridCol w="313712"/>
                <a:gridCol w="2882228"/>
                <a:gridCol w="457525"/>
                <a:gridCol w="432048"/>
                <a:gridCol w="432048"/>
                <a:gridCol w="504056"/>
                <a:gridCol w="648073"/>
              </a:tblGrid>
              <a:tr h="456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Причины невыполнения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926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17. Формирование современной комфортной городской среды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255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1. Комфортная городская среда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104253.70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77013.50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27240.20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90074.53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65552.50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24522.03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256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благоустроенных дворовых территорий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258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объектов электросетевого хозяйства и систем наружного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263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установленных детских игровых площадок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265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Квадратный метр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584,7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Arial Narrow" pitchFamily="34" charset="0"/>
                        </a:rPr>
                        <a:t>584,7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267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Соответствие нормативу обеспеченности парками культуры и отдыха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70,78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effectLst/>
                          <a:latin typeface="Arial Narrow" pitchFamily="34" charset="0"/>
                        </a:rPr>
                        <a:t>Благоустройство зон отдыха перенесено на 2022 год</a:t>
                      </a:r>
                      <a:endParaRPr lang="ru-RU" sz="5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268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2021 Увеличение числа посетителей парков культуры и отдыха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Процент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110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Введение мер по предотвращению распространения  COVID-2019</a:t>
                      </a:r>
                    </a:p>
                    <a:p>
                      <a:pPr algn="l" fontAlgn="b"/>
                      <a:endParaRPr lang="ru-RU" sz="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269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Подпрограмма 3. Создание условий для обеспечения комфортного проживания жителей в многоквартирных домах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5911.00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4346.80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1564.20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3842.12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2652.29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1189.83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30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270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2021 Количество отремонтированных подъездов в МКД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113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Narrow" pitchFamily="34" charset="0"/>
                        </a:rPr>
                        <a:t>43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34" marR="3634" marT="3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0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задачами программы являются - повышение уровня комфортного проживания и обеспеченности населения городского округа Лыткарино  объектами социального назначения.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19031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Строительство объектов социальной инфраструктуры»</a:t>
            </a:r>
          </a:p>
        </p:txBody>
      </p:sp>
      <p:pic>
        <p:nvPicPr>
          <p:cNvPr id="48130" name="Picture 2" descr="http://prt.pravitelstvorb.ru/wp-content/uploads/2016/08/a128fb4e79a4c119e637a6855b8bfe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1" y="601879"/>
            <a:ext cx="1501492" cy="8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7016" y="1700808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Расходы бюджета городского округа Лыткарино </a:t>
            </a:r>
          </a:p>
          <a:p>
            <a:pPr algn="ctr"/>
            <a:r>
              <a:rPr lang="ru-RU" sz="1050" b="1" dirty="0"/>
              <a:t>на реализацию муниципальной программы с указанием достигнутых и плановых целевых показателей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85415"/>
              </p:ext>
            </p:extLst>
          </p:nvPr>
        </p:nvGraphicFramePr>
        <p:xfrm>
          <a:off x="107500" y="2276872"/>
          <a:ext cx="8712976" cy="1926510"/>
        </p:xfrm>
        <a:graphic>
          <a:graphicData uri="http://schemas.openxmlformats.org/drawingml/2006/table">
            <a:tbl>
              <a:tblPr/>
              <a:tblGrid>
                <a:gridCol w="337754"/>
                <a:gridCol w="1168062"/>
                <a:gridCol w="337754"/>
                <a:gridCol w="337754"/>
                <a:gridCol w="337754"/>
                <a:gridCol w="337754"/>
                <a:gridCol w="337754"/>
                <a:gridCol w="337754"/>
                <a:gridCol w="3103105"/>
                <a:gridCol w="598103"/>
                <a:gridCol w="480243"/>
                <a:gridCol w="471446"/>
                <a:gridCol w="527739"/>
              </a:tblGrid>
              <a:tr h="576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№ п/п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Планируемый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Фактический объем финансирования для подпрограммы (тыс.руб.)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Базовое значение показателя (на начало реализации Программы)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Средства бюджета Московской области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 Narrow" pitchFamily="34" charset="0"/>
                        </a:rPr>
                        <a:t>Другие источники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08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18. Строительство объектов социальной инфраструктуры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272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Подпрограмма 3. Строительство (реконструкция) объектов образования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30000.00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30000.00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4000.00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4000.00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effectLst/>
                          <a:latin typeface="Arial Narrow" pitchFamily="34" charset="0"/>
                        </a:rPr>
                        <a:t>Единица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3634" marR="3634" marT="3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3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712" y="271272"/>
            <a:ext cx="2511184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8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02980"/>
              </p:ext>
            </p:extLst>
          </p:nvPr>
        </p:nvGraphicFramePr>
        <p:xfrm>
          <a:off x="323528" y="1340768"/>
          <a:ext cx="8521768" cy="4392488"/>
        </p:xfrm>
        <a:graphic>
          <a:graphicData uri="http://schemas.openxmlformats.org/drawingml/2006/table">
            <a:tbl>
              <a:tblPr/>
              <a:tblGrid>
                <a:gridCol w="5103248"/>
                <a:gridCol w="1357594"/>
                <a:gridCol w="1177672"/>
                <a:gridCol w="883254"/>
              </a:tblGrid>
              <a:tr h="511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Наименования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ПЛАН </a:t>
                      </a:r>
                      <a:b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</a:br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2021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ФАКТ </a:t>
                      </a:r>
                      <a:b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</a:br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% испол-</a:t>
                      </a:r>
                      <a:b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</a:br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285 770,4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279 578,5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97,83%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4 078,7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4 078,6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38 331,1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37 341,1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97,42%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135 433,4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132 494,9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97,83%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227 812,8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202 453,1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88,87%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339 211,6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318 859,8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94,00%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1 074 512,0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1 058 636,6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98,52%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Культура, 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114 870,9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114 463,6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99,65%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4 880,0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4 788,3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98,12%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103 986,3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87 603,7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84,25%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Физическая  культура  и 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96 532,1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96 195,8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99,65%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Обслуживание  государственного  и  муниципального 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15 254,1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15 254,1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2 440 673,4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Narrow" pitchFamily="34" charset="0"/>
                        </a:rPr>
                        <a:t>2 351 748,1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Narrow" pitchFamily="34" charset="0"/>
                        </a:rPr>
                        <a:t>96,36%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23528" y="1844824"/>
            <a:ext cx="8521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51992" y="773088"/>
            <a:ext cx="794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Расходы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бюджета  городского округа  Лыткарино </a:t>
            </a: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 algn="ctr" font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по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разделам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классификации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расходов 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бюджетов в 2021 году, (</a:t>
            </a:r>
            <a:r>
              <a:rPr lang="ru-RU" sz="1400" b="1" dirty="0" err="1" smtClean="0">
                <a:solidFill>
                  <a:srgbClr val="C00000"/>
                </a:solidFill>
                <a:latin typeface="Arial Narrow" pitchFamily="34" charset="0"/>
              </a:rPr>
              <a:t>тыс.рублей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712" y="271272"/>
            <a:ext cx="2511184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8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699"/>
            <a:ext cx="508568" cy="6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445963"/>
              </p:ext>
            </p:extLst>
          </p:nvPr>
        </p:nvGraphicFramePr>
        <p:xfrm>
          <a:off x="395536" y="1196752"/>
          <a:ext cx="2880320" cy="246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287299"/>
              </p:ext>
            </p:extLst>
          </p:nvPr>
        </p:nvGraphicFramePr>
        <p:xfrm>
          <a:off x="3347864" y="1196752"/>
          <a:ext cx="2592288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183028"/>
              </p:ext>
            </p:extLst>
          </p:nvPr>
        </p:nvGraphicFramePr>
        <p:xfrm>
          <a:off x="6156176" y="1268760"/>
          <a:ext cx="275583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478899"/>
              </p:ext>
            </p:extLst>
          </p:nvPr>
        </p:nvGraphicFramePr>
        <p:xfrm>
          <a:off x="392925" y="4005064"/>
          <a:ext cx="315009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641889"/>
              </p:ext>
            </p:extLst>
          </p:nvPr>
        </p:nvGraphicFramePr>
        <p:xfrm>
          <a:off x="3347864" y="4077072"/>
          <a:ext cx="3024336" cy="249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99592" y="620688"/>
            <a:ext cx="794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Исполнение расходов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бюджета  городского округа  Лыткарино </a:t>
            </a: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 algn="ctr" font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по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разделам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классификации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расходов 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бюджетов в 2021 году , (</a:t>
            </a:r>
            <a:r>
              <a:rPr lang="ru-RU" sz="1400" b="1" dirty="0" err="1" smtClean="0">
                <a:solidFill>
                  <a:srgbClr val="C00000"/>
                </a:solidFill>
                <a:latin typeface="Arial Narrow" pitchFamily="34" charset="0"/>
              </a:rPr>
              <a:t>тыс.рублей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652684"/>
              </p:ext>
            </p:extLst>
          </p:nvPr>
        </p:nvGraphicFramePr>
        <p:xfrm>
          <a:off x="6228184" y="4149080"/>
          <a:ext cx="2915816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993392"/>
            <a:ext cx="1018032" cy="1255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944" y="3785616"/>
            <a:ext cx="2752344" cy="2606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8992" y="298704"/>
            <a:ext cx="2377440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6432" y="1158240"/>
            <a:ext cx="2197608" cy="2407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4200"/>
              </a:spcAft>
            </a:pPr>
            <a:r>
              <a:rPr lang="ru" sz="1900" b="1">
                <a:solidFill>
                  <a:srgbClr val="002060"/>
                </a:solidFill>
                <a:latin typeface="Times New Roman"/>
              </a:rPr>
              <a:t>Что такое бюджет?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40992" y="2142744"/>
            <a:ext cx="6982968" cy="1063752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36"/>
              </a:lnSpc>
              <a:spcBef>
                <a:spcPts val="4200"/>
              </a:spcBef>
              <a:spcAft>
                <a:spcPts val="3360"/>
              </a:spcAft>
            </a:pPr>
            <a:r>
              <a:rPr lang="ru" sz="1700" b="1">
                <a:solidFill>
                  <a:srgbClr val="FB050B"/>
                </a:solidFill>
                <a:latin typeface="Times New Roman"/>
              </a:rPr>
              <a:t>БЮДЖЕТ </a:t>
            </a:r>
            <a:r>
              <a:rPr lang="ru" sz="1700" b="1">
                <a:solidFill>
                  <a:srgbClr val="4709F7"/>
                </a:solidFill>
                <a:latin typeface="Times New Roman"/>
              </a:rPr>
              <a:t>(от старонормандского </a:t>
            </a:r>
            <a:r>
              <a:rPr lang="en-US" sz="1700" b="1">
                <a:solidFill>
                  <a:srgbClr val="4709F7"/>
                </a:solidFill>
                <a:latin typeface="Times New Roman"/>
              </a:rPr>
              <a:t>bougette </a:t>
            </a:r>
            <a:r>
              <a:rPr lang="ru" sz="1700" b="1">
                <a:solidFill>
                  <a:srgbClr val="4709F7"/>
                </a:solidFill>
                <a:latin typeface="Times New Roman"/>
              </a:rPr>
              <a:t>- кошель, сумка, кожаный мешок)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208" y="3959352"/>
            <a:ext cx="2051304" cy="2712720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FB050B"/>
                </a:solidFill>
                <a:latin typeface="Times New Roman"/>
              </a:rPr>
              <a:t>ДОХОДЫ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4709F7"/>
                </a:solidFill>
                <a:latin typeface="Times New Roman"/>
              </a:rPr>
              <a:t>Это 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54624" y="3959352"/>
            <a:ext cx="3270504" cy="2435352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FB050B"/>
                </a:solidFill>
                <a:latin typeface="Times New Roman"/>
              </a:rPr>
              <a:t>РАСХОДЫ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4709F7"/>
                </a:solidFill>
                <a:latin typeface="Times New Roman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</a:t>
            </a:r>
          </a:p>
        </p:txBody>
      </p:sp>
      <p:pic>
        <p:nvPicPr>
          <p:cNvPr id="2050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33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712" y="271272"/>
            <a:ext cx="2583192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902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57777"/>
              </p:ext>
            </p:extLst>
          </p:nvPr>
        </p:nvGraphicFramePr>
        <p:xfrm>
          <a:off x="251520" y="1412776"/>
          <a:ext cx="28620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669524"/>
              </p:ext>
            </p:extLst>
          </p:nvPr>
        </p:nvGraphicFramePr>
        <p:xfrm>
          <a:off x="2987824" y="1484784"/>
          <a:ext cx="30243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196061"/>
              </p:ext>
            </p:extLst>
          </p:nvPr>
        </p:nvGraphicFramePr>
        <p:xfrm>
          <a:off x="5921896" y="1628800"/>
          <a:ext cx="3222104" cy="19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637897"/>
              </p:ext>
            </p:extLst>
          </p:nvPr>
        </p:nvGraphicFramePr>
        <p:xfrm>
          <a:off x="129601" y="4149080"/>
          <a:ext cx="307424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349034"/>
              </p:ext>
            </p:extLst>
          </p:nvPr>
        </p:nvGraphicFramePr>
        <p:xfrm>
          <a:off x="3347864" y="4293096"/>
          <a:ext cx="3168352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485873"/>
              </p:ext>
            </p:extLst>
          </p:nvPr>
        </p:nvGraphicFramePr>
        <p:xfrm>
          <a:off x="6228184" y="4221088"/>
          <a:ext cx="29878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99592" y="620688"/>
            <a:ext cx="794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Исполнение расходов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бюджета  городского округа  Лыткарино </a:t>
            </a: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 algn="ctr" font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по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разделам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классификации 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расходов 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бюджетов в 2021 году, (</a:t>
            </a:r>
            <a:r>
              <a:rPr lang="ru-RU" sz="1400" b="1" dirty="0" err="1" smtClean="0">
                <a:solidFill>
                  <a:srgbClr val="C00000"/>
                </a:solidFill>
                <a:latin typeface="Arial Narrow" pitchFamily="34" charset="0"/>
              </a:rPr>
              <a:t>тыс.рублей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6526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Общественно значимые проекты, </a:t>
            </a:r>
          </a:p>
          <a:p>
            <a:pPr lvl="0" algn="ctr" fontAlgn="ctr"/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реализуемые на территории муниципального образования "Городской округ Лыткарино" </a:t>
            </a:r>
            <a:b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в  </a:t>
            </a:r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2021  году</a:t>
            </a:r>
            <a:endParaRPr lang="ru-RU" sz="1600" b="1" dirty="0">
              <a:solidFill>
                <a:srgbClr val="F14124">
                  <a:lumMod val="75000"/>
                </a:srgbClr>
              </a:solidFill>
              <a:latin typeface="Arial Narrow" pitchFamily="34" charset="0"/>
            </a:endParaRPr>
          </a:p>
        </p:txBody>
      </p:sp>
      <p:pic>
        <p:nvPicPr>
          <p:cNvPr id="3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97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323528" y="1412776"/>
            <a:ext cx="8712967" cy="52925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1619" y="2308844"/>
            <a:ext cx="70567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/>
              </a:rPr>
              <a:t>Строительство </a:t>
            </a:r>
          </a:p>
          <a:p>
            <a:pPr algn="r"/>
            <a:r>
              <a:rPr lang="ru-RU" sz="1600" dirty="0" smtClean="0">
                <a:latin typeface="Times New Roman"/>
              </a:rPr>
              <a:t>городских </a:t>
            </a:r>
            <a:r>
              <a:rPr lang="ru-RU" sz="1600" dirty="0">
                <a:latin typeface="Times New Roman"/>
              </a:rPr>
              <a:t>канализационных </a:t>
            </a:r>
            <a:endParaRPr lang="ru-RU" sz="1600" dirty="0" smtClean="0">
              <a:latin typeface="Times New Roman"/>
            </a:endParaRPr>
          </a:p>
          <a:p>
            <a:pPr algn="r"/>
            <a:r>
              <a:rPr lang="ru-RU" sz="1600" dirty="0" smtClean="0">
                <a:latin typeface="Times New Roman"/>
              </a:rPr>
              <a:t>очистных </a:t>
            </a:r>
            <a:r>
              <a:rPr lang="ru-RU" sz="1600" dirty="0">
                <a:latin typeface="Times New Roman"/>
              </a:rPr>
              <a:t>сооружений </a:t>
            </a:r>
            <a:r>
              <a:rPr lang="ru-RU" sz="1600" dirty="0" err="1">
                <a:latin typeface="Times New Roman"/>
              </a:rPr>
              <a:t>г.Лыткарино</a:t>
            </a:r>
            <a:r>
              <a:rPr lang="ru-RU" sz="1600" dirty="0">
                <a:latin typeface="Times New Roman"/>
              </a:rPr>
              <a:t> </a:t>
            </a:r>
            <a:endParaRPr lang="ru-RU" sz="1600" dirty="0" smtClean="0">
              <a:latin typeface="Times New Roman"/>
            </a:endParaRPr>
          </a:p>
          <a:p>
            <a:pPr algn="r"/>
            <a:r>
              <a:rPr lang="ru-RU" sz="1600" dirty="0" smtClean="0">
                <a:latin typeface="Times New Roman"/>
              </a:rPr>
              <a:t>производительностью </a:t>
            </a:r>
          </a:p>
          <a:p>
            <a:pPr lvl="0" algn="r"/>
            <a:r>
              <a:rPr lang="ru-RU" sz="1600" dirty="0" smtClean="0">
                <a:latin typeface="Times New Roman"/>
              </a:rPr>
              <a:t>30 </a:t>
            </a:r>
            <a:r>
              <a:rPr lang="ru-RU" sz="1600" dirty="0">
                <a:latin typeface="Times New Roman"/>
              </a:rPr>
              <a:t>000 </a:t>
            </a:r>
            <a:r>
              <a:rPr lang="ru-RU" sz="1600" dirty="0" err="1">
                <a:latin typeface="Times New Roman"/>
              </a:rPr>
              <a:t>м.куб</a:t>
            </a:r>
            <a:r>
              <a:rPr lang="ru-RU" sz="1600" dirty="0">
                <a:latin typeface="Times New Roman"/>
              </a:rPr>
              <a:t>. в сутки </a:t>
            </a:r>
            <a:r>
              <a:rPr lang="ru-RU" sz="1600" dirty="0" smtClean="0">
                <a:latin typeface="Times New Roman"/>
              </a:rPr>
              <a:t> </a:t>
            </a:r>
          </a:p>
          <a:p>
            <a:pPr lvl="0" algn="r"/>
            <a:r>
              <a:rPr lang="ru-RU" sz="1600" dirty="0" smtClean="0">
                <a:latin typeface="Times New Roman"/>
              </a:rPr>
              <a:t>по адресу: Московская </a:t>
            </a:r>
            <a:r>
              <a:rPr lang="ru-RU" sz="1600" dirty="0">
                <a:latin typeface="Times New Roman"/>
              </a:rPr>
              <a:t>область, </a:t>
            </a:r>
            <a:endParaRPr lang="ru-RU" sz="1600" dirty="0" smtClean="0">
              <a:latin typeface="Times New Roman"/>
            </a:endParaRPr>
          </a:p>
          <a:p>
            <a:pPr lvl="0" algn="r"/>
            <a:r>
              <a:rPr lang="ru-RU" sz="1600" dirty="0" err="1" smtClean="0">
                <a:latin typeface="Times New Roman"/>
              </a:rPr>
              <a:t>г.Лыткарино</a:t>
            </a:r>
            <a:r>
              <a:rPr lang="ru-RU" sz="1600" dirty="0">
                <a:latin typeface="Times New Roman"/>
              </a:rPr>
              <a:t>, </a:t>
            </a:r>
            <a:r>
              <a:rPr lang="ru-RU" sz="1600" dirty="0" err="1" smtClean="0">
                <a:latin typeface="Times New Roman"/>
              </a:rPr>
              <a:t>ул.Парковая</a:t>
            </a:r>
            <a:endParaRPr lang="ru-RU" sz="1600" dirty="0" smtClean="0">
              <a:latin typeface="Times New Roman"/>
            </a:endParaRPr>
          </a:p>
          <a:p>
            <a:pPr lvl="0" algn="r"/>
            <a:endParaRPr lang="ru-RU" sz="1600" dirty="0" smtClean="0">
              <a:latin typeface="Times New Roman"/>
            </a:endParaRPr>
          </a:p>
          <a:p>
            <a:pPr algn="r"/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 План 2021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год  -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339,2 </a:t>
            </a:r>
            <a:r>
              <a:rPr lang="ru-RU" sz="1600" dirty="0" err="1" smtClean="0">
                <a:solidFill>
                  <a:prstClr val="black"/>
                </a:solidFill>
                <a:latin typeface="Times New Roman"/>
              </a:rPr>
              <a:t>млн.рублей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 algn="r"/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Факт 2021 года – 318,9 </a:t>
            </a:r>
            <a:r>
              <a:rPr lang="ru-RU" sz="1600" dirty="0" err="1" smtClean="0">
                <a:solidFill>
                  <a:prstClr val="black"/>
                </a:solidFill>
                <a:latin typeface="Times New Roman"/>
              </a:rPr>
              <a:t>млн.рублей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 algn="r"/>
            <a:endParaRPr lang="ru-RU" sz="1600" b="1" i="1" dirty="0" smtClean="0">
              <a:solidFill>
                <a:prstClr val="black"/>
              </a:solidFill>
              <a:latin typeface="Times New Roman"/>
            </a:endParaRPr>
          </a:p>
          <a:p>
            <a:pPr algn="r"/>
            <a:r>
              <a:rPr lang="ru-RU" sz="1600" b="1" i="1" dirty="0" smtClean="0">
                <a:solidFill>
                  <a:prstClr val="black"/>
                </a:solidFill>
                <a:latin typeface="Times New Roman"/>
              </a:rPr>
              <a:t>Результат: увеличение </a:t>
            </a:r>
            <a:r>
              <a:rPr lang="ru-RU" sz="1600" b="1" i="1" dirty="0">
                <a:solidFill>
                  <a:prstClr val="black"/>
                </a:solidFill>
                <a:latin typeface="Times New Roman"/>
              </a:rPr>
              <a:t>доли сточных вод,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/>
              </a:rPr>
              <a:t>очищенных </a:t>
            </a:r>
            <a:r>
              <a:rPr lang="ru-RU" sz="1600" b="1" i="1" dirty="0">
                <a:solidFill>
                  <a:prstClr val="black"/>
                </a:solidFill>
                <a:latin typeface="Times New Roman"/>
              </a:rPr>
              <a:t>до нормативных значений</a:t>
            </a:r>
          </a:p>
          <a:p>
            <a:pPr algn="r"/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 algn="r"/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Ввод объекта : 2024 год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algn="r"/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271" y="458585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Общественно значимые проекты, </a:t>
            </a:r>
          </a:p>
        </p:txBody>
      </p:sp>
      <p:pic>
        <p:nvPicPr>
          <p:cNvPr id="2052" name="Picture 4" descr="https://www.lytkarino.info/uploads/news/2021/6872-15859965260f54d09d8a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2" y="2132856"/>
            <a:ext cx="3448393" cy="22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9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120111"/>
              </p:ext>
            </p:extLst>
          </p:nvPr>
        </p:nvGraphicFramePr>
        <p:xfrm>
          <a:off x="467544" y="1196752"/>
          <a:ext cx="8496943" cy="5498698"/>
        </p:xfrm>
        <a:graphic>
          <a:graphicData uri="http://schemas.openxmlformats.org/drawingml/2006/table">
            <a:tbl>
              <a:tblPr/>
              <a:tblGrid>
                <a:gridCol w="4627973"/>
                <a:gridCol w="558973"/>
                <a:gridCol w="548012"/>
                <a:gridCol w="909702"/>
                <a:gridCol w="953543"/>
                <a:gridCol w="898740"/>
              </a:tblGrid>
              <a:tr h="120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 Cyr"/>
                        </a:rPr>
                        <a:t>Наименования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Рз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ПР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План 2021 года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Факт 2021 года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% испол-</a:t>
                      </a:r>
                      <a:br>
                        <a:rPr lang="ru-RU" sz="10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285 770,4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279 578,5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2 422,2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2 420,2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11 918,7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11 822,0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 Cyr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65 333,9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62 067,9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Обеспечение  деятельности  финансовых,налоговых  и  таможенных  органов  и  органов  финансового  (финансово-бюджетного) 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25 046,9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24 757,5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Обеспечение проведения выборов и референдумов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4 405,0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4 061,3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176 143,7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174 449,6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4 078,7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4 078,6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Мобилизационная  и  вневойсковая  подготовка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3 773,0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3 773,0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Мобилизационная  подготовка 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305,7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305,6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38 331,1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37 341,1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97,4%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Гражданская  оборона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1 177,4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1 132,5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  Защита населения и территории от чрезвычайных ситуаций природного и техногенного характера,пожарная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21 433,2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21 353,9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Другие  вопросы  в  области  национальной  безопасности  и  правоохранительной 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15 720,5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14 854,7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135 433,4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132 494,9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Сельское хозяйство и рыболовство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1 070,0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1 068,5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22 385,3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22 385,3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Дорожное  хозяйство  (дорожные  фонды)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109 001,1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106 492,1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2 651,0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2 324,8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326,0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227 812,8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202 453,1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88,9%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21 043,3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11 666,8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  Коммунальное 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42 500,0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42 488,7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9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Благоустройство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141 540,5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126 238,7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 Cyr"/>
                        </a:rPr>
                        <a:t>  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22 729,0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22 058,9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97,1%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18864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Расходы  бюджета  городского округа  Лыткарино по  разделам и подразделам  классификации  расходов  бюджетов в 2021 году </a:t>
            </a:r>
          </a:p>
        </p:txBody>
      </p:sp>
      <p:pic>
        <p:nvPicPr>
          <p:cNvPr id="8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0" y="74633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5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07543"/>
              </p:ext>
            </p:extLst>
          </p:nvPr>
        </p:nvGraphicFramePr>
        <p:xfrm>
          <a:off x="395536" y="731841"/>
          <a:ext cx="8496944" cy="5001415"/>
        </p:xfrm>
        <a:graphic>
          <a:graphicData uri="http://schemas.openxmlformats.org/drawingml/2006/table">
            <a:tbl>
              <a:tblPr/>
              <a:tblGrid>
                <a:gridCol w="5893638"/>
                <a:gridCol w="376114"/>
                <a:gridCol w="368741"/>
                <a:gridCol w="612109"/>
                <a:gridCol w="641608"/>
                <a:gridCol w="604734"/>
              </a:tblGrid>
              <a:tr h="195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339 211,6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318 859,8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339 211,6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318 859,8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1 074 512,0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1 058 636,6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431 891,8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427 333,4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485 664,8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475 261,3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130 723,0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130 161,9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Молодежная политика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1 725,4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1 627,9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24 507,0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24 252,1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Культура, 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114 870,9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114 463,6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Культура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114 870,9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114 463,6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4 880,0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4 788,3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Другие вопросы в области здравоохранения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4 880,0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4 788,3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103 986,3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87 603,7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6 825,0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6 319,2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19 062,0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15 355,7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77 959,3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65 788,8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Другие  вопросы  в  области  социальной  политики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Физическая  культура  и 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96 532,1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96 195,8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Физическая 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36 924,7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36 924,7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Массовый 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59 607,4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59 271,1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Обслуживание  государственного  и  муниципального 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15 254,1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15 254,1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  Обслуживание    государственного  внутреннего  и  муниципального 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15 254,1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15 254,1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2 440 673,4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2 351 748,1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5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97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" y="0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5784"/>
              </p:ext>
            </p:extLst>
          </p:nvPr>
        </p:nvGraphicFramePr>
        <p:xfrm>
          <a:off x="323528" y="1213671"/>
          <a:ext cx="8408086" cy="5547100"/>
        </p:xfrm>
        <a:graphic>
          <a:graphicData uri="http://schemas.openxmlformats.org/drawingml/2006/table">
            <a:tbl>
              <a:tblPr firstRow="1" firstCol="1" bandRow="1"/>
              <a:tblGrid>
                <a:gridCol w="396836"/>
                <a:gridCol w="1547380"/>
                <a:gridCol w="2808312"/>
                <a:gridCol w="1008112"/>
                <a:gridCol w="1800200"/>
                <a:gridCol w="847246"/>
              </a:tblGrid>
              <a:tr h="700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№ п/п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Целевая группа (физические и юридические лица)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Мероприятие муниципальной программы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Численность представителей целевой группы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r>
                        <a:rPr lang="ru-RU" sz="900" b="1" dirty="0" smtClean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2021 год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Мера поддержки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Объем расходов, тыс. руб.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r>
                        <a:rPr lang="ru-RU" sz="900" b="1" dirty="0" smtClean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2021 год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5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6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5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Дети-сироты и дети, оставшиеся без попечения родителей, лица из числа детей-сирот и детей, оставшихся без попечения родителей, по договорам найма специализированных жилых помещений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Основное мероприятие 01.01 Подпрограммы III "Обеспечение жильем детей-сирот и детей, оставшихся без попечения родителей, лиц из числа детей-сирот и детей, оставшихся без попечения родителей" Муниципальной программы "Жилище" на 2020-2024 годы. "Оказание государственной поддержки в решении жилищной проблемы детей-сирот и детей, оставшихся без попечения родителей, лиц из числа детей-сирот и детей, оставшихся без попечения родителей", по договорам найма специализированных жилых помещений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13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покупка жилых помещений детям-сиротам 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                  41823,8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1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Медицинские работники, прибывшие из субъектов Российской Федерации, кроме Московской области, и изъявившие желание работать в учреждениях здравоохранения Московской области, расположенных на территории городского округа  Лыткарино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Мероприятие 03.01. «Стимулирование привлечения медицинских и фармацевтических работников для работы в медицинских организациях» подпрограммы 5 "Финансовое обеспечение системы организации медицинской помощи" муниципальной программы «Здравоохранение» на 2020-2024 годы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24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Выплата частичной компенсации расходов, связанных с наймом (арендой) жилых помещений в целях социальной поддержки медицинских работников, работающих в государственных учреждениях здравоохранения Московской области, расположенных на территории городского округа Лыткарино, и не имеющих собственного жилья или жилья по договору социального найма в Московской области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itchFamily="34" charset="0"/>
                          <a:ea typeface="Times New Roman"/>
                        </a:rPr>
                        <a:t>     </a:t>
                      </a:r>
                      <a:r>
                        <a:rPr lang="ru-RU" sz="9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         4788,0</a:t>
                      </a:r>
                      <a:endParaRPr lang="ru-RU" sz="900" dirty="0">
                        <a:effectLst/>
                        <a:latin typeface="Arial Narrow" pitchFamily="34" charset="0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26370" y="20608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Расходы бюджета городского округа Лыткарино </a:t>
            </a:r>
          </a:p>
          <a:p>
            <a:pPr algn="ctr"/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с учетом интересов целевых групп пользователей, на которые направлены мероприятия муниципальных целевых программ в 2021 году </a:t>
            </a:r>
            <a:endParaRPr lang="ru-RU" sz="1600" b="1" dirty="0">
              <a:solidFill>
                <a:srgbClr val="F14124">
                  <a:lumMod val="75000"/>
                </a:srgbClr>
              </a:solidFill>
              <a:latin typeface="Arial Narrow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59473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195" y="1005329"/>
            <a:ext cx="8352928" cy="2711703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ctr">
              <a:spcBef>
                <a:spcPts val="2310"/>
              </a:spcBef>
            </a:pPr>
            <a:r>
              <a:rPr lang="ru" b="1" dirty="0">
                <a:latin typeface="Times New Roman"/>
              </a:rPr>
              <a:t>«Обратная связь»</a:t>
            </a:r>
          </a:p>
          <a:p>
            <a:pPr indent="0" algn="ctr"/>
            <a:r>
              <a:rPr lang="ru-RU" dirty="0" smtClean="0">
                <a:latin typeface="Times New Roman"/>
              </a:rPr>
              <a:t>Финансовое</a:t>
            </a:r>
            <a:r>
              <a:rPr lang="ru" dirty="0" smtClean="0">
                <a:latin typeface="Times New Roman"/>
              </a:rPr>
              <a:t> управление города Лыткарино</a:t>
            </a:r>
          </a:p>
          <a:p>
            <a:pPr indent="0" algn="ctr"/>
            <a:r>
              <a:rPr lang="ru" b="1" dirty="0" smtClean="0">
                <a:latin typeface="Times New Roman"/>
              </a:rPr>
              <a:t>Местонахождение </a:t>
            </a:r>
            <a:r>
              <a:rPr lang="ru" b="1" dirty="0">
                <a:latin typeface="Times New Roman"/>
              </a:rPr>
              <a:t>(почтовый адрес):</a:t>
            </a:r>
          </a:p>
          <a:p>
            <a:pPr marL="583184" indent="152400"/>
            <a:r>
              <a:rPr lang="ru" dirty="0" smtClean="0">
                <a:latin typeface="Times New Roman"/>
              </a:rPr>
              <a:t>140083 Московская область г.Лыткарино, микрорайон 2, д.13 (пристройка)</a:t>
            </a:r>
          </a:p>
          <a:p>
            <a:pPr marL="583184" indent="152400" algn="ctr"/>
            <a:r>
              <a:rPr lang="ru" dirty="0" smtClean="0">
                <a:latin typeface="Times New Roman"/>
              </a:rPr>
              <a:t>Электронный </a:t>
            </a:r>
            <a:r>
              <a:rPr lang="ru" dirty="0">
                <a:latin typeface="Times New Roman"/>
              </a:rPr>
              <a:t>адрес: </a:t>
            </a:r>
            <a:r>
              <a:rPr lang="en-US" dirty="0" smtClean="0">
                <a:latin typeface="Times New Roman"/>
              </a:rPr>
              <a:t>fu_lytkarinogo@mosreg.ru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  </a:t>
            </a:r>
            <a:r>
              <a:rPr lang="en-US" dirty="0" smtClean="0">
                <a:solidFill>
                  <a:srgbClr val="EB8803"/>
                </a:solidFill>
                <a:latin typeface="Times New Roman"/>
              </a:rPr>
              <a:t> </a:t>
            </a:r>
            <a:r>
              <a:rPr lang="ru" dirty="0">
                <a:solidFill>
                  <a:srgbClr val="99AABA"/>
                </a:solidFill>
                <a:latin typeface="Times New Roman"/>
              </a:rPr>
              <a:t>,</a:t>
            </a:r>
          </a:p>
          <a:p>
            <a:pPr indent="0" algn="ctr"/>
            <a:r>
              <a:rPr lang="ru" dirty="0" smtClean="0">
                <a:latin typeface="Times New Roman"/>
              </a:rPr>
              <a:t>Телефон </a:t>
            </a:r>
            <a:r>
              <a:rPr lang="ru" dirty="0">
                <a:latin typeface="Times New Roman"/>
              </a:rPr>
              <a:t>8 </a:t>
            </a:r>
            <a:r>
              <a:rPr lang="ru" dirty="0" smtClean="0">
                <a:latin typeface="Times New Roman"/>
              </a:rPr>
              <a:t>(495) 552-59-31 </a:t>
            </a:r>
          </a:p>
          <a:p>
            <a:pPr marR="96012" indent="0" algn="ctr"/>
            <a:r>
              <a:rPr lang="ru" sz="1400" b="1" dirty="0">
                <a:latin typeface="Times New Roman"/>
              </a:rPr>
              <a:t>«Бюджет для граждан» ежегодно размещается </a:t>
            </a:r>
            <a:endParaRPr lang="ru" sz="1400" b="1" dirty="0" smtClean="0">
              <a:latin typeface="Times New Roman"/>
            </a:endParaRPr>
          </a:p>
          <a:p>
            <a:pPr marR="96012" indent="0" algn="ctr"/>
            <a:r>
              <a:rPr lang="ru" sz="1400" b="1" dirty="0" smtClean="0">
                <a:latin typeface="Times New Roman"/>
              </a:rPr>
              <a:t>на </a:t>
            </a:r>
            <a:r>
              <a:rPr lang="ru" sz="1400" b="1" dirty="0">
                <a:latin typeface="Times New Roman"/>
              </a:rPr>
              <a:t>официальном сайте </a:t>
            </a:r>
            <a:r>
              <a:rPr lang="ru" sz="1400" b="1" dirty="0" smtClean="0">
                <a:latin typeface="Times New Roman"/>
              </a:rPr>
              <a:t>городского округа Лыткарино в </a:t>
            </a:r>
            <a:r>
              <a:rPr lang="ru" sz="1400" b="1" dirty="0">
                <a:latin typeface="Times New Roman"/>
              </a:rPr>
              <a:t>разделе Экономика ^ </a:t>
            </a:r>
            <a:r>
              <a:rPr lang="ru" sz="1400" b="1" dirty="0" smtClean="0">
                <a:latin typeface="Times New Roman"/>
              </a:rPr>
              <a:t>Муниципальные финансы ^ </a:t>
            </a:r>
            <a:r>
              <a:rPr lang="ru" sz="1400" b="1" dirty="0">
                <a:latin typeface="Times New Roman"/>
              </a:rPr>
              <a:t>Бюджет для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1008" y="620688"/>
            <a:ext cx="282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>
              <a:spcAft>
                <a:spcPts val="2310"/>
              </a:spcAft>
            </a:pPr>
            <a:r>
              <a:rPr lang="ru" b="1" dirty="0">
                <a:solidFill>
                  <a:srgbClr val="002060"/>
                </a:solidFill>
                <a:latin typeface="Times New Roman"/>
              </a:rPr>
              <a:t>Контактная информация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63737"/>
              </p:ext>
            </p:extLst>
          </p:nvPr>
        </p:nvGraphicFramePr>
        <p:xfrm>
          <a:off x="339195" y="3861048"/>
          <a:ext cx="835292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Начальник Финансового управления города Лыткарино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Архипова Наталья Петровна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9-00 до 13-00,</a:t>
                      </a:r>
                      <a:r>
                        <a:rPr lang="ru-RU" baseline="0" dirty="0" smtClean="0"/>
                        <a:t> с 14-00 до 18-00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Приемный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 с 14-00 до 18-00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65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146048"/>
            <a:ext cx="8290560" cy="1112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919984"/>
            <a:ext cx="627888" cy="195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88" y="2999232"/>
            <a:ext cx="3447288" cy="2618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8992" y="307848"/>
            <a:ext cx="2412888" cy="182880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413760"/>
            <a:ext cx="1938528" cy="1981200"/>
          </a:xfrm>
          <a:prstGeom prst="rect">
            <a:avLst/>
          </a:prstGeom>
          <a:solidFill>
            <a:srgbClr val="BACAD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  <a:spcBef>
                <a:spcPts val="1470"/>
              </a:spcBef>
              <a:spcAft>
                <a:spcPts val="630"/>
              </a:spcAft>
            </a:pPr>
            <a:r>
              <a:rPr lang="ru" sz="1700" b="1">
                <a:solidFill>
                  <a:srgbClr val="4709F7"/>
                </a:solidFill>
                <a:latin typeface="Arial"/>
              </a:rPr>
              <a:t>превышение доходов над расходами образует положительный остаток бюджета</a:t>
            </a:r>
          </a:p>
          <a:p>
            <a:pPr marL="342900" indent="0"/>
            <a:r>
              <a:rPr lang="ru" sz="1700" b="1">
                <a:solidFill>
                  <a:srgbClr val="FB050B"/>
                </a:solidFill>
                <a:latin typeface="Arial"/>
              </a:rPr>
              <a:t>ПРОФИЦИТ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53784" y="3343656"/>
            <a:ext cx="1810512" cy="1981200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  <a:spcAft>
                <a:spcPts val="630"/>
              </a:spcAft>
            </a:pPr>
            <a:r>
              <a:rPr lang="ru" sz="1700" b="1">
                <a:solidFill>
                  <a:srgbClr val="4709F7"/>
                </a:solidFill>
                <a:latin typeface="Arial"/>
              </a:rPr>
              <a:t>если расходная часть бюджета превышает доходную, то бюджет формируется с</a:t>
            </a:r>
          </a:p>
          <a:p>
            <a:pPr marL="152400" indent="0"/>
            <a:r>
              <a:rPr lang="ru" sz="1700" b="1">
                <a:solidFill>
                  <a:srgbClr val="FB050B"/>
                </a:solidFill>
                <a:latin typeface="Arial"/>
              </a:rPr>
              <a:t>ДЕФИЦИТОМ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5152" y="5903976"/>
            <a:ext cx="7687056" cy="771144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700" b="1">
                <a:solidFill>
                  <a:srgbClr val="4709F7"/>
                </a:solidFill>
                <a:latin typeface="Times New Roman"/>
              </a:rPr>
              <a:t>Сбалансированность бюджета по доходам и расходам - основополагающее требование, предъявляемое к органам, составляющим и утверждающим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4709F7"/>
                </a:solidFill>
                <a:latin typeface="Times New Roman"/>
              </a:rPr>
              <a:t>бюджет</a:t>
            </a:r>
          </a:p>
        </p:txBody>
      </p:sp>
      <p:pic>
        <p:nvPicPr>
          <p:cNvPr id="11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" y="1438656"/>
            <a:ext cx="8058912" cy="206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8992" y="298703"/>
            <a:ext cx="2484896" cy="204215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6848" y="950976"/>
            <a:ext cx="1740408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002060"/>
                </a:solidFill>
                <a:latin typeface="Times New Roman"/>
              </a:rPr>
              <a:t>Доходы бюджета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232" y="3980688"/>
            <a:ext cx="2542032" cy="2544656"/>
          </a:xfrm>
          <a:prstGeom prst="rect">
            <a:avLst/>
          </a:prstGeom>
          <a:solidFill>
            <a:srgbClr val="7ED13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512"/>
              </a:lnSpc>
              <a:spcAft>
                <a:spcPts val="630"/>
              </a:spcAft>
            </a:pPr>
            <a:r>
              <a:rPr lang="ru" sz="1500" b="1">
                <a:latin typeface="Times New Roman"/>
              </a:rPr>
              <a:t>Налоговые доходы -поступления в бюджет от уплаты налогов, установленных Налоговым кодексом РФ:</a:t>
            </a:r>
          </a:p>
          <a:p>
            <a:pPr indent="0">
              <a:lnSpc>
                <a:spcPts val="1344"/>
              </a:lnSpc>
              <a:spcAft>
                <a:spcPts val="630"/>
              </a:spcAft>
            </a:pPr>
            <a:r>
              <a:rPr lang="ru" sz="1500" b="1">
                <a:latin typeface="Times New Roman"/>
              </a:rPr>
              <a:t>• Налог на доходы физических лиц;</a:t>
            </a:r>
          </a:p>
          <a:p>
            <a:pPr indent="0">
              <a:spcAft>
                <a:spcPts val="630"/>
              </a:spcAft>
            </a:pPr>
            <a:r>
              <a:rPr lang="ru" sz="1500" b="1">
                <a:latin typeface="Times New Roman"/>
              </a:rPr>
              <a:t>•Акцизы;</a:t>
            </a:r>
          </a:p>
          <a:p>
            <a:pPr indent="0">
              <a:lnSpc>
                <a:spcPts val="1272"/>
              </a:lnSpc>
              <a:spcAft>
                <a:spcPts val="630"/>
              </a:spcAft>
            </a:pPr>
            <a:r>
              <a:rPr lang="ru" sz="1500" b="1">
                <a:latin typeface="Times New Roman"/>
              </a:rPr>
              <a:t>•Налог на имущество физических лиц;</a:t>
            </a:r>
          </a:p>
          <a:p>
            <a:pPr indent="0"/>
            <a:r>
              <a:rPr lang="ru" sz="1500" b="1">
                <a:latin typeface="Times New Roman"/>
              </a:rPr>
              <a:t>•Иные налоги.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4992" y="4008120"/>
            <a:ext cx="2499360" cy="2517224"/>
          </a:xfrm>
          <a:prstGeom prst="rect">
            <a:avLst/>
          </a:prstGeom>
          <a:solidFill>
            <a:srgbClr val="FF989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752"/>
              </a:lnSpc>
            </a:pPr>
            <a:r>
              <a:rPr lang="ru" sz="1500" b="1" dirty="0">
                <a:latin typeface="Times New Roman"/>
              </a:rPr>
              <a:t>Неналоговые доходы -поступления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42888" y="4035552"/>
            <a:ext cx="2447544" cy="2489792"/>
          </a:xfrm>
          <a:prstGeom prst="rect">
            <a:avLst/>
          </a:prstGeom>
          <a:solidFill>
            <a:srgbClr val="41B3C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12"/>
              </a:lnSpc>
            </a:pPr>
            <a:r>
              <a:rPr lang="ru" sz="1500" b="1">
                <a:latin typeface="Times New Roman"/>
              </a:rPr>
              <a:t>Безвозмездные поступления -поступление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  <p:pic>
        <p:nvPicPr>
          <p:cNvPr id="10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37352" cy="7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301240"/>
            <a:ext cx="6416040" cy="1438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310896"/>
            <a:ext cx="2448272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7792" y="877824"/>
            <a:ext cx="2956560" cy="2407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0"/>
              </a:spcAft>
            </a:pPr>
            <a:r>
              <a:rPr lang="ru" sz="1700" b="1">
                <a:solidFill>
                  <a:srgbClr val="002060"/>
                </a:solidFill>
                <a:latin typeface="Times New Roman"/>
              </a:rPr>
              <a:t>Межбюджетные трансферты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864" y="1441704"/>
            <a:ext cx="8421624" cy="710184"/>
          </a:xfrm>
          <a:prstGeom prst="rect">
            <a:avLst/>
          </a:prstGeom>
          <a:solidFill>
            <a:srgbClr val="CEFECC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Bef>
                <a:spcPts val="2100"/>
              </a:spcBef>
            </a:pPr>
            <a:r>
              <a:rPr lang="ru" sz="1500" b="1">
                <a:latin typeface="Times New Roman"/>
              </a:rPr>
              <a:t>Межбюджетные трансферты (безвозмездные поступления)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28" y="4050792"/>
            <a:ext cx="2542032" cy="2225040"/>
          </a:xfrm>
          <a:prstGeom prst="rect">
            <a:avLst/>
          </a:prstGeom>
          <a:solidFill>
            <a:srgbClr val="7ED13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304"/>
              </a:lnSpc>
            </a:pPr>
            <a:r>
              <a:rPr lang="ru" sz="1500" b="1">
                <a:latin typeface="Times New Roman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1736" y="4005072"/>
            <a:ext cx="2709672" cy="2350008"/>
          </a:xfrm>
          <a:prstGeom prst="rect">
            <a:avLst/>
          </a:prstGeom>
          <a:solidFill>
            <a:srgbClr val="FF989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536"/>
              </a:lnSpc>
            </a:pPr>
            <a:r>
              <a:rPr lang="ru" sz="1300" b="1">
                <a:latin typeface="Times New Roman"/>
              </a:rPr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216" y="3986784"/>
            <a:ext cx="2520696" cy="2462784"/>
          </a:xfrm>
          <a:prstGeom prst="rect">
            <a:avLst/>
          </a:prstGeom>
          <a:solidFill>
            <a:srgbClr val="41B3C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32"/>
              </a:lnSpc>
            </a:pPr>
            <a:r>
              <a:rPr lang="ru" sz="1500" b="1">
                <a:latin typeface="Times New Roman"/>
              </a:rPr>
              <a:t>Субсидия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pic>
        <p:nvPicPr>
          <p:cNvPr id="11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33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56032"/>
            <a:ext cx="7708392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56"/>
              </a:lnSpc>
            </a:pPr>
            <a:r>
              <a:rPr lang="ru" sz="1400" b="1" dirty="0" smtClean="0">
                <a:solidFill>
                  <a:srgbClr val="141782"/>
                </a:solidFill>
                <a:latin typeface="Arial"/>
              </a:rPr>
              <a:t>ИТОГИ ИСПОЛНЕНИЯ </a:t>
            </a:r>
          </a:p>
          <a:p>
            <a:pPr indent="0" algn="ctr">
              <a:lnSpc>
                <a:spcPts val="1656"/>
              </a:lnSpc>
            </a:pPr>
            <a:r>
              <a:rPr lang="ru" sz="1400" b="1" dirty="0" smtClean="0">
                <a:solidFill>
                  <a:srgbClr val="141782"/>
                </a:solidFill>
                <a:latin typeface="Arial"/>
              </a:rPr>
              <a:t>основных показателей социально-экономического </a:t>
            </a:r>
            <a:r>
              <a:rPr lang="ru" sz="1400" b="1" dirty="0">
                <a:solidFill>
                  <a:srgbClr val="141782"/>
                </a:solidFill>
                <a:latin typeface="Arial"/>
              </a:rPr>
              <a:t>развития </a:t>
            </a:r>
            <a:endParaRPr lang="ru" sz="1400" b="1" dirty="0" smtClean="0">
              <a:solidFill>
                <a:srgbClr val="141782"/>
              </a:solidFill>
              <a:latin typeface="Arial"/>
            </a:endParaRPr>
          </a:p>
          <a:p>
            <a:pPr indent="0" algn="ctr">
              <a:lnSpc>
                <a:spcPts val="1656"/>
              </a:lnSpc>
            </a:pPr>
            <a:r>
              <a:rPr lang="ru" sz="1400" b="1" dirty="0" smtClean="0">
                <a:solidFill>
                  <a:srgbClr val="141782"/>
                </a:solidFill>
                <a:latin typeface="Arial"/>
              </a:rPr>
              <a:t>муниципального образования городской округ Лыткарино </a:t>
            </a:r>
          </a:p>
          <a:p>
            <a:pPr indent="0" algn="ctr">
              <a:lnSpc>
                <a:spcPts val="1656"/>
              </a:lnSpc>
            </a:pPr>
            <a:r>
              <a:rPr lang="ru" sz="1400" b="1" dirty="0" smtClean="0">
                <a:solidFill>
                  <a:srgbClr val="141782"/>
                </a:solidFill>
                <a:latin typeface="Arial"/>
              </a:rPr>
              <a:t>в отчетном 2021 году </a:t>
            </a:r>
          </a:p>
          <a:p>
            <a:pPr indent="0" algn="ctr">
              <a:lnSpc>
                <a:spcPts val="1656"/>
              </a:lnSpc>
            </a:pPr>
            <a:endParaRPr lang="ru" sz="1400" b="1" dirty="0">
              <a:solidFill>
                <a:srgbClr val="141782"/>
              </a:solidFill>
              <a:latin typeface="Arial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1" y="47021"/>
            <a:ext cx="652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70837"/>
              </p:ext>
            </p:extLst>
          </p:nvPr>
        </p:nvGraphicFramePr>
        <p:xfrm>
          <a:off x="952742" y="1412776"/>
          <a:ext cx="7458075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Лист" r:id="rId4" imgW="7458100" imgH="5086260" progId="Excel.Sheet.12">
                  <p:embed/>
                </p:oleObj>
              </mc:Choice>
              <mc:Fallback>
                <p:oleObj name="Лист" r:id="rId4" imgW="7458100" imgH="5086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742" y="1412776"/>
                        <a:ext cx="7458075" cy="50863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05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479759"/>
            <a:ext cx="7920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Основные </a:t>
            </a:r>
            <a:r>
              <a:rPr lang="ru-RU" sz="1600" b="1" u="sng" dirty="0" smtClean="0">
                <a:solidFill>
                  <a:srgbClr val="7030A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характеристики исполнения 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бюджета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муниципального образования «Городской округ Лыткарино Московской области»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 2021 году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259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24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4320480" cy="504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7198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4252</TotalTime>
  <Words>12465</Words>
  <Application>Microsoft Office PowerPoint</Application>
  <PresentationFormat>Экран (4:3)</PresentationFormat>
  <Paragraphs>3275</Paragraphs>
  <Slides>45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Архипова Наталья Петровна</dc:creator>
  <cp:lastModifiedBy>Архипова Наталья Петровна</cp:lastModifiedBy>
  <cp:revision>297</cp:revision>
  <cp:lastPrinted>2022-04-19T12:28:40Z</cp:lastPrinted>
  <dcterms:modified xsi:type="dcterms:W3CDTF">2022-04-28T09:52:45Z</dcterms:modified>
</cp:coreProperties>
</file>