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colors8.xml" ContentType="application/vnd.ms-office.chartcolorstyle+xml"/>
  <Override PartName="/ppt/charts/style8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77" r:id="rId5"/>
    <p:sldId id="260" r:id="rId6"/>
    <p:sldId id="261" r:id="rId7"/>
    <p:sldId id="262" r:id="rId8"/>
    <p:sldId id="264" r:id="rId9"/>
    <p:sldId id="270" r:id="rId10"/>
    <p:sldId id="263" r:id="rId11"/>
    <p:sldId id="265" r:id="rId12"/>
    <p:sldId id="279" r:id="rId13"/>
    <p:sldId id="285" r:id="rId14"/>
    <p:sldId id="282" r:id="rId15"/>
    <p:sldId id="283" r:id="rId16"/>
    <p:sldId id="266" r:id="rId17"/>
    <p:sldId id="267" r:id="rId18"/>
    <p:sldId id="284" r:id="rId19"/>
    <p:sldId id="286" r:id="rId20"/>
    <p:sldId id="269" r:id="rId21"/>
    <p:sldId id="287" r:id="rId22"/>
    <p:sldId id="268" r:id="rId23"/>
    <p:sldId id="276" r:id="rId24"/>
    <p:sldId id="275" r:id="rId25"/>
    <p:sldId id="278" r:id="rId26"/>
    <p:sldId id="274" r:id="rId27"/>
    <p:sldId id="273" r:id="rId28"/>
    <p:sldId id="280" r:id="rId29"/>
    <p:sldId id="281" r:id="rId30"/>
    <p:sldId id="326" r:id="rId31"/>
    <p:sldId id="289" r:id="rId32"/>
    <p:sldId id="327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290" r:id="rId57"/>
    <p:sldId id="292" r:id="rId58"/>
    <p:sldId id="325" r:id="rId59"/>
    <p:sldId id="291" r:id="rId60"/>
    <p:sldId id="293" r:id="rId61"/>
    <p:sldId id="296" r:id="rId62"/>
    <p:sldId id="297" r:id="rId63"/>
    <p:sldId id="272" r:id="rId6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E1F2"/>
    <a:srgbClr val="FFCCFF"/>
    <a:srgbClr val="FF66FF"/>
    <a:srgbClr val="C46C98"/>
    <a:srgbClr val="6403B5"/>
    <a:srgbClr val="62FE62"/>
    <a:srgbClr val="8F2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16" autoAdjust="0"/>
  </p:normalViewPr>
  <p:slideViewPr>
    <p:cSldViewPr snapToGrid="0">
      <p:cViewPr varScale="1">
        <p:scale>
          <a:sx n="106" d="100"/>
          <a:sy n="106" d="100"/>
        </p:scale>
        <p:origin x="-71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8.xlsx"/><Relationship Id="rId4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tx1"/>
                </a:solidFill>
              </a:rPr>
              <a:t>2025 год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112736136502133"/>
          <c:y val="0.29392055267702938"/>
          <c:w val="0.72699573430834852"/>
          <c:h val="0.62360926386792315"/>
        </c:manualLayout>
      </c:layout>
      <c:pie3DChart>
        <c:varyColors val="1"/>
        <c:ser>
          <c:idx val="0"/>
          <c:order val="0"/>
          <c:spPr>
            <a:ln>
              <a:solidFill>
                <a:schemeClr val="bg2">
                  <a:lumMod val="10000"/>
                </a:schemeClr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bg2">
                    <a:lumMod val="10000"/>
                  </a:schemeClr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 contourW="25400">
                <a:contourClr>
                  <a:schemeClr val="bg2">
                    <a:lumMod val="1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13F-4744-87BF-D22DA598CC22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25400">
                <a:solidFill>
                  <a:schemeClr val="bg2">
                    <a:lumMod val="10000"/>
                  </a:schemeClr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bg2">
                    <a:lumMod val="1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13F-4744-87BF-D22DA598CC22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schemeClr val="bg2">
                    <a:lumMod val="10000"/>
                  </a:schemeClr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bg2">
                    <a:lumMod val="1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13F-4744-87BF-D22DA598CC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bg2">
                    <a:lumMod val="10000"/>
                  </a:schemeClr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 contourW="25400">
                <a:contourClr>
                  <a:schemeClr val="bg2">
                    <a:lumMod val="1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13F-4744-87BF-D22DA598CC22}"/>
              </c:ext>
            </c:extLst>
          </c:dPt>
          <c:dLbls>
            <c:dLbl>
              <c:idx val="1"/>
              <c:layout>
                <c:manualLayout>
                  <c:x val="-1.7062766605728214E-2"/>
                  <c:y val="0.1105355418655568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aseline="0" dirty="0" smtClean="0">
                        <a:solidFill>
                          <a:schemeClr val="tx1"/>
                        </a:solidFill>
                      </a:rPr>
                      <a:t>Доходы</a:t>
                    </a:r>
                    <a:br>
                      <a:rPr lang="ru-RU" sz="1200" baseline="0" dirty="0" smtClean="0">
                        <a:solidFill>
                          <a:schemeClr val="tx1"/>
                        </a:solidFill>
                      </a:rPr>
                    </a:br>
                    <a:r>
                      <a:rPr lang="ru-RU" sz="1200" baseline="0" dirty="0" smtClean="0">
                        <a:solidFill>
                          <a:schemeClr val="tx1"/>
                        </a:solidFill>
                      </a:rPr>
                      <a:t>4872,3</a:t>
                    </a:r>
                    <a:endParaRPr lang="ru-RU" sz="12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62135"/>
                        <a:gd name="adj2" fmla="val -8607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761385174202402"/>
                      <c:h val="0.190721444793494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13F-4744-87BF-D22DA598CC22}"/>
                </c:ext>
              </c:extLst>
            </c:dLbl>
            <c:dLbl>
              <c:idx val="2"/>
              <c:layout>
                <c:manualLayout>
                  <c:x val="1.2187882364795802E-2"/>
                  <c:y val="0.1174441407259324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Расходы </a:t>
                    </a:r>
                    <a:r>
                      <a:rPr lang="ru-RU" dirty="0"/>
                      <a:t>4872,3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353702130926504"/>
                      <c:h val="0.169996056192457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13F-4744-87BF-D22DA598CC22}"/>
                </c:ext>
              </c:extLst>
            </c:dLbl>
            <c:dLbl>
              <c:idx val="3"/>
              <c:layout>
                <c:manualLayout>
                  <c:x val="0.25629824644492916"/>
                  <c:y val="-3.13750047668651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ysClr val="windowText" lastClr="000000"/>
                        </a:solidFill>
                      </a:rPr>
                      <a:t>Дефицит/Профицит</a:t>
                    </a:r>
                    <a:br>
                      <a:rPr lang="ru-RU" dirty="0" smtClean="0">
                        <a:solidFill>
                          <a:sysClr val="windowText" lastClr="000000"/>
                        </a:solidFill>
                      </a:rPr>
                    </a:br>
                    <a:r>
                      <a:rPr lang="ru-RU" dirty="0" smtClean="0">
                        <a:solidFill>
                          <a:sysClr val="windowText" lastClr="000000"/>
                        </a:solidFill>
                      </a:rPr>
                      <a:t>0</a:t>
                    </a:r>
                    <a:endParaRPr lang="ru-RU" baseline="0" dirty="0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901529748167066"/>
                      <c:h val="4.940649837064556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13F-4744-87BF-D22DA598CC2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лист1!$B$2:$B$5</c:f>
              <c:strCache>
                <c:ptCount val="4"/>
                <c:pt idx="0">
                  <c:v>Основные параметры бюджета 2025</c:v>
                </c:pt>
                <c:pt idx="1">
                  <c:v>Доходы</c:v>
                </c:pt>
                <c:pt idx="2">
                  <c:v>расходы</c:v>
                </c:pt>
                <c:pt idx="3">
                  <c:v>Дефицит/профицит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1">
                  <c:v>4872.3</c:v>
                </c:pt>
                <c:pt idx="2">
                  <c:v>4872.3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13F-4744-87BF-D22DA598C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9584166909750961E-4"/>
          <c:y val="0.25218046575447733"/>
          <c:w val="0.53136001794474608"/>
          <c:h val="0.7478195342455227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2026 г.</c:v>
                </c:pt>
              </c:strCache>
            </c:strRef>
          </c:tx>
          <c:explosion val="11"/>
          <c:dPt>
            <c:idx val="0"/>
            <c:bubble3D val="0"/>
            <c:explosion val="0"/>
          </c:dPt>
          <c:cat>
            <c:strRef>
              <c:f>Лист1!$A$2:$A$4</c:f>
              <c:strCache>
                <c:ptCount val="3"/>
                <c:pt idx="0">
                  <c:v>Программные 3 057,6</c:v>
                </c:pt>
                <c:pt idx="1">
                  <c:v>Непрограммные 30,1</c:v>
                </c:pt>
                <c:pt idx="2">
                  <c:v>Условно утверждённые 47,8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3057.6</c:v>
                </c:pt>
                <c:pt idx="1">
                  <c:v>30.1</c:v>
                </c:pt>
                <c:pt idx="2">
                  <c:v>47.8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8204855580813288"/>
          <c:y val="0.28492713894388799"/>
          <c:w val="0.51795144419186701"/>
          <c:h val="0.6740546610251771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2027 г.</c:v>
                </c:pt>
              </c:strCache>
            </c:strRef>
          </c:tx>
          <c:explosion val="25"/>
          <c:dPt>
            <c:idx val="0"/>
            <c:bubble3D val="0"/>
            <c:explosion val="11"/>
          </c:dPt>
          <c:dPt>
            <c:idx val="1"/>
            <c:bubble3D val="0"/>
            <c:explosion val="0"/>
          </c:dPt>
          <c:dPt>
            <c:idx val="2"/>
            <c:bubble3D val="0"/>
            <c:explosion val="0"/>
          </c:dPt>
          <c:cat>
            <c:strRef>
              <c:f>Лист1!$A$2:$A$4</c:f>
              <c:strCache>
                <c:ptCount val="3"/>
                <c:pt idx="0">
                  <c:v>Программные 3 070,0</c:v>
                </c:pt>
                <c:pt idx="1">
                  <c:v>Непрограммные 30,1</c:v>
                </c:pt>
                <c:pt idx="2">
                  <c:v>Условно утверждённые 98,7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3070</c:v>
                </c:pt>
                <c:pt idx="1">
                  <c:v>30.1</c:v>
                </c:pt>
                <c:pt idx="2">
                  <c:v>98.7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8298764757049"/>
          <c:y val="0.36532688917856554"/>
          <c:w val="0.42170123524295111"/>
          <c:h val="0.5693298903495664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tx1"/>
                </a:solidFill>
              </a:rPr>
              <a:t>2026 год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112736136502133"/>
          <c:y val="0.29392055267702938"/>
          <c:w val="0.72699573430834852"/>
          <c:h val="0.6236092638679231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1D9-458A-8704-3C297D15ACFC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angle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1D9-458A-8704-3C297D15ACFC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prst="angle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1D9-458A-8704-3C297D15AC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1D9-458A-8704-3C297D15ACFC}"/>
              </c:ext>
            </c:extLst>
          </c:dPt>
          <c:dLbls>
            <c:dLbl>
              <c:idx val="1"/>
              <c:layout>
                <c:manualLayout>
                  <c:x val="-2.4375380865326022E-3"/>
                  <c:y val="0.158894781934641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Расходы</a:t>
                    </a:r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3135,5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2567600896323061"/>
                      <c:h val="0.2079926019610242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1D9-458A-8704-3C297D15ACFC}"/>
                </c:ext>
              </c:extLst>
            </c:dLbl>
            <c:dLbl>
              <c:idx val="2"/>
              <c:layout>
                <c:manualLayout>
                  <c:x val="-4.8749802069988054E-3"/>
                  <c:y val="0.1347150259067356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Доходы</a:t>
                    </a:r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3135,5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109948322273241"/>
                      <c:h val="0.1941756762270001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1D9-458A-8704-3C297D15ACFC}"/>
                </c:ext>
              </c:extLst>
            </c:dLbl>
            <c:dLbl>
              <c:idx val="3"/>
              <c:layout>
                <c:manualLayout>
                  <c:x val="0.24121643595075531"/>
                  <c:y val="-5.694834822635335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Дефицит/Профицит</a:t>
                    </a:r>
                    <a:r>
                      <a:rPr lang="ru-RU" dirty="0"/>
                      <a:t>
0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0387630643524199"/>
                      <c:h val="9.97098729451820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41D9-458A-8704-3C297D15ACF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лист1!$B$7:$B$10</c:f>
              <c:strCache>
                <c:ptCount val="4"/>
                <c:pt idx="0">
                  <c:v>Основные параметры бюджета 2026</c:v>
                </c:pt>
                <c:pt idx="1">
                  <c:v>Доходы</c:v>
                </c:pt>
                <c:pt idx="2">
                  <c:v>расходы</c:v>
                </c:pt>
                <c:pt idx="3">
                  <c:v>Дефицит/профицит</c:v>
                </c:pt>
              </c:strCache>
            </c:strRef>
          </c:cat>
          <c:val>
            <c:numRef>
              <c:f>лист1!$C$7:$C$10</c:f>
              <c:numCache>
                <c:formatCode>General</c:formatCode>
                <c:ptCount val="4"/>
                <c:pt idx="1">
                  <c:v>3063.4</c:v>
                </c:pt>
                <c:pt idx="2">
                  <c:v>3063.4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1D9-458A-8704-3C297D15A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ysClr val="windowText" lastClr="000000"/>
                </a:solidFill>
              </a:rPr>
              <a:t>2027 год</a:t>
            </a:r>
          </a:p>
        </c:rich>
      </c:tx>
      <c:layout>
        <c:manualLayout>
          <c:xMode val="edge"/>
          <c:yMode val="edge"/>
          <c:x val="0.50067866516685411"/>
          <c:y val="1.045598113795097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625228519195613"/>
          <c:y val="0.31119170984455957"/>
          <c:w val="0.70993296770262049"/>
          <c:h val="0.609792338133899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A5-4C74-9DEF-9C803DE48BF5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A5-4C74-9DEF-9C803DE48BF5}"/>
              </c:ext>
            </c:extLst>
          </c:dPt>
          <c:dPt>
            <c:idx val="2"/>
            <c:bubble3D val="0"/>
            <c:spPr>
              <a:solidFill>
                <a:srgbClr val="9933FF"/>
              </a:solidFill>
              <a:ln w="25400">
                <a:solidFill>
                  <a:schemeClr val="lt1"/>
                </a:solidFill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165100" prst="coolSlant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FA5-4C74-9DEF-9C803DE48B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FA5-4C74-9DEF-9C803DE48BF5}"/>
              </c:ext>
            </c:extLst>
          </c:dPt>
          <c:dLbls>
            <c:dLbl>
              <c:idx val="1"/>
              <c:layout>
                <c:manualLayout>
                  <c:x val="4.2647319907680647E-3"/>
                  <c:y val="0.1208981001727115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Расходы</a:t>
                    </a:r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3198,8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030123748242621"/>
                      <c:h val="0.180358750492975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FA5-4C74-9DEF-9C803DE48BF5}"/>
                </c:ext>
              </c:extLst>
            </c:dLbl>
            <c:dLbl>
              <c:idx val="2"/>
              <c:layout>
                <c:manualLayout>
                  <c:x val="-9.750152346130421E-3"/>
                  <c:y val="8.808290155440413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Доходы</a:t>
                    </a:r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3198,8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5084963556886283"/>
                      <c:h val="0.156179130458433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FA5-4C74-9DEF-9C803DE48BF5}"/>
                </c:ext>
              </c:extLst>
            </c:dLbl>
            <c:dLbl>
              <c:idx val="3"/>
              <c:layout>
                <c:manualLayout>
                  <c:x val="-0.18429740925241492"/>
                  <c:y val="-6.929187241425330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Дефицит/Профицит</a:t>
                    </a:r>
                    <a:r>
                      <a:rPr lang="ru-RU" dirty="0"/>
                      <a:t>
0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110646883425282"/>
                      <c:h val="0.107208877371341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FA5-4C74-9DEF-9C803DE48BF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лист1!$B$12:$B$15</c:f>
              <c:strCache>
                <c:ptCount val="4"/>
                <c:pt idx="0">
                  <c:v>Основные параметры бюджета 2027</c:v>
                </c:pt>
                <c:pt idx="1">
                  <c:v>Доходы</c:v>
                </c:pt>
                <c:pt idx="2">
                  <c:v>расходы</c:v>
                </c:pt>
                <c:pt idx="3">
                  <c:v>Дефицит/профицит</c:v>
                </c:pt>
              </c:strCache>
            </c:strRef>
          </c:cat>
          <c:val>
            <c:numRef>
              <c:f>лист1!$C$12:$C$15</c:f>
              <c:numCache>
                <c:formatCode>General</c:formatCode>
                <c:ptCount val="4"/>
                <c:pt idx="1">
                  <c:v>3147.5</c:v>
                </c:pt>
                <c:pt idx="2">
                  <c:v>3147.5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FA5-4C74-9DEF-9C803DE48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3381191252081543"/>
          <c:y val="2.77777676517324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160499107708586E-2"/>
          <c:y val="0.17938051012854161"/>
          <c:w val="0.94567900178458286"/>
          <c:h val="0.77361094286291132"/>
        </c:manualLayout>
      </c:layout>
      <c:pie3DChart>
        <c:varyColors val="1"/>
        <c:ser>
          <c:idx val="0"/>
          <c:order val="0"/>
          <c:tx>
            <c:strRef>
              <c:f>таблицы!$C$2</c:f>
              <c:strCache>
                <c:ptCount val="1"/>
                <c:pt idx="0">
                  <c:v>2024 (млн руб)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4B0-46FC-8EB3-B6127EE90658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4B0-46FC-8EB3-B6127EE90658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4B0-46FC-8EB3-B6127EE90658}"/>
              </c:ext>
            </c:extLst>
          </c:dPt>
          <c:dPt>
            <c:idx val="3"/>
            <c:bubble3D val="0"/>
            <c:spPr>
              <a:solidFill>
                <a:srgbClr val="9825A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4B0-46FC-8EB3-B6127EE90658}"/>
              </c:ext>
            </c:extLst>
          </c:dPt>
          <c:dLbls>
            <c:dLbl>
              <c:idx val="0"/>
              <c:layout>
                <c:manualLayout>
                  <c:x val="4.6595906794188249E-2"/>
                  <c:y val="-5.70341207349081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4B0-46FC-8EB3-B6127EE90658}"/>
                </c:ext>
              </c:extLst>
            </c:dLbl>
            <c:dLbl>
              <c:idx val="1"/>
              <c:layout>
                <c:manualLayout>
                  <c:x val="5.1916215012387391E-2"/>
                  <c:y val="-1.798270408506628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4B0-46FC-8EB3-B6127EE90658}"/>
                </c:ext>
              </c:extLst>
            </c:dLbl>
            <c:dLbl>
              <c:idx val="2"/>
              <c:layout>
                <c:manualLayout>
                  <c:x val="-5.9475854860669759E-2"/>
                  <c:y val="-7.543071539134531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4B0-46FC-8EB3-B6127EE90658}"/>
                </c:ext>
              </c:extLst>
            </c:dLbl>
            <c:dLbl>
              <c:idx val="3"/>
              <c:layout>
                <c:manualLayout>
                  <c:x val="-0.17083973380766673"/>
                  <c:y val="0.1009657446665320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4B0-46FC-8EB3-B6127EE9065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таблицы!$B$3:$B$6</c:f>
              <c:strCache>
                <c:ptCount val="4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Межбюджетные трансферты</c:v>
                </c:pt>
                <c:pt idx="3">
                  <c:v>НДФЛ по доп.нормативу</c:v>
                </c:pt>
              </c:strCache>
            </c:strRef>
          </c:cat>
          <c:val>
            <c:numRef>
              <c:f>таблицы!$C$3:$C$6</c:f>
              <c:numCache>
                <c:formatCode>0.0</c:formatCode>
                <c:ptCount val="4"/>
                <c:pt idx="0" formatCode="General">
                  <c:v>1776.8</c:v>
                </c:pt>
                <c:pt idx="1">
                  <c:v>223.5</c:v>
                </c:pt>
                <c:pt idx="2" formatCode="General">
                  <c:v>3233.1</c:v>
                </c:pt>
                <c:pt idx="3" formatCode="General">
                  <c:v>785.5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4B0-46FC-8EB3-B6127EE9065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2025 (млн руб)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таблицы!$D$2</c:f>
              <c:strCache>
                <c:ptCount val="1"/>
                <c:pt idx="0">
                  <c:v>2025 (млн руб)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29-4CFD-905E-B39E7024992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629-4CFD-905E-B39E70249927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629-4CFD-905E-B39E70249927}"/>
              </c:ext>
            </c:extLst>
          </c:dPt>
          <c:dPt>
            <c:idx val="3"/>
            <c:bubble3D val="0"/>
            <c:spPr>
              <a:solidFill>
                <a:srgbClr val="9825A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629-4CFD-905E-B39E70249927}"/>
              </c:ext>
            </c:extLst>
          </c:dPt>
          <c:dLbls>
            <c:dLbl>
              <c:idx val="0"/>
              <c:layout>
                <c:manualLayout>
                  <c:x val="-4.9717675093244922E-2"/>
                  <c:y val="-0.10845144356955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629-4CFD-905E-B39E70249927}"/>
                </c:ext>
              </c:extLst>
            </c:dLbl>
            <c:dLbl>
              <c:idx val="1"/>
              <c:layout>
                <c:manualLayout>
                  <c:x val="2.3695261776488303E-2"/>
                  <c:y val="-1.8607796724795904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629-4CFD-905E-B39E70249927}"/>
                </c:ext>
              </c:extLst>
            </c:dLbl>
            <c:dLbl>
              <c:idx val="2"/>
              <c:layout>
                <c:manualLayout>
                  <c:x val="-5.839394253349911E-2"/>
                  <c:y val="-0.1494198347905898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629-4CFD-905E-B39E70249927}"/>
                </c:ext>
              </c:extLst>
            </c:dLbl>
            <c:dLbl>
              <c:idx val="3"/>
              <c:layout>
                <c:manualLayout>
                  <c:x val="-8.3948689403847504E-2"/>
                  <c:y val="7.337102093007605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НДФЛ по доп.нормативу731,1</a:t>
                    </a:r>
                    <a:r>
                      <a:rPr lang="ru-RU" baseline="0" dirty="0" smtClean="0"/>
                      <a:t>;  13%</a:t>
                    </a:r>
                    <a:endParaRPr lang="ru-RU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629-4CFD-905E-B39E70249927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таблицы!$B$3:$B$6</c:f>
              <c:strCache>
                <c:ptCount val="4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Межбюджетные трансферты</c:v>
                </c:pt>
                <c:pt idx="3">
                  <c:v>НДФЛ по доп.нормативу</c:v>
                </c:pt>
              </c:strCache>
            </c:strRef>
          </c:cat>
          <c:val>
            <c:numRef>
              <c:f>таблицы!$D$3:$D$6</c:f>
              <c:numCache>
                <c:formatCode>General</c:formatCode>
                <c:ptCount val="4"/>
                <c:pt idx="0">
                  <c:v>1919.7</c:v>
                </c:pt>
                <c:pt idx="1">
                  <c:v>215.9</c:v>
                </c:pt>
                <c:pt idx="2">
                  <c:v>2736.7</c:v>
                </c:pt>
                <c:pt idx="3">
                  <c:v>731.1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629-4CFD-905E-B39E7024992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202</a:t>
            </a:r>
            <a:r>
              <a:rPr lang="en-US" dirty="0"/>
              <a:t>6</a:t>
            </a:r>
            <a:r>
              <a:rPr lang="ru-RU" dirty="0"/>
              <a:t> (млн </a:t>
            </a:r>
            <a:r>
              <a:rPr lang="ru-RU" dirty="0" err="1"/>
              <a:t>руб</a:t>
            </a:r>
            <a:r>
              <a:rPr lang="ru-RU" dirty="0"/>
              <a:t>)</a:t>
            </a:r>
          </a:p>
        </c:rich>
      </c:tx>
      <c:layout>
        <c:manualLayout>
          <c:xMode val="edge"/>
          <c:yMode val="edge"/>
          <c:x val="0.34407439573064535"/>
          <c:y val="4.3360381789868761E-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063285795569246E-2"/>
          <c:y val="0.15580513908923416"/>
          <c:w val="0.82435163261934918"/>
          <c:h val="0.73382236093076336"/>
        </c:manualLayout>
      </c:layout>
      <c:pie3DChart>
        <c:varyColors val="1"/>
        <c:ser>
          <c:idx val="0"/>
          <c:order val="0"/>
          <c:tx>
            <c:strRef>
              <c:f>таблицы!$E$2</c:f>
              <c:strCache>
                <c:ptCount val="1"/>
                <c:pt idx="0">
                  <c:v>2026 (млн руб)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11"/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99-4AA4-97AE-A0BE338667F5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099-4AA4-97AE-A0BE338667F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099-4AA4-97AE-A0BE338667F5}"/>
              </c:ext>
            </c:extLst>
          </c:dPt>
          <c:dPt>
            <c:idx val="3"/>
            <c:bubble3D val="0"/>
            <c:spPr>
              <a:solidFill>
                <a:srgbClr val="9825A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099-4AA4-97AE-A0BE338667F5}"/>
              </c:ext>
            </c:extLst>
          </c:dPt>
          <c:dLbls>
            <c:dLbl>
              <c:idx val="0"/>
              <c:layout>
                <c:manualLayout>
                  <c:x val="-4.6838646917387157E-2"/>
                  <c:y val="-0.2510645332451665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099-4AA4-97AE-A0BE338667F5}"/>
                </c:ext>
              </c:extLst>
            </c:dLbl>
            <c:dLbl>
              <c:idx val="1"/>
              <c:layout>
                <c:manualLayout>
                  <c:x val="9.2438558816511571E-2"/>
                  <c:y val="-4.8967196111420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099-4AA4-97AE-A0BE338667F5}"/>
                </c:ext>
              </c:extLst>
            </c:dLbl>
            <c:dLbl>
              <c:idx val="2"/>
              <c:layout>
                <c:manualLayout>
                  <c:x val="-3.1543185814644464E-2"/>
                  <c:y val="0.1147395873422650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099-4AA4-97AE-A0BE338667F5}"/>
                </c:ext>
              </c:extLst>
            </c:dLbl>
            <c:dLbl>
              <c:idx val="3"/>
              <c:layout>
                <c:manualLayout>
                  <c:x val="-0.13669640071214872"/>
                  <c:y val="9.990681167960278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099-4AA4-97AE-A0BE338667F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таблицы!$B$3:$B$6</c:f>
              <c:strCache>
                <c:ptCount val="4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Межбюджетные трансферты</c:v>
                </c:pt>
                <c:pt idx="3">
                  <c:v>НДФЛ по доп.нормативу</c:v>
                </c:pt>
              </c:strCache>
            </c:strRef>
          </c:cat>
          <c:val>
            <c:numRef>
              <c:f>таблицы!$E$3:$E$6</c:f>
              <c:numCache>
                <c:formatCode>0.00</c:formatCode>
                <c:ptCount val="4"/>
                <c:pt idx="0" formatCode="General">
                  <c:v>1688.8</c:v>
                </c:pt>
                <c:pt idx="1">
                  <c:v>222.7</c:v>
                </c:pt>
                <c:pt idx="2" formatCode="General">
                  <c:v>1223.9000000000001</c:v>
                </c:pt>
                <c:pt idx="3" formatCode="General">
                  <c:v>362.9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099-4AA4-97AE-A0BE338667F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2027 (млн руб)</a:t>
            </a:r>
          </a:p>
        </c:rich>
      </c:tx>
      <c:layout>
        <c:manualLayout>
          <c:xMode val="edge"/>
          <c:yMode val="edge"/>
          <c:x val="0.34223871366728509"/>
          <c:y val="3.0101981042185439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000618429189858E-2"/>
          <c:y val="0.20030690948907459"/>
          <c:w val="0.89363017934446509"/>
          <c:h val="0.73016343815918716"/>
        </c:manualLayout>
      </c:layout>
      <c:pie3DChart>
        <c:varyColors val="1"/>
        <c:ser>
          <c:idx val="0"/>
          <c:order val="0"/>
          <c:tx>
            <c:strRef>
              <c:f>таблицы!$F$2</c:f>
              <c:strCache>
                <c:ptCount val="1"/>
                <c:pt idx="0">
                  <c:v>2027 (млн руб)</c:v>
                </c:pt>
              </c:strCache>
            </c:strRef>
          </c:tx>
          <c:spPr>
            <a:solidFill>
              <a:srgbClr val="FFFF00"/>
            </a:solidFill>
          </c:spPr>
          <c:explosion val="10"/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CEE-4451-886A-D161C5E8B7A2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CEE-4451-886A-D161C5E8B7A2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CEE-4451-886A-D161C5E8B7A2}"/>
              </c:ext>
            </c:extLst>
          </c:dPt>
          <c:dPt>
            <c:idx val="3"/>
            <c:bubble3D val="0"/>
            <c:spPr>
              <a:solidFill>
                <a:srgbClr val="9825A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CEE-4451-886A-D161C5E8B7A2}"/>
              </c:ext>
            </c:extLst>
          </c:dPt>
          <c:dLbls>
            <c:dLbl>
              <c:idx val="0"/>
              <c:layout>
                <c:manualLayout>
                  <c:x val="7.1881923850425971E-3"/>
                  <c:y val="-0.2105093151699595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CEE-4451-886A-D161C5E8B7A2}"/>
                </c:ext>
              </c:extLst>
            </c:dLbl>
            <c:dLbl>
              <c:idx val="1"/>
              <c:layout>
                <c:manualLayout>
                  <c:x val="-7.931699436180259E-2"/>
                  <c:y val="-1.3681301931285838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78177541857647"/>
                      <c:h val="0.170355851955679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CEE-4451-886A-D161C5E8B7A2}"/>
                </c:ext>
              </c:extLst>
            </c:dLbl>
            <c:dLbl>
              <c:idx val="2"/>
              <c:layout>
                <c:manualLayout>
                  <c:x val="-1.3441241922681766E-2"/>
                  <c:y val="-7.50285815500056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CEE-4451-886A-D161C5E8B7A2}"/>
                </c:ext>
              </c:extLst>
            </c:dLbl>
            <c:dLbl>
              <c:idx val="3"/>
              <c:layout>
                <c:manualLayout>
                  <c:x val="-0.12053989216624024"/>
                  <c:y val="5.9336908039869249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549257800053073"/>
                      <c:h val="0.174036446883722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CEE-4451-886A-D161C5E8B7A2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таблицы!$B$3:$B$6</c:f>
              <c:strCache>
                <c:ptCount val="4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Межбюджетные трансферты</c:v>
                </c:pt>
                <c:pt idx="3">
                  <c:v>НДФЛ по доп.нормативу</c:v>
                </c:pt>
              </c:strCache>
            </c:strRef>
          </c:cat>
          <c:val>
            <c:numRef>
              <c:f>таблицы!$F$3:$F$6</c:f>
              <c:numCache>
                <c:formatCode>0.00</c:formatCode>
                <c:ptCount val="4"/>
                <c:pt idx="0" formatCode="General">
                  <c:v>1759.2</c:v>
                </c:pt>
                <c:pt idx="1">
                  <c:v>215.6</c:v>
                </c:pt>
                <c:pt idx="2" formatCode="General">
                  <c:v>1224</c:v>
                </c:pt>
                <c:pt idx="3" formatCode="General">
                  <c:v>274.3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CEE-4451-886A-D161C5E8B7A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22685164456569E-2"/>
          <c:y val="8.4009726463376899E-2"/>
          <c:w val="0.91402489500041928"/>
          <c:h val="0.72979908139659722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7301036491019238E-2"/>
                  <c:y val="0.25903610362139839"/>
                </c:manualLayout>
              </c:layout>
              <c:tx>
                <c:rich>
                  <a:bodyPr/>
                  <a:lstStyle/>
                  <a:p>
                    <a:r>
                      <a:rPr lang="ru-RU" sz="1700" b="1" dirty="0" smtClean="0">
                        <a:solidFill>
                          <a:sysClr val="windowText" lastClr="000000"/>
                        </a:solidFill>
                      </a:rPr>
                      <a:t>1 625 499,1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01F-46FD-9C24-CE885FC28BEA}"/>
                </c:ext>
              </c:extLst>
            </c:dLbl>
            <c:dLbl>
              <c:idx val="1"/>
              <c:layout>
                <c:manualLayout>
                  <c:x val="1.268742676008076E-2"/>
                  <c:y val="0.18473892661371047"/>
                </c:manualLayout>
              </c:layout>
              <c:tx>
                <c:rich>
                  <a:bodyPr/>
                  <a:lstStyle/>
                  <a:p>
                    <a:r>
                      <a:rPr lang="ru-RU" sz="1700" b="1" dirty="0" smtClean="0">
                        <a:solidFill>
                          <a:sysClr val="windowText" lastClr="000000"/>
                        </a:solidFill>
                      </a:rPr>
                      <a:t>2 000 319,5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01F-46FD-9C24-CE885FC28BEA}"/>
                </c:ext>
              </c:extLst>
            </c:dLbl>
            <c:dLbl>
              <c:idx val="2"/>
              <c:layout>
                <c:manualLayout>
                  <c:x val="0"/>
                  <c:y val="0.21084334015695211"/>
                </c:manualLayout>
              </c:layout>
              <c:tx>
                <c:rich>
                  <a:bodyPr/>
                  <a:lstStyle/>
                  <a:p>
                    <a:r>
                      <a:rPr lang="ru-RU" sz="1700" b="1" dirty="0" smtClean="0">
                        <a:solidFill>
                          <a:sysClr val="windowText" lastClr="000000"/>
                        </a:solidFill>
                      </a:rPr>
                      <a:t>2 135 631,1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01F-46FD-9C24-CE885FC28BEA}"/>
                </c:ext>
              </c:extLst>
            </c:dLbl>
            <c:dLbl>
              <c:idx val="3"/>
              <c:layout>
                <c:manualLayout>
                  <c:x val="-4.6136097309384585E-3"/>
                  <c:y val="0.20281121291287776"/>
                </c:manualLayout>
              </c:layout>
              <c:tx>
                <c:rich>
                  <a:bodyPr/>
                  <a:lstStyle/>
                  <a:p>
                    <a:r>
                      <a:rPr lang="ru-RU" sz="1700" b="1" dirty="0" smtClean="0">
                        <a:solidFill>
                          <a:sysClr val="windowText" lastClr="000000"/>
                        </a:solidFill>
                      </a:rPr>
                      <a:t>1 911 544,5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01F-46FD-9C24-CE885FC28BEA}"/>
                </c:ext>
              </c:extLst>
            </c:dLbl>
            <c:dLbl>
              <c:idx val="4"/>
              <c:layout>
                <c:manualLayout>
                  <c:x val="-1.038062189461153E-2"/>
                  <c:y val="0.20883530834593361"/>
                </c:manualLayout>
              </c:layout>
              <c:tx>
                <c:rich>
                  <a:bodyPr/>
                  <a:lstStyle/>
                  <a:p>
                    <a:r>
                      <a:rPr lang="ru-RU" sz="1700" b="1" dirty="0" smtClean="0">
                        <a:solidFill>
                          <a:sysClr val="windowText" lastClr="000000"/>
                        </a:solidFill>
                      </a:rPr>
                      <a:t>1 974 800,8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01F-46FD-9C24-CE885FC28B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Лист2!$C$5:$G$5</c:f>
              <c:strCache>
                <c:ptCount val="5"/>
                <c:pt idx="0">
                  <c:v>2023 год (отчет)</c:v>
                </c:pt>
                <c:pt idx="1">
                  <c:v>Утвержденный бюджет на 2024 год (уточнение от 31.10.2024г)</c:v>
                </c:pt>
                <c:pt idx="2">
                  <c:v>Проект бюджета 2025</c:v>
                </c:pt>
                <c:pt idx="3">
                  <c:v>Проект бюджета 2026</c:v>
                </c:pt>
                <c:pt idx="4">
                  <c:v>Проект бюджета 2027</c:v>
                </c:pt>
              </c:strCache>
            </c:strRef>
          </c:cat>
          <c:val>
            <c:numRef>
              <c:f>Лист2!$C$6:$G$6</c:f>
              <c:numCache>
                <c:formatCode>#,##0.0</c:formatCode>
                <c:ptCount val="5"/>
                <c:pt idx="0">
                  <c:v>1625499.1400000001</c:v>
                </c:pt>
                <c:pt idx="1">
                  <c:v>2000319.5000000002</c:v>
                </c:pt>
                <c:pt idx="2">
                  <c:v>2135631.0999999996</c:v>
                </c:pt>
                <c:pt idx="3">
                  <c:v>1911544.5</c:v>
                </c:pt>
                <c:pt idx="4">
                  <c:v>1974800.8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5-501F-46FD-9C24-CE885FC28B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29616128"/>
        <c:axId val="70683456"/>
        <c:axId val="0"/>
      </c:bar3DChart>
      <c:catAx>
        <c:axId val="62961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683456"/>
        <c:crosses val="autoZero"/>
        <c:auto val="1"/>
        <c:lblAlgn val="ctr"/>
        <c:lblOffset val="100"/>
        <c:noMultiLvlLbl val="0"/>
      </c:catAx>
      <c:valAx>
        <c:axId val="7068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9616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2235004073176393"/>
          <c:y val="4.386936049871517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3205598222926247E-2"/>
          <c:y val="0.30273292163637427"/>
          <c:w val="0.46297133366141735"/>
          <c:h val="0.6944569577720867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2025 г.</c:v>
                </c:pt>
              </c:strCache>
            </c:strRef>
          </c:tx>
          <c:dPt>
            <c:idx val="1"/>
            <c:bubble3D val="0"/>
            <c:explosion val="25"/>
          </c:dPt>
          <c:cat>
            <c:strRef>
              <c:f>Лист1!$A$2:$A$4</c:f>
              <c:strCache>
                <c:ptCount val="3"/>
                <c:pt idx="0">
                  <c:v>Программные 4 829,9</c:v>
                </c:pt>
                <c:pt idx="1">
                  <c:v>Непрограммные 42,4</c:v>
                </c:pt>
                <c:pt idx="2">
                  <c:v>Условно утверждённые 0,0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.0">
                  <c:v>4829.8999999999996</c:v>
                </c:pt>
                <c:pt idx="1">
                  <c:v>42.4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6090152099482967"/>
          <c:y val="0.17473546257477224"/>
          <c:w val="0.52569298610205506"/>
          <c:h val="0.676417910879702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0.17215</cdr:x>
      <cdr:y>0.86898</cdr:y>
    </cdr:from>
    <cdr:to>
      <cdr:x>0.9083</cdr:x>
      <cdr:y>0.96837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95477" y="5495926"/>
          <a:ext cx="8105774" cy="628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0.24581</cdr:x>
      <cdr:y>0.10136</cdr:y>
    </cdr:from>
    <cdr:to>
      <cdr:x>0.34948</cdr:x>
      <cdr:y>0.28314</cdr:y>
    </cdr:to>
    <cdr:sp macro="" textlink="">
      <cdr:nvSpPr>
        <cdr:cNvPr id="3" name="Стрелка вверх 2"/>
        <cdr:cNvSpPr/>
      </cdr:nvSpPr>
      <cdr:spPr>
        <a:xfrm xmlns:a="http://schemas.openxmlformats.org/drawingml/2006/main">
          <a:off x="2706567" y="564932"/>
          <a:ext cx="1141523" cy="1013181"/>
        </a:xfrm>
        <a:prstGeom xmlns:a="http://schemas.openxmlformats.org/drawingml/2006/main" prst="upArrow">
          <a:avLst>
            <a:gd name="adj1" fmla="val 50000"/>
            <a:gd name="adj2" fmla="val 50000"/>
          </a:avLst>
        </a:prstGeom>
        <a:solidFill xmlns:a="http://schemas.openxmlformats.org/drawingml/2006/main">
          <a:schemeClr val="accent6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>
              <a:solidFill>
                <a:sysClr val="windowText" lastClr="000000"/>
              </a:solidFill>
            </a:rPr>
            <a:t>23,1%</a:t>
          </a:r>
        </a:p>
      </cdr:txBody>
    </cdr:sp>
  </cdr:relSizeAnchor>
  <cdr:relSizeAnchor xmlns:cdr="http://schemas.openxmlformats.org/drawingml/2006/chartDrawing">
    <cdr:from>
      <cdr:x>0.57612</cdr:x>
      <cdr:y>0.20783</cdr:y>
    </cdr:from>
    <cdr:to>
      <cdr:x>0.67388</cdr:x>
      <cdr:y>0.36253</cdr:y>
    </cdr:to>
    <cdr:sp macro="" textlink="">
      <cdr:nvSpPr>
        <cdr:cNvPr id="5" name="Стрелка вниз 4"/>
        <cdr:cNvSpPr/>
      </cdr:nvSpPr>
      <cdr:spPr>
        <a:xfrm xmlns:a="http://schemas.openxmlformats.org/drawingml/2006/main">
          <a:off x="6343597" y="1314464"/>
          <a:ext cx="1076377" cy="978416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>
              <a:solidFill>
                <a:sysClr val="windowText" lastClr="000000"/>
              </a:solidFill>
            </a:rPr>
            <a:t>10,5%</a:t>
          </a:r>
        </a:p>
      </cdr:txBody>
    </cdr:sp>
  </cdr:relSizeAnchor>
  <cdr:relSizeAnchor xmlns:cdr="http://schemas.openxmlformats.org/drawingml/2006/chartDrawing">
    <cdr:from>
      <cdr:x>0.71453</cdr:x>
      <cdr:y>0.11747</cdr:y>
    </cdr:from>
    <cdr:to>
      <cdr:x>0.81574</cdr:x>
      <cdr:y>0.30079</cdr:y>
    </cdr:to>
    <cdr:sp macro="" textlink="">
      <cdr:nvSpPr>
        <cdr:cNvPr id="6" name="Стрелка вверх 5"/>
        <cdr:cNvSpPr/>
      </cdr:nvSpPr>
      <cdr:spPr>
        <a:xfrm xmlns:a="http://schemas.openxmlformats.org/drawingml/2006/main">
          <a:off x="7867654" y="742937"/>
          <a:ext cx="1114413" cy="1159426"/>
        </a:xfrm>
        <a:prstGeom xmlns:a="http://schemas.openxmlformats.org/drawingml/2006/main" prst="up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>
              <a:solidFill>
                <a:sysClr val="windowText" lastClr="000000"/>
              </a:solidFill>
            </a:rPr>
            <a:t>3,3%</a:t>
          </a:r>
        </a:p>
      </cdr:txBody>
    </cdr:sp>
  </cdr:relSizeAnchor>
  <cdr:relSizeAnchor xmlns:cdr="http://schemas.openxmlformats.org/drawingml/2006/chartDrawing">
    <cdr:from>
      <cdr:x>0.50433</cdr:x>
      <cdr:y>0.05271</cdr:y>
    </cdr:from>
    <cdr:to>
      <cdr:x>0.58737</cdr:x>
      <cdr:y>0.19729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553075" y="3333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6"/>
          </a:xfrm>
          <a:prstGeom prst="rect">
            <a:avLst/>
          </a:prstGeom>
        </p:spPr>
        <p:txBody>
          <a:bodyPr vert="horz" lIns="91439" tIns="45720" rIns="91439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6"/>
          </a:xfrm>
          <a:prstGeom prst="rect">
            <a:avLst/>
          </a:prstGeom>
        </p:spPr>
        <p:txBody>
          <a:bodyPr vert="horz" lIns="91439" tIns="45720" rIns="91439" bIns="45720" rtlCol="0"/>
          <a:lstStyle>
            <a:lvl1pPr algn="r">
              <a:defRPr sz="1200"/>
            </a:lvl1pPr>
          </a:lstStyle>
          <a:p>
            <a:fld id="{C098748B-F810-47F2-BBF4-16136DE573C8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9" tIns="45720" rIns="91439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39" tIns="45720" rIns="91439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39" tIns="45720" rIns="91439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5"/>
          </a:xfrm>
          <a:prstGeom prst="rect">
            <a:avLst/>
          </a:prstGeom>
        </p:spPr>
        <p:txBody>
          <a:bodyPr vert="horz" lIns="91439" tIns="45720" rIns="91439" bIns="45720" rtlCol="0" anchor="b"/>
          <a:lstStyle>
            <a:lvl1pPr algn="r">
              <a:defRPr sz="1200"/>
            </a:lvl1pPr>
          </a:lstStyle>
          <a:p>
            <a:fld id="{D105FAE7-2C68-4E71-AE83-2DD3E7A22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5FAE7-2C68-4E71-AE83-2DD3E7A22F6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14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5FAE7-2C68-4E71-AE83-2DD3E7A22F6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78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BB8-CE65-40F0-B9EB-40495707B88F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B31C-AB3E-4445-9FC6-1313C1797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2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BB8-CE65-40F0-B9EB-40495707B88F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B31C-AB3E-4445-9FC6-1313C1797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24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BB8-CE65-40F0-B9EB-40495707B88F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B31C-AB3E-4445-9FC6-1313C1797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BB8-CE65-40F0-B9EB-40495707B88F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B31C-AB3E-4445-9FC6-1313C1797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87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BB8-CE65-40F0-B9EB-40495707B88F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B31C-AB3E-4445-9FC6-1313C1797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8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BB8-CE65-40F0-B9EB-40495707B88F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B31C-AB3E-4445-9FC6-1313C1797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3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BB8-CE65-40F0-B9EB-40495707B88F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B31C-AB3E-4445-9FC6-1313C1797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13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BB8-CE65-40F0-B9EB-40495707B88F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B31C-AB3E-4445-9FC6-1313C1797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15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BB8-CE65-40F0-B9EB-40495707B88F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B31C-AB3E-4445-9FC6-1313C1797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00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BB8-CE65-40F0-B9EB-40495707B88F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B31C-AB3E-4445-9FC6-1313C1797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43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9BB8-CE65-40F0-B9EB-40495707B88F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B31C-AB3E-4445-9FC6-1313C1797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1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43000">
              <a:schemeClr val="accent1">
                <a:lumMod val="45000"/>
                <a:lumOff val="55000"/>
              </a:schemeClr>
            </a:gs>
            <a:gs pos="64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F9BB8-CE65-40F0-B9EB-40495707B88F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B31C-AB3E-4445-9FC6-1313C1797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90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mailto:fu_lytkarinogo@mosreg.ru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Архипова\Desktop\Герб_сжа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55" y="72747"/>
            <a:ext cx="641837" cy="7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73213" y="193675"/>
            <a:ext cx="8074272" cy="36933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/>
          <a:p>
            <a:r>
              <a:rPr lang="ru-RU" altLang="ru-RU" b="1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Batang" pitchFamily="18" charset="-127"/>
              </a:rPr>
              <a:t>ГОРОДСКОЙ ОКРУГ ЛЫТКАРИНО МОСКОВСКОЙ ОБЛАСТИ </a:t>
            </a:r>
            <a:endParaRPr lang="ru-RU" b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2842" y="4444005"/>
            <a:ext cx="1052439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ookman Old Style" panose="02050604050505020204" pitchFamily="18" charset="0"/>
                <a:ea typeface="Batang" pitchFamily="18" charset="-127"/>
              </a:rPr>
              <a:t>БЮДЖЕТ ДЛЯ ГРАЖДАН </a:t>
            </a:r>
          </a:p>
          <a:p>
            <a:pPr algn="ctr"/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ookman Old Style" panose="02050604050505020204" pitchFamily="18" charset="0"/>
                <a:ea typeface="Batang" pitchFamily="18" charset="-127"/>
                <a:cs typeface="Arabic Typesetting" pitchFamily="66" charset="-78"/>
              </a:rPr>
              <a:t>на основании проекта</a:t>
            </a:r>
          </a:p>
          <a:p>
            <a:pPr algn="ctr"/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ookman Old Style" panose="02050604050505020204" pitchFamily="18" charset="0"/>
                <a:ea typeface="Batang" pitchFamily="18" charset="-127"/>
                <a:cs typeface="Arabic Typesetting" pitchFamily="66" charset="-78"/>
              </a:rPr>
              <a:t>решения Совета депутатов городского округа Лыткарино </a:t>
            </a:r>
          </a:p>
          <a:p>
            <a:pPr algn="ctr"/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ookman Old Style" panose="02050604050505020204" pitchFamily="18" charset="0"/>
                <a:ea typeface="Batang" pitchFamily="18" charset="-127"/>
                <a:cs typeface="Arabic Typesetting" pitchFamily="66" charset="-78"/>
              </a:rPr>
              <a:t>«О бюджет</a:t>
            </a:r>
            <a:r>
              <a:rPr lang="ru-RU" alt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ookman Old Style" panose="02050604050505020204" pitchFamily="18" charset="0"/>
                <a:ea typeface="Batang" pitchFamily="18" charset="-127"/>
                <a:cs typeface="Arabic Typesetting" pitchFamily="66" charset="-78"/>
              </a:rPr>
              <a:t>е</a:t>
            </a:r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ookman Old Style" panose="02050604050505020204" pitchFamily="18" charset="0"/>
                <a:ea typeface="Batang" pitchFamily="18" charset="-127"/>
                <a:cs typeface="Arabic Typesetting" pitchFamily="66" charset="-78"/>
              </a:rPr>
              <a:t> городского округа Лыткарино Московской области </a:t>
            </a:r>
          </a:p>
          <a:p>
            <a:pPr algn="ctr"/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ookman Old Style" panose="02050604050505020204" pitchFamily="18" charset="0"/>
                <a:ea typeface="Batang" pitchFamily="18" charset="-127"/>
                <a:cs typeface="Arabic Typesetting" pitchFamily="66" charset="-78"/>
              </a:rPr>
              <a:t>на 2025 год и на плановый период 2026 и 2027 годов»</a:t>
            </a:r>
            <a:endParaRPr lang="ru-RU" alt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  <a:latin typeface="Bookman Old Style" panose="02050604050505020204" pitchFamily="18" charset="0"/>
              <a:ea typeface="Batang" pitchFamily="18" charset="-127"/>
              <a:cs typeface="Arabic Typesetting" pitchFamily="66" charset="-7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70" y="793839"/>
            <a:ext cx="10876084" cy="354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132960"/>
            <a:ext cx="10990384" cy="43088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200" b="1" i="1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  <a:cs typeface="Times New Roman" pitchFamily="18" charset="0"/>
              </a:rPr>
              <a:t>Составление проекта бюджета городского округа Лыткарино</a:t>
            </a:r>
            <a:endParaRPr lang="ru-RU" sz="22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9277" y="1005106"/>
            <a:ext cx="614582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Составление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городского округа  Лыткарино – исключительная прерогатива Администрации городского округа Лыткарино. </a:t>
            </a:r>
          </a:p>
          <a:p>
            <a:pPr algn="just">
              <a:spcBef>
                <a:spcPts val="12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Проект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города разрабатывается Администрацией городского округа Лыткарино исходя из принципов сбалансированности бюджета, общего (совокупного) покрытия расходов бюджета и необходимости минимизации размера дефицита бюджета.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7393" y="3908579"/>
            <a:ext cx="115530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проекта бюджета городского округа Лыткарино основывается на:</a:t>
            </a:r>
          </a:p>
          <a:p>
            <a:pPr indent="361950" algn="just">
              <a:spcBef>
                <a:spcPts val="1200"/>
              </a:spcBef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положениях послания Президента Российской Федерации Федеральному Собранию Российской Федерации, определяющих бюджетную политику (требования к бюджетной политике) в Российской Федерации,</a:t>
            </a:r>
          </a:p>
          <a:p>
            <a:pPr indent="361950" algn="just">
              <a:spcBef>
                <a:spcPts val="1200"/>
              </a:spcBef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требованиях Бюджетного кодекса Российской Федерации,</a:t>
            </a:r>
          </a:p>
          <a:p>
            <a:pPr indent="361950" algn="just">
              <a:spcBef>
                <a:spcPts val="1200"/>
              </a:spcBef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основных направлениях бюджетной, налоговой и долговой политики городского округа Лыткарино,</a:t>
            </a:r>
          </a:p>
          <a:p>
            <a:pPr indent="361950" algn="just">
              <a:spcBef>
                <a:spcPts val="1200"/>
              </a:spcBef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прогнозе социально-экономического развития городского округа Лыткарино,</a:t>
            </a:r>
          </a:p>
          <a:p>
            <a:pPr indent="361950" algn="just">
              <a:spcBef>
                <a:spcPts val="1200"/>
              </a:spcBef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муниципальных программах (изменениях в программы).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3" y="644052"/>
            <a:ext cx="5161084" cy="32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9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360485" y="0"/>
            <a:ext cx="11641014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Основные параметры </a:t>
            </a:r>
            <a:br>
              <a:rPr lang="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</a:br>
            <a:r>
              <a:rPr lang="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социально-экономического развития </a:t>
            </a:r>
            <a:r>
              <a:rPr lang="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муниципального </a:t>
            </a:r>
            <a:r>
              <a:rPr lang="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образования городской округ Лыткарино </a:t>
            </a:r>
            <a:r>
              <a:rPr lang="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в 202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5</a:t>
            </a:r>
            <a:r>
              <a:rPr lang="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году и плановом периоде </a:t>
            </a:r>
            <a:r>
              <a:rPr lang="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6</a:t>
            </a:r>
            <a:r>
              <a:rPr lang="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и </a:t>
            </a:r>
            <a:r>
              <a:rPr lang="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7</a:t>
            </a:r>
            <a:r>
              <a:rPr lang="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годов</a:t>
            </a:r>
            <a:endParaRPr lang="ru-RU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134349"/>
              </p:ext>
            </p:extLst>
          </p:nvPr>
        </p:nvGraphicFramePr>
        <p:xfrm>
          <a:off x="272562" y="1015663"/>
          <a:ext cx="11728937" cy="5647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4149">
                  <a:extLst>
                    <a:ext uri="{9D8B030D-6E8A-4147-A177-3AD203B41FA5}">
                      <a16:colId xmlns="" xmlns:a16="http://schemas.microsoft.com/office/drawing/2014/main" val="792026681"/>
                    </a:ext>
                  </a:extLst>
                </a:gridCol>
                <a:gridCol w="750901">
                  <a:extLst>
                    <a:ext uri="{9D8B030D-6E8A-4147-A177-3AD203B41FA5}">
                      <a16:colId xmlns="" xmlns:a16="http://schemas.microsoft.com/office/drawing/2014/main" val="485875729"/>
                    </a:ext>
                  </a:extLst>
                </a:gridCol>
                <a:gridCol w="926894">
                  <a:extLst>
                    <a:ext uri="{9D8B030D-6E8A-4147-A177-3AD203B41FA5}">
                      <a16:colId xmlns="" xmlns:a16="http://schemas.microsoft.com/office/drawing/2014/main" val="2056344626"/>
                    </a:ext>
                  </a:extLst>
                </a:gridCol>
                <a:gridCol w="907340">
                  <a:extLst>
                    <a:ext uri="{9D8B030D-6E8A-4147-A177-3AD203B41FA5}">
                      <a16:colId xmlns="" xmlns:a16="http://schemas.microsoft.com/office/drawing/2014/main" val="2276151357"/>
                    </a:ext>
                  </a:extLst>
                </a:gridCol>
                <a:gridCol w="907340">
                  <a:extLst>
                    <a:ext uri="{9D8B030D-6E8A-4147-A177-3AD203B41FA5}">
                      <a16:colId xmlns="" xmlns:a16="http://schemas.microsoft.com/office/drawing/2014/main" val="1380124243"/>
                    </a:ext>
                  </a:extLst>
                </a:gridCol>
                <a:gridCol w="876053">
                  <a:extLst>
                    <a:ext uri="{9D8B030D-6E8A-4147-A177-3AD203B41FA5}">
                      <a16:colId xmlns="" xmlns:a16="http://schemas.microsoft.com/office/drawing/2014/main" val="1831562989"/>
                    </a:ext>
                  </a:extLst>
                </a:gridCol>
                <a:gridCol w="922985">
                  <a:extLst>
                    <a:ext uri="{9D8B030D-6E8A-4147-A177-3AD203B41FA5}">
                      <a16:colId xmlns="" xmlns:a16="http://schemas.microsoft.com/office/drawing/2014/main" val="3062812613"/>
                    </a:ext>
                  </a:extLst>
                </a:gridCol>
                <a:gridCol w="922985">
                  <a:extLst>
                    <a:ext uri="{9D8B030D-6E8A-4147-A177-3AD203B41FA5}">
                      <a16:colId xmlns="" xmlns:a16="http://schemas.microsoft.com/office/drawing/2014/main" val="2764106395"/>
                    </a:ext>
                  </a:extLst>
                </a:gridCol>
                <a:gridCol w="938629">
                  <a:extLst>
                    <a:ext uri="{9D8B030D-6E8A-4147-A177-3AD203B41FA5}">
                      <a16:colId xmlns="" xmlns:a16="http://schemas.microsoft.com/office/drawing/2014/main" val="2863657660"/>
                    </a:ext>
                  </a:extLst>
                </a:gridCol>
                <a:gridCol w="938629">
                  <a:extLst>
                    <a:ext uri="{9D8B030D-6E8A-4147-A177-3AD203B41FA5}">
                      <a16:colId xmlns="" xmlns:a16="http://schemas.microsoft.com/office/drawing/2014/main" val="2076389271"/>
                    </a:ext>
                  </a:extLst>
                </a:gridCol>
                <a:gridCol w="833032">
                  <a:extLst>
                    <a:ext uri="{9D8B030D-6E8A-4147-A177-3AD203B41FA5}">
                      <a16:colId xmlns="" xmlns:a16="http://schemas.microsoft.com/office/drawing/2014/main" val="1706559856"/>
                    </a:ext>
                  </a:extLst>
                </a:gridCol>
              </a:tblGrid>
              <a:tr h="18751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Показатели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Единицы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Отчет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Оценка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</a:rPr>
                        <a:t>2025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</a:rPr>
                        <a:t>2026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2027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6766582"/>
                  </a:ext>
                </a:extLst>
              </a:tr>
              <a:tr h="1875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2022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2023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2024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Прогноз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Прогноз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Прогноз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Прогноз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Прогноз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Прогноз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2182056"/>
                  </a:ext>
                </a:extLst>
              </a:tr>
              <a:tr h="2812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вариант 1 (консерв.)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вариант 2 (базовый)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 вариант 1 (консерв.)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вариант 2 (базовый)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 вариант 1 (консерв.)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вариант 2 (базовый)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39645769"/>
                  </a:ext>
                </a:extLst>
              </a:tr>
              <a:tr h="1875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</a:rPr>
                        <a:t>1. Демографические показатели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50662089"/>
                  </a:ext>
                </a:extLst>
              </a:tr>
              <a:tr h="2625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Численность постоянного населения (на конец года)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708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66 079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66 526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66 953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67 678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67 712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68 618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68 690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69 516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69 628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70982235"/>
                  </a:ext>
                </a:extLst>
              </a:tr>
              <a:tr h="2625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Естественный прирост (убыль) населения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31416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-418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-394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-308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-299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-276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-303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-278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-308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-280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41215648"/>
                  </a:ext>
                </a:extLst>
              </a:tr>
              <a:tr h="2625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Миграционный прирост (убыль) населения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31416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1 242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841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735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1 024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1 035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1 243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1 256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1 206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1 218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5585328"/>
                  </a:ext>
                </a:extLst>
              </a:tr>
              <a:tr h="1875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</a:rPr>
                        <a:t>3. Промышленное производство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97271910"/>
                  </a:ext>
                </a:extLst>
              </a:tr>
              <a:tr h="431289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 по крупным и средним организациям (без организаций с численностью работающих менее 15 чел.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708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млн.руб.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23 068,7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28 182,7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31 006,0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32 595,7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32 982,7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34 311,5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35 297,8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36 684,2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37 957,6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7938895"/>
                  </a:ext>
                </a:extLst>
              </a:tr>
              <a:tr h="421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в ценах соответствующих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82964337"/>
                  </a:ext>
                </a:extLst>
              </a:tr>
              <a:tr h="1875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</a:rPr>
                        <a:t>7. Малое и среднее предпринимательство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32419156"/>
                  </a:ext>
                </a:extLst>
              </a:tr>
              <a:tr h="3937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Число малых и средних предприятий, включая микропредприятия (на конец года)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708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774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771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771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772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774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778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784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785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802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97918192"/>
                  </a:ext>
                </a:extLst>
              </a:tr>
              <a:tr h="3937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Справочно: в том числе, малых предприятий (включая микропредприятия)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708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767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765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767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768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769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773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779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780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797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97860332"/>
                  </a:ext>
                </a:extLst>
              </a:tr>
              <a:tr h="1875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</a:rPr>
                        <a:t>8. Инвестиции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70995279"/>
                  </a:ext>
                </a:extLst>
              </a:tr>
              <a:tr h="346905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Инвестиции в основной капитал за счет всех источников финансирования по полному кругу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708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млн.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4 597,55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4 200,96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4 636,00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4 977,00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4 980,00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5 225,00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5 250,00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5 450,00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5 490,00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99832784"/>
                  </a:ext>
                </a:extLst>
              </a:tr>
              <a:tr h="140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рублей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9896395"/>
                  </a:ext>
                </a:extLst>
              </a:tr>
              <a:tr h="1875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</a:rPr>
                        <a:t>9. Строительство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68083184"/>
                  </a:ext>
                </a:extLst>
              </a:tr>
              <a:tr h="3937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Объем жилищного строительства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708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тыс. кв. м общей площади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1,09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15,25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17,6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18,7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18,7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38,7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26994507"/>
                  </a:ext>
                </a:extLst>
              </a:tr>
              <a:tr h="234396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Уровень обеспеченности населения жильем (на конец года)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708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кв. м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20,07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19,93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20,71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20,71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20,71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20,61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20,69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20,62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20,96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59693020"/>
                  </a:ext>
                </a:extLst>
              </a:tr>
              <a:tr h="2625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на человека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86375841"/>
                  </a:ext>
                </a:extLst>
              </a:tr>
              <a:tr h="1875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Жилищный фонд на конец года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708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тыс. кв. 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1 325,90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1 325,90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1 386,90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1 401,90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1 402,30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1 414,50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1 421,00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1 433,20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1 459,70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78745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5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327491"/>
              </p:ext>
            </p:extLst>
          </p:nvPr>
        </p:nvGraphicFramePr>
        <p:xfrm>
          <a:off x="175845" y="140673"/>
          <a:ext cx="11869620" cy="66030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9237">
                  <a:extLst>
                    <a:ext uri="{9D8B030D-6E8A-4147-A177-3AD203B41FA5}">
                      <a16:colId xmlns="" xmlns:a16="http://schemas.microsoft.com/office/drawing/2014/main" val="1290839433"/>
                    </a:ext>
                  </a:extLst>
                </a:gridCol>
                <a:gridCol w="921555">
                  <a:extLst>
                    <a:ext uri="{9D8B030D-6E8A-4147-A177-3AD203B41FA5}">
                      <a16:colId xmlns="" xmlns:a16="http://schemas.microsoft.com/office/drawing/2014/main" val="4041218767"/>
                    </a:ext>
                  </a:extLst>
                </a:gridCol>
                <a:gridCol w="1114056">
                  <a:extLst>
                    <a:ext uri="{9D8B030D-6E8A-4147-A177-3AD203B41FA5}">
                      <a16:colId xmlns="" xmlns:a16="http://schemas.microsoft.com/office/drawing/2014/main" val="388662977"/>
                    </a:ext>
                  </a:extLst>
                </a:gridCol>
                <a:gridCol w="1163207">
                  <a:extLst>
                    <a:ext uri="{9D8B030D-6E8A-4147-A177-3AD203B41FA5}">
                      <a16:colId xmlns="" xmlns:a16="http://schemas.microsoft.com/office/drawing/2014/main" val="1419379386"/>
                    </a:ext>
                  </a:extLst>
                </a:gridCol>
                <a:gridCol w="1163207">
                  <a:extLst>
                    <a:ext uri="{9D8B030D-6E8A-4147-A177-3AD203B41FA5}">
                      <a16:colId xmlns="" xmlns:a16="http://schemas.microsoft.com/office/drawing/2014/main" val="420085059"/>
                    </a:ext>
                  </a:extLst>
                </a:gridCol>
                <a:gridCol w="786393">
                  <a:extLst>
                    <a:ext uri="{9D8B030D-6E8A-4147-A177-3AD203B41FA5}">
                      <a16:colId xmlns="" xmlns:a16="http://schemas.microsoft.com/office/drawing/2014/main" val="806968144"/>
                    </a:ext>
                  </a:extLst>
                </a:gridCol>
                <a:gridCol w="786393">
                  <a:extLst>
                    <a:ext uri="{9D8B030D-6E8A-4147-A177-3AD203B41FA5}">
                      <a16:colId xmlns="" xmlns:a16="http://schemas.microsoft.com/office/drawing/2014/main" val="2801256197"/>
                    </a:ext>
                  </a:extLst>
                </a:gridCol>
                <a:gridCol w="786393">
                  <a:extLst>
                    <a:ext uri="{9D8B030D-6E8A-4147-A177-3AD203B41FA5}">
                      <a16:colId xmlns="" xmlns:a16="http://schemas.microsoft.com/office/drawing/2014/main" val="4014626127"/>
                    </a:ext>
                  </a:extLst>
                </a:gridCol>
                <a:gridCol w="786393">
                  <a:extLst>
                    <a:ext uri="{9D8B030D-6E8A-4147-A177-3AD203B41FA5}">
                      <a16:colId xmlns="" xmlns:a16="http://schemas.microsoft.com/office/drawing/2014/main" val="3887568539"/>
                    </a:ext>
                  </a:extLst>
                </a:gridCol>
                <a:gridCol w="786393">
                  <a:extLst>
                    <a:ext uri="{9D8B030D-6E8A-4147-A177-3AD203B41FA5}">
                      <a16:colId xmlns="" xmlns:a16="http://schemas.microsoft.com/office/drawing/2014/main" val="1140612016"/>
                    </a:ext>
                  </a:extLst>
                </a:gridCol>
                <a:gridCol w="786393">
                  <a:extLst>
                    <a:ext uri="{9D8B030D-6E8A-4147-A177-3AD203B41FA5}">
                      <a16:colId xmlns="" xmlns:a16="http://schemas.microsoft.com/office/drawing/2014/main" val="1958233818"/>
                    </a:ext>
                  </a:extLst>
                </a:gridCol>
              </a:tblGrid>
              <a:tr h="195646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Показатели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Единицы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</a:rPr>
                        <a:t>Отчет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</a:rPr>
                        <a:t>Оценка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</a:rPr>
                        <a:t>2025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</a:rPr>
                        <a:t>2026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2027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561789"/>
                  </a:ext>
                </a:extLst>
              </a:tr>
              <a:tr h="1956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2022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2023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2024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</a:rPr>
                        <a:t>Прогноз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</a:rPr>
                        <a:t>Прогноз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</a:rPr>
                        <a:t>Прогноз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</a:rPr>
                        <a:t>Прогноз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</a:rPr>
                        <a:t>Прогноз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Прогноз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77035316"/>
                  </a:ext>
                </a:extLst>
              </a:tr>
              <a:tr h="4402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вариант 1 (консерв.)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вариант 2 (базовый)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 вариант 1 (консерв.)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</a:rPr>
                        <a:t>вариант 2 (базовый)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</a:rPr>
                        <a:t> вариант 1 (консерв.)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вариант 2 (базовый)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04471550"/>
                  </a:ext>
                </a:extLst>
              </a:tr>
              <a:tr h="19564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</a:rPr>
                        <a:t>12. Труд и заработная плата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83127202"/>
                  </a:ext>
                </a:extLst>
              </a:tr>
              <a:tr h="19564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Фонд начисленной заработной платы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8018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млн. рублей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12 285,30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15 378,80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18 703,30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20 502,80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21 617,40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22 888,60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24 517,50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24 367,60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27 232,50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5715107"/>
                  </a:ext>
                </a:extLst>
              </a:tr>
              <a:tr h="4988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темп роста фонда заработной платы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1603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процент к предыдущему году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113,9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125,2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121,6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109,6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115,6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111,6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113,4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106,5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111,1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42197981"/>
                  </a:ext>
                </a:extLst>
              </a:tr>
              <a:tr h="4988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темп роста среднемесячной номинальной начисленной заработной платы (по полному кругу)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1603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111,9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118,6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119,3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108,9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114,6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110,9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105,9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110,3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0236424"/>
                  </a:ext>
                </a:extLst>
              </a:tr>
              <a:tr h="19564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</a:rPr>
                        <a:t>14. Торговля и услуги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1724006"/>
                  </a:ext>
                </a:extLst>
              </a:tr>
              <a:tr h="547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Оборот розничной торговли по крупным и средним организациям (без организаций с численностью работающих менее 15 человек):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1603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20283775"/>
                  </a:ext>
                </a:extLst>
              </a:tr>
              <a:tr h="19564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</a:rPr>
                        <a:t>в ценах соответствующих лет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32071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млн. рублей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8 044,90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8 925,10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10 621,00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11 453,80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11 465,40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12 376,40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12 448,70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13 463,60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13 607,10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99076427"/>
                  </a:ext>
                </a:extLst>
              </a:tr>
              <a:tr h="4988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индекс физического объема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32071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процент к предыдущему году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102,7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105,6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111,3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103,5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103,7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104,2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104,5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30766704"/>
                  </a:ext>
                </a:extLst>
              </a:tr>
              <a:tr h="4988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 индекс-дефлятор цен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32071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процент к предыдущему году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116,9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105,1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106,9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104,7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104,3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104,2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104,2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104,1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104,1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49870407"/>
                  </a:ext>
                </a:extLst>
              </a:tr>
              <a:tr h="19564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</a:rPr>
                        <a:t>17. Образование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16104618"/>
                  </a:ext>
                </a:extLst>
              </a:tr>
              <a:tr h="19564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Общее образование: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8018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07049826"/>
                  </a:ext>
                </a:extLst>
              </a:tr>
              <a:tr h="547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Доля обучающихся в государственных (муниципальных) общеобразовательных организациях, занимающихся во вторую смену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1603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20,2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18,7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19,9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21,9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19,8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21,9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19,8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21,9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19,8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51462048"/>
                  </a:ext>
                </a:extLst>
              </a:tr>
              <a:tr h="8217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Численность обучающихся в государственных (муниципальных) общеобразовательных организациях, занимающихся во вторую смену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32071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1 293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1 265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1 352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1 500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1 352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1 500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1 352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1 500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1 352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84853496"/>
                  </a:ext>
                </a:extLst>
              </a:tr>
              <a:tr h="6847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Общее число обучающихся в государственных (муниципальных) общеобразовательных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32071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6 400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6 749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6 777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6 840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6 840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6 840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6 840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6 840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6 840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02905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79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6523" y="79131"/>
            <a:ext cx="11641015" cy="136280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Основные задачи и приоритеты бюджетной политики городского округа Лыткарино на 2025 год и на плановый период 2026 и 2027 годов</a:t>
            </a:r>
            <a:endParaRPr lang="ru-RU" sz="20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137073"/>
              </p:ext>
            </p:extLst>
          </p:nvPr>
        </p:nvGraphicFramePr>
        <p:xfrm>
          <a:off x="83524" y="1849252"/>
          <a:ext cx="6497515" cy="1649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7515">
                  <a:extLst>
                    <a:ext uri="{9D8B030D-6E8A-4147-A177-3AD203B41FA5}">
                      <a16:colId xmlns="" xmlns:a16="http://schemas.microsoft.com/office/drawing/2014/main" val="3678646131"/>
                    </a:ext>
                  </a:extLst>
                </a:gridCol>
              </a:tblGrid>
              <a:tr h="849986"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подотчетности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(подконтрольности) расходов бюджета городского округа </a:t>
                      </a:r>
                    </a:p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283538"/>
                  </a:ext>
                </a:extLst>
              </a:tr>
              <a:tr h="704990"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Сохранение практики</a:t>
                      </a:r>
                      <a:r>
                        <a:rPr lang="ru-RU" sz="14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формирования «программного» бюджета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5783478"/>
                  </a:ext>
                </a:extLst>
              </a:tr>
            </a:tbl>
          </a:graphicData>
        </a:graphic>
      </p:graphicFrame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039" y="1932450"/>
            <a:ext cx="5527430" cy="456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592213"/>
              </p:ext>
            </p:extLst>
          </p:nvPr>
        </p:nvGraphicFramePr>
        <p:xfrm>
          <a:off x="83525" y="3744747"/>
          <a:ext cx="6497515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7515">
                  <a:extLst>
                    <a:ext uri="{9D8B030D-6E8A-4147-A177-3AD203B41FA5}">
                      <a16:colId xmlns="" xmlns:a16="http://schemas.microsoft.com/office/drawing/2014/main" val="4191906838"/>
                    </a:ext>
                  </a:extLst>
                </a:gridCol>
              </a:tblGrid>
              <a:tr h="921428"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 эффективности и качества оказания муниципальных услуг (выполнения работ)</a:t>
                      </a:r>
                    </a:p>
                    <a:p>
                      <a:pPr algn="ctr"/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763875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397717"/>
              </p:ext>
            </p:extLst>
          </p:nvPr>
        </p:nvGraphicFramePr>
        <p:xfrm>
          <a:off x="83524" y="5005590"/>
          <a:ext cx="6497515" cy="1678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7515">
                  <a:extLst>
                    <a:ext uri="{9D8B030D-6E8A-4147-A177-3AD203B41FA5}">
                      <a16:colId xmlns="" xmlns:a16="http://schemas.microsoft.com/office/drawing/2014/main" val="1704296328"/>
                    </a:ext>
                  </a:extLst>
                </a:gridCol>
              </a:tblGrid>
              <a:tr h="594927"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 эффективности муниципального управления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расходами бюджета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2594249"/>
                  </a:ext>
                </a:extLst>
              </a:tr>
              <a:tr h="947244"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и совершенствование систем финансового контроля</a:t>
                      </a:r>
                      <a:r>
                        <a:rPr lang="ru-RU" sz="14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контроля в сфере закупок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6970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74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3193" y="180174"/>
            <a:ext cx="10524392" cy="70788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Основные задачи и приоритеты налоговой политики городского округа Лыткарино на 2025 год и на плановый период 2026 и 2027 годов</a:t>
            </a:r>
            <a:endParaRPr lang="ru-RU" sz="20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029674"/>
              </p:ext>
            </p:extLst>
          </p:nvPr>
        </p:nvGraphicFramePr>
        <p:xfrm>
          <a:off x="465993" y="1308748"/>
          <a:ext cx="11227777" cy="5139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7777">
                  <a:extLst>
                    <a:ext uri="{9D8B030D-6E8A-4147-A177-3AD203B41FA5}">
                      <a16:colId xmlns="" xmlns:a16="http://schemas.microsoft.com/office/drawing/2014/main" val="3678646131"/>
                    </a:ext>
                  </a:extLst>
                </a:gridCol>
              </a:tblGrid>
              <a:tr h="1235646">
                <a:tc>
                  <a:txBody>
                    <a:bodyPr/>
                    <a:lstStyle/>
                    <a:p>
                      <a:pPr algn="ctr"/>
                      <a:endParaRPr lang="ru-RU" sz="22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Продолжение работы по развитию доходного</a:t>
                      </a:r>
                      <a:r>
                        <a:rPr lang="ru-RU" sz="2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потенциала городского округа Лыткарино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283538"/>
                  </a:ext>
                </a:extLst>
              </a:tr>
              <a:tr h="1235646">
                <a:tc>
                  <a:txBody>
                    <a:bodyPr/>
                    <a:lstStyle/>
                    <a:p>
                      <a:pPr algn="ctr"/>
                      <a:endParaRPr lang="ru-RU" sz="22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 эффективности управления муниципальными земельными ресурсами и земельными ресурсами, государственная собственность на которые не разграничена, а также иным имуществом городского округа Лыткарино</a:t>
                      </a:r>
                      <a:endParaRPr lang="ru-RU" sz="2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5783478"/>
                  </a:ext>
                </a:extLst>
              </a:tr>
              <a:tr h="1235646">
                <a:tc>
                  <a:txBody>
                    <a:bodyPr/>
                    <a:lstStyle/>
                    <a:p>
                      <a:pPr algn="ctr"/>
                      <a:endParaRPr lang="ru-RU" sz="22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</a:t>
                      </a:r>
                      <a:r>
                        <a:rPr lang="ru-RU" sz="2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качества администрирования главными администраторами доходов бюджета городского округа</a:t>
                      </a:r>
                      <a:endParaRPr lang="ru-RU" sz="2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0528808"/>
                  </a:ext>
                </a:extLst>
              </a:tr>
              <a:tr h="1235646">
                <a:tc>
                  <a:txBody>
                    <a:bodyPr/>
                    <a:lstStyle/>
                    <a:p>
                      <a:pPr algn="ctr"/>
                      <a:endParaRPr lang="ru-RU" sz="22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Продолжение работы по повышению</a:t>
                      </a:r>
                      <a:r>
                        <a:rPr lang="ru-RU" sz="2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эффективности межбюджетных отношений с Московской областью</a:t>
                      </a:r>
                      <a:endParaRPr lang="ru-RU" sz="2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9541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3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085" y="148050"/>
            <a:ext cx="112081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О</a:t>
            </a:r>
            <a:r>
              <a:rPr lang="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сновные цели и задачи долговой политики городского округа Лыткарино на 2025 год и на плановый период 2026 и 2027 годов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8523" y="1053395"/>
            <a:ext cx="4600759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22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Цели:</a:t>
            </a:r>
          </a:p>
          <a:p>
            <a:endParaRPr lang="ru" sz="2200" b="1" dirty="0" smtClean="0">
              <a:solidFill>
                <a:srgbClr val="7030A0"/>
              </a:solidFill>
              <a:latin typeface="Bookman Old Style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" dirty="0" smtClean="0">
                <a:latin typeface="Bookman Old Style" pitchFamily="18" charset="0"/>
                <a:cs typeface="Times New Roman" pitchFamily="18" charset="0"/>
              </a:rPr>
              <a:t>Повышение долгосрочной финансовой устойчивости и самостоятельности бюджета.</a:t>
            </a:r>
          </a:p>
          <a:p>
            <a:pPr marL="342900" indent="-342900">
              <a:buAutoNum type="arabicPeriod"/>
            </a:pPr>
            <a:endParaRPr lang="ru" dirty="0" smtClean="0">
              <a:latin typeface="Bookman Old Style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Н</a:t>
            </a:r>
            <a:r>
              <a:rPr lang="ru" dirty="0" smtClean="0">
                <a:latin typeface="Bookman Old Style" pitchFamily="18" charset="0"/>
                <a:cs typeface="Times New Roman" pitchFamily="18" charset="0"/>
              </a:rPr>
              <a:t>епревышение уровня муниципального долга, установленного бюджетным законодательством.</a:t>
            </a:r>
          </a:p>
          <a:p>
            <a:pPr marL="342900" indent="-342900">
              <a:buAutoNum type="arabicPeriod"/>
            </a:pPr>
            <a:endParaRPr lang="ru" dirty="0" smtClean="0">
              <a:latin typeface="Bookman Old Style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О</a:t>
            </a:r>
            <a:r>
              <a:rPr lang="ru" dirty="0" smtClean="0">
                <a:latin typeface="Bookman Old Style" pitchFamily="18" charset="0"/>
                <a:cs typeface="Times New Roman" pitchFamily="18" charset="0"/>
              </a:rPr>
              <a:t>птимизация структуры муниципального долга по видам заимствований.</a:t>
            </a:r>
          </a:p>
          <a:p>
            <a:pPr marL="342900" indent="-342900">
              <a:buAutoNum type="arabicPeriod"/>
            </a:pPr>
            <a:endParaRPr lang="ru" dirty="0" smtClean="0">
              <a:latin typeface="Bookman Old Style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О</a:t>
            </a:r>
            <a:r>
              <a:rPr lang="ru" dirty="0" smtClean="0">
                <a:latin typeface="Bookman Old Style" pitchFamily="18" charset="0"/>
                <a:cs typeface="Times New Roman" pitchFamily="18" charset="0"/>
              </a:rPr>
              <a:t>беспечение прозрачности процессов управления муниципальным долгом.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9282" y="1053395"/>
            <a:ext cx="705395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22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Задачи:</a:t>
            </a:r>
          </a:p>
          <a:p>
            <a:endParaRPr lang="ru" sz="2200" b="1" dirty="0" smtClean="0">
              <a:solidFill>
                <a:srgbClr val="7030A0"/>
              </a:solidFill>
              <a:latin typeface="Bookman Old Style" pitchFamily="18" charset="0"/>
              <a:cs typeface="Times New Roman" pitchFamily="18" charset="0"/>
            </a:endParaRPr>
          </a:p>
          <a:p>
            <a:r>
              <a:rPr lang="ru" sz="22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" dirty="0" smtClean="0">
                <a:latin typeface="Bookman Old Style" pitchFamily="18" charset="0"/>
                <a:cs typeface="Times New Roman" pitchFamily="18" charset="0"/>
              </a:rPr>
              <a:t>1. Соблюдение требований бюджетного законодательства Российской Федерации по предельному объему муниципального долга и расходам на его обслуживании.</a:t>
            </a:r>
          </a:p>
          <a:p>
            <a:endParaRPr lang="ru" dirty="0" smtClean="0">
              <a:latin typeface="Bookman Old Style" pitchFamily="18" charset="0"/>
              <a:cs typeface="Times New Roman" pitchFamily="18" charset="0"/>
            </a:endParaRPr>
          </a:p>
          <a:p>
            <a:r>
              <a:rPr lang="ru" dirty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" dirty="0" smtClean="0">
                <a:latin typeface="Bookman Old Style" pitchFamily="18" charset="0"/>
                <a:cs typeface="Times New Roman" pitchFamily="18" charset="0"/>
              </a:rPr>
              <a:t>2. Поддержка долговой нагрузки бюджета на экономически безопасном уровне.</a:t>
            </a:r>
          </a:p>
          <a:p>
            <a:endParaRPr lang="ru" dirty="0" smtClean="0">
              <a:latin typeface="Bookman Old Style" pitchFamily="18" charset="0"/>
              <a:cs typeface="Times New Roman" pitchFamily="18" charset="0"/>
            </a:endParaRPr>
          </a:p>
          <a:p>
            <a:r>
              <a:rPr lang="ru" dirty="0" smtClean="0">
                <a:latin typeface="Bookman Old Style" pitchFamily="18" charset="0"/>
                <a:cs typeface="Times New Roman" pitchFamily="18" charset="0"/>
              </a:rPr>
              <a:t> 3. Эффективное использование заимствований.</a:t>
            </a:r>
          </a:p>
          <a:p>
            <a:endParaRPr lang="ru" dirty="0" smtClean="0">
              <a:latin typeface="Bookman Old Style" pitchFamily="18" charset="0"/>
              <a:cs typeface="Times New Roman" pitchFamily="18" charset="0"/>
            </a:endParaRPr>
          </a:p>
          <a:p>
            <a:r>
              <a:rPr lang="ru" dirty="0" smtClean="0">
                <a:latin typeface="Bookman Old Style" pitchFamily="18" charset="0"/>
                <a:cs typeface="Times New Roman" pitchFamily="18" charset="0"/>
              </a:rPr>
              <a:t> 4. Своевременное погашение долговых обязательств, имеющих сроки погашения в 2025 году и в плановом периоде 2026 и 2027 годов.</a:t>
            </a:r>
          </a:p>
          <a:p>
            <a:endParaRPr lang="ru" dirty="0" smtClean="0">
              <a:latin typeface="Bookman Old Style" pitchFamily="18" charset="0"/>
              <a:cs typeface="Times New Roman" pitchFamily="18" charset="0"/>
            </a:endParaRPr>
          </a:p>
          <a:p>
            <a:r>
              <a:rPr lang="ru" dirty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" dirty="0" smtClean="0">
                <a:latin typeface="Bookman Old Style" pitchFamily="18" charset="0"/>
                <a:cs typeface="Times New Roman" pitchFamily="18" charset="0"/>
              </a:rPr>
              <a:t>5. Оптимизация расходов на обслуживание муниципального долга городского </a:t>
            </a:r>
            <a:r>
              <a:rPr lang="ru" dirty="0" smtClean="0">
                <a:latin typeface="Bookman Old Style" pitchFamily="18" charset="0"/>
                <a:cs typeface="Times New Roman" pitchFamily="18" charset="0"/>
              </a:rPr>
              <a:t>округа Лыткарино</a:t>
            </a:r>
            <a:r>
              <a:rPr lang="ru" dirty="0" smtClean="0">
                <a:latin typeface="Bookman Old Style" pitchFamily="18" charset="0"/>
                <a:cs typeface="Times New Roman" pitchFamily="18" charset="0"/>
              </a:rPr>
              <a:t>.</a:t>
            </a:r>
          </a:p>
          <a:p>
            <a:endParaRPr lang="ru-RU" sz="2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92D050"/>
            </a:gs>
            <a:gs pos="48000">
              <a:schemeClr val="accent1">
                <a:lumMod val="45000"/>
                <a:lumOff val="5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695" y="164822"/>
            <a:ext cx="11931161" cy="7078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/>
          <a:p>
            <a:pPr algn="ctr"/>
            <a:r>
              <a:rPr lang="ru-RU" altLang="ru-RU" sz="20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Этапы формирования проекта бюджета городского округа Лыткарино </a:t>
            </a:r>
            <a:br>
              <a:rPr lang="ru-RU" altLang="ru-RU" sz="20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altLang="ru-RU" sz="20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на очередной финансовый год и плановый </a:t>
            </a:r>
            <a:r>
              <a:rPr lang="ru-RU" altLang="ru-RU" sz="2000" b="1" i="1" dirty="0" smtClean="0">
                <a:ln/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период</a:t>
            </a:r>
            <a:endParaRPr lang="ru-RU" sz="2000" b="1" i="1" dirty="0">
              <a:ln/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24253" y="2022231"/>
            <a:ext cx="2312377" cy="1549679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ИЮНЬ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Разработка основных показателей прогноза социально экономического развития городского округа Лыткарино на трехлетний период</a:t>
            </a:r>
            <a:endParaRPr lang="ru-RU" sz="1100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2584938" y="1836476"/>
            <a:ext cx="712177" cy="23850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3380815" y="912760"/>
            <a:ext cx="4585187" cy="200464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СЕНТЯБРЬ-ОКТЯБРЬ</a:t>
            </a:r>
          </a:p>
          <a:p>
            <a:pPr algn="ctr"/>
            <a:r>
              <a:rPr lang="ru-RU" sz="1100" dirty="0" smtClean="0"/>
              <a:t>Утверждение </a:t>
            </a:r>
            <a:r>
              <a:rPr lang="ru-RU" sz="1100" dirty="0" smtClean="0"/>
              <a:t>основных направлений налоговой, бюджетной и долговой политики в городском округе Лыткарино</a:t>
            </a:r>
          </a:p>
          <a:p>
            <a:pPr algn="ctr"/>
            <a:r>
              <a:rPr lang="ru-RU" sz="1100" dirty="0" smtClean="0"/>
              <a:t>Рассмотре</a:t>
            </a:r>
            <a:r>
              <a:rPr lang="ru-RU" sz="1100" dirty="0" smtClean="0"/>
              <a:t>ние </a:t>
            </a:r>
            <a:r>
              <a:rPr lang="ru-RU" sz="1100" dirty="0" smtClean="0"/>
              <a:t>бюджетных заявок и обоснований бюджетных ассигнований на 2025 год и плановый период 2026 и 2027 </a:t>
            </a:r>
            <a:r>
              <a:rPr lang="ru-RU" sz="1100" dirty="0" smtClean="0"/>
              <a:t>годов, представленных </a:t>
            </a:r>
            <a:r>
              <a:rPr lang="ru-RU" sz="1100" dirty="0" smtClean="0"/>
              <a:t>главными распорядителями бюджетных </a:t>
            </a:r>
            <a:r>
              <a:rPr lang="ru-RU" sz="1100" dirty="0" smtClean="0"/>
              <a:t>средств</a:t>
            </a:r>
            <a:br>
              <a:rPr lang="ru-RU" sz="1100" dirty="0" smtClean="0"/>
            </a:br>
            <a:r>
              <a:rPr lang="ru-RU" sz="1100" dirty="0" smtClean="0"/>
              <a:t>Работа с муниципальными программами</a:t>
            </a:r>
            <a:endParaRPr lang="ru-RU" sz="1100" dirty="0"/>
          </a:p>
        </p:txBody>
      </p:sp>
      <p:sp>
        <p:nvSpPr>
          <p:cNvPr id="9" name="Овал 8"/>
          <p:cNvSpPr/>
          <p:nvPr/>
        </p:nvSpPr>
        <p:spPr>
          <a:xfrm>
            <a:off x="8818684" y="1389185"/>
            <a:ext cx="3006969" cy="1538654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ОКТЯБРЬ-НОЯБРЬ</a:t>
            </a:r>
          </a:p>
          <a:p>
            <a:pPr algn="ctr"/>
            <a:endParaRPr lang="ru-RU" sz="1100" dirty="0" smtClean="0">
              <a:solidFill>
                <a:schemeClr val="bg1"/>
              </a:solidFill>
            </a:endParaRP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Формирование проекта бюджета городского округа Лыткарино</a:t>
            </a:r>
          </a:p>
          <a:p>
            <a:pPr algn="ctr"/>
            <a:endParaRPr lang="ru-RU" sz="1100" dirty="0" smtClean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8031772" y="2022231"/>
            <a:ext cx="712177" cy="10550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10049607" y="3024554"/>
            <a:ext cx="60080" cy="77958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8159262" y="3900854"/>
            <a:ext cx="3332284" cy="1439705"/>
          </a:xfrm>
          <a:prstGeom prst="ellipse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НОЯБРЬ</a:t>
            </a:r>
          </a:p>
          <a:p>
            <a:pPr algn="ctr"/>
            <a:endParaRPr lang="ru-RU" sz="1100" dirty="0" smtClean="0"/>
          </a:p>
          <a:p>
            <a:pPr algn="ctr"/>
            <a:r>
              <a:rPr lang="ru-RU" sz="1100" dirty="0" smtClean="0"/>
              <a:t>Внесение проекта бюджета городского округа на рассмотрение в Совет депутатов</a:t>
            </a:r>
            <a:endParaRPr lang="ru-RU" sz="110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7877906" y="5183763"/>
            <a:ext cx="1008184" cy="50702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4290646" y="4463562"/>
            <a:ext cx="3587260" cy="213653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НОЯБРЬ-ДЕКАБРЬ</a:t>
            </a:r>
          </a:p>
          <a:p>
            <a:pPr algn="ctr"/>
            <a:endParaRPr lang="ru-RU" sz="1100" dirty="0" smtClean="0"/>
          </a:p>
          <a:p>
            <a:pPr algn="ctr"/>
            <a:r>
              <a:rPr lang="ru-RU" sz="1100" dirty="0" smtClean="0"/>
              <a:t>Публичные слушания по проекту бюджета городского округа, рассмотрение проекта бюджета на заседаниях комиссий Совета депутатов городского округа Лыткарино</a:t>
            </a:r>
            <a:endParaRPr lang="ru-RU" sz="1100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3534508" y="5183763"/>
            <a:ext cx="845526" cy="19196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813290" y="4132384"/>
            <a:ext cx="2721218" cy="1732085"/>
          </a:xfrm>
          <a:prstGeom prst="ellipse">
            <a:avLst/>
          </a:prstGeom>
          <a:solidFill>
            <a:srgbClr val="6403B5"/>
          </a:solidFill>
          <a:ln>
            <a:noFill/>
          </a:ln>
          <a:effectLst>
            <a:glow rad="101600">
              <a:srgbClr val="FF66FF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НОЯБРЬ-ДЕКАБРЬ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sz="1200" dirty="0" smtClean="0"/>
          </a:p>
          <a:p>
            <a:pPr algn="ctr"/>
            <a:r>
              <a:rPr lang="ru-RU" sz="1200" dirty="0" smtClean="0"/>
              <a:t>Утверждение </a:t>
            </a:r>
            <a:r>
              <a:rPr lang="ru-RU" sz="1200" dirty="0" smtClean="0"/>
              <a:t>бюджета </a:t>
            </a:r>
            <a:r>
              <a:rPr lang="ru-RU" sz="1200" dirty="0" smtClean="0"/>
              <a:t>городского округа Лыткарино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290646" y="3346939"/>
            <a:ext cx="3490546" cy="914400"/>
          </a:xfrm>
          <a:prstGeom prst="rect">
            <a:avLst/>
          </a:prstGeom>
          <a:solidFill>
            <a:srgbClr val="62FE62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ПРОЕКТ БЮДЖЕТА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5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340481"/>
              </p:ext>
            </p:extLst>
          </p:nvPr>
        </p:nvGraphicFramePr>
        <p:xfrm>
          <a:off x="105508" y="1517848"/>
          <a:ext cx="9038493" cy="5124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2296">
                  <a:extLst>
                    <a:ext uri="{9D8B030D-6E8A-4147-A177-3AD203B41FA5}">
                      <a16:colId xmlns="" xmlns:a16="http://schemas.microsoft.com/office/drawing/2014/main" val="2062136032"/>
                    </a:ext>
                  </a:extLst>
                </a:gridCol>
                <a:gridCol w="2667005">
                  <a:extLst>
                    <a:ext uri="{9D8B030D-6E8A-4147-A177-3AD203B41FA5}">
                      <a16:colId xmlns="" xmlns:a16="http://schemas.microsoft.com/office/drawing/2014/main" val="3213871038"/>
                    </a:ext>
                  </a:extLst>
                </a:gridCol>
                <a:gridCol w="1314058">
                  <a:extLst>
                    <a:ext uri="{9D8B030D-6E8A-4147-A177-3AD203B41FA5}">
                      <a16:colId xmlns="" xmlns:a16="http://schemas.microsoft.com/office/drawing/2014/main" val="3111358403"/>
                    </a:ext>
                  </a:extLst>
                </a:gridCol>
                <a:gridCol w="1090181">
                  <a:extLst>
                    <a:ext uri="{9D8B030D-6E8A-4147-A177-3AD203B41FA5}">
                      <a16:colId xmlns="" xmlns:a16="http://schemas.microsoft.com/office/drawing/2014/main" val="687454070"/>
                    </a:ext>
                  </a:extLst>
                </a:gridCol>
                <a:gridCol w="1099914">
                  <a:extLst>
                    <a:ext uri="{9D8B030D-6E8A-4147-A177-3AD203B41FA5}">
                      <a16:colId xmlns="" xmlns:a16="http://schemas.microsoft.com/office/drawing/2014/main" val="18325396"/>
                    </a:ext>
                  </a:extLst>
                </a:gridCol>
                <a:gridCol w="1168052">
                  <a:extLst>
                    <a:ext uri="{9D8B030D-6E8A-4147-A177-3AD203B41FA5}">
                      <a16:colId xmlns="" xmlns:a16="http://schemas.microsoft.com/office/drawing/2014/main" val="2362508177"/>
                    </a:ext>
                  </a:extLst>
                </a:gridCol>
                <a:gridCol w="1206987">
                  <a:extLst>
                    <a:ext uri="{9D8B030D-6E8A-4147-A177-3AD203B41FA5}">
                      <a16:colId xmlns="" xmlns:a16="http://schemas.microsoft.com/office/drawing/2014/main" val="2332463279"/>
                    </a:ext>
                  </a:extLst>
                </a:gridCol>
              </a:tblGrid>
              <a:tr h="919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C4E5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C4E5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(отчёт)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C4E5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r>
                        <a:rPr lang="ru-RU" sz="16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Уточнённый план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C4E5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C4E5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</a:p>
                  </a:txBody>
                  <a:tcPr marL="9524" marR="9524" marT="9523" marB="0" anchor="ctr">
                    <a:solidFill>
                      <a:srgbClr val="C4E5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C4E59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3048830"/>
                  </a:ext>
                </a:extLst>
              </a:tr>
              <a:tr h="870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объём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4 342,4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5 221,4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4 872,3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3 135,5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98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9834832"/>
                  </a:ext>
                </a:extLst>
              </a:tr>
              <a:tr h="57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1 625,5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2 135,6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1 911,6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1 974,8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1306439409"/>
                  </a:ext>
                </a:extLst>
              </a:tr>
              <a:tr h="631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2 716,9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3 221,1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2 736,7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1 223,9</a:t>
                      </a:r>
                      <a:endParaRPr lang="ru-RU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1 224,0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1181813102"/>
                  </a:ext>
                </a:extLst>
              </a:tr>
              <a:tr h="993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объём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 016,0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5 465,3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Times New Roman"/>
                        </a:rPr>
                        <a:t>4 872,3</a:t>
                      </a:r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Times New Roman"/>
                        </a:rPr>
                        <a:t>3 </a:t>
                      </a:r>
                      <a:r>
                        <a:rPr lang="ru-RU" sz="1600" b="1" i="0" u="none" strike="noStrike" dirty="0" smtClean="0">
                          <a:effectLst/>
                          <a:latin typeface="Times New Roman"/>
                        </a:rPr>
                        <a:t>135</a:t>
                      </a:r>
                      <a:r>
                        <a:rPr lang="en-US" sz="1600" b="1" i="0" u="none" strike="noStrike" dirty="0" smtClean="0">
                          <a:effectLst/>
                          <a:latin typeface="Times New Roman"/>
                        </a:rPr>
                        <a:t>,</a:t>
                      </a:r>
                      <a:r>
                        <a:rPr lang="ru-RU" sz="1600" b="1" i="0" u="none" strike="noStrike" dirty="0" smtClean="0">
                          <a:effectLst/>
                          <a:latin typeface="Times New Roman"/>
                        </a:rPr>
                        <a:t>5</a:t>
                      </a:r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Times New Roman"/>
                        </a:rPr>
                        <a:t>3 1</a:t>
                      </a:r>
                      <a:r>
                        <a:rPr lang="ru-RU" sz="1600" b="1" i="0" u="none" strike="noStrike" dirty="0" smtClean="0">
                          <a:effectLst/>
                          <a:latin typeface="Times New Roman"/>
                        </a:rPr>
                        <a:t>98</a:t>
                      </a:r>
                      <a:r>
                        <a:rPr lang="en-US" sz="1600" b="1" i="0" u="none" strike="noStrike" dirty="0" smtClean="0">
                          <a:effectLst/>
                          <a:latin typeface="Times New Roman"/>
                        </a:rPr>
                        <a:t>,</a:t>
                      </a:r>
                      <a:r>
                        <a:rPr lang="ru-RU" sz="1600" b="1" i="0" u="none" strike="noStrike" dirty="0" smtClean="0">
                          <a:effectLst/>
                          <a:latin typeface="Times New Roman"/>
                        </a:rPr>
                        <a:t>8</a:t>
                      </a:r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034502"/>
                  </a:ext>
                </a:extLst>
              </a:tr>
              <a:tr h="57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бюджета(-), профицит бюджета (+)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+326,4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-243,9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419411040"/>
                  </a:ext>
                </a:extLst>
              </a:tr>
              <a:tr h="567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319,8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214,3</a:t>
                      </a: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214,3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214,3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214,3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FFCC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8042077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7393" y="71299"/>
            <a:ext cx="11676184" cy="144655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Основные характеристики </a:t>
            </a:r>
            <a:r>
              <a:rPr lang="ru" sz="2200" b="1" i="1" dirty="0" smtClean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бюджета </a:t>
            </a:r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городского округа Лыткарино </a:t>
            </a:r>
            <a:b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 </a:t>
            </a:r>
            <a:r>
              <a:rPr lang="ru" sz="2200" b="1" i="1" dirty="0" smtClean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2025 </a:t>
            </a:r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году и плановом периоде </a:t>
            </a:r>
            <a:r>
              <a:rPr lang="ru" sz="2200" b="1" i="1" dirty="0" smtClean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2026 </a:t>
            </a:r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 </a:t>
            </a:r>
            <a:r>
              <a:rPr lang="ru" sz="2200" b="1" i="1" dirty="0" smtClean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2027 </a:t>
            </a:r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годов в сравнении с предыдущими годами (</a:t>
            </a:r>
            <a:r>
              <a:rPr lang="ru" sz="2200" b="1" i="1" dirty="0" smtClean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млн рублей)</a:t>
            </a:r>
            <a:endParaRPr lang="ru-RU" sz="2200" b="1" i="1" dirty="0">
              <a:ln/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46" y="4468357"/>
            <a:ext cx="2795954" cy="2099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47" y="1649535"/>
            <a:ext cx="2795954" cy="259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6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0100" y="185599"/>
            <a:ext cx="11069515" cy="649670"/>
          </a:xfrm>
          <a:prstGeom prst="rect">
            <a:avLst/>
          </a:prstGeom>
        </p:spPr>
        <p:txBody>
          <a:bodyPr wrap="square">
            <a:prstTxWarp prst="textPlain">
              <a:avLst>
                <a:gd name="adj" fmla="val 50075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Основные </a:t>
            </a:r>
            <a:r>
              <a:rPr lang="ru" sz="2200" b="1" i="1" dirty="0" smtClean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параметры бюджета </a:t>
            </a:r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городского округа Лыткарино </a:t>
            </a:r>
            <a:b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 </a:t>
            </a:r>
            <a:r>
              <a:rPr lang="ru" sz="2200" b="1" i="1" dirty="0" smtClean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2025 </a:t>
            </a:r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году и плановом периоде </a:t>
            </a:r>
            <a:r>
              <a:rPr lang="ru" sz="2200" b="1" i="1" dirty="0" smtClean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2026 </a:t>
            </a:r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 </a:t>
            </a:r>
            <a:r>
              <a:rPr lang="ru" sz="2200" b="1" i="1" dirty="0" smtClean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2027 </a:t>
            </a:r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годов </a:t>
            </a:r>
            <a:r>
              <a:rPr lang="ru" sz="2200" b="1" i="1" dirty="0" smtClean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(млн рублей)</a:t>
            </a:r>
            <a:endParaRPr lang="ru-RU" sz="2200" b="1" i="1" dirty="0">
              <a:ln/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175355"/>
              </p:ext>
            </p:extLst>
          </p:nvPr>
        </p:nvGraphicFramePr>
        <p:xfrm>
          <a:off x="290512" y="975946"/>
          <a:ext cx="4919663" cy="2989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0476484"/>
              </p:ext>
            </p:extLst>
          </p:nvPr>
        </p:nvGraphicFramePr>
        <p:xfrm>
          <a:off x="7048501" y="975946"/>
          <a:ext cx="4710844" cy="3244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028653"/>
              </p:ext>
            </p:extLst>
          </p:nvPr>
        </p:nvGraphicFramePr>
        <p:xfrm>
          <a:off x="3071813" y="3895725"/>
          <a:ext cx="5600700" cy="280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809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431" y="123092"/>
            <a:ext cx="11711353" cy="650631"/>
          </a:xfrm>
          <a:prstGeom prst="rect">
            <a:avLst/>
          </a:prstGeom>
        </p:spPr>
        <p:txBody>
          <a:bodyPr wrap="square">
            <a:prstTxWarp prst="textPlain">
              <a:avLst>
                <a:gd name="adj" fmla="val 49925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" sz="2200" b="1" i="1" dirty="0" smtClean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Структура доходов бюджета городского </a:t>
            </a:r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округа Лыткарино </a:t>
            </a:r>
            <a:b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" sz="2200" b="1" i="1" dirty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 </a:t>
            </a:r>
            <a:r>
              <a:rPr lang="ru" sz="2200" b="1" i="1" dirty="0" smtClean="0">
                <a:ln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2024-2027 годах</a:t>
            </a:r>
            <a:endParaRPr lang="ru-RU" sz="2200" b="1" i="1" dirty="0">
              <a:ln/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60989"/>
              </p:ext>
            </p:extLst>
          </p:nvPr>
        </p:nvGraphicFramePr>
        <p:xfrm>
          <a:off x="1002323" y="944072"/>
          <a:ext cx="4950069" cy="2743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524367"/>
              </p:ext>
            </p:extLst>
          </p:nvPr>
        </p:nvGraphicFramePr>
        <p:xfrm>
          <a:off x="6773374" y="944072"/>
          <a:ext cx="4691795" cy="2743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5872257"/>
              </p:ext>
            </p:extLst>
          </p:nvPr>
        </p:nvGraphicFramePr>
        <p:xfrm>
          <a:off x="1002323" y="3819519"/>
          <a:ext cx="4950069" cy="2928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029141"/>
              </p:ext>
            </p:extLst>
          </p:nvPr>
        </p:nvGraphicFramePr>
        <p:xfrm>
          <a:off x="6773374" y="3857623"/>
          <a:ext cx="4691795" cy="2890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4541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398247"/>
              </p:ext>
            </p:extLst>
          </p:nvPr>
        </p:nvGraphicFramePr>
        <p:xfrm>
          <a:off x="70337" y="105508"/>
          <a:ext cx="12045464" cy="6740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389">
                  <a:extLst>
                    <a:ext uri="{9D8B030D-6E8A-4147-A177-3AD203B41FA5}">
                      <a16:colId xmlns="" xmlns:a16="http://schemas.microsoft.com/office/drawing/2014/main" val="646723248"/>
                    </a:ext>
                  </a:extLst>
                </a:gridCol>
                <a:gridCol w="10504142">
                  <a:extLst>
                    <a:ext uri="{9D8B030D-6E8A-4147-A177-3AD203B41FA5}">
                      <a16:colId xmlns="" xmlns:a16="http://schemas.microsoft.com/office/drawing/2014/main" val="1212848244"/>
                    </a:ext>
                  </a:extLst>
                </a:gridCol>
                <a:gridCol w="792933">
                  <a:extLst>
                    <a:ext uri="{9D8B030D-6E8A-4147-A177-3AD203B41FA5}">
                      <a16:colId xmlns="" xmlns:a16="http://schemas.microsoft.com/office/drawing/2014/main" val="2792363837"/>
                    </a:ext>
                  </a:extLst>
                </a:gridCol>
              </a:tblGrid>
              <a:tr h="452961"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Содержание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34623578"/>
                  </a:ext>
                </a:extLst>
              </a:tr>
              <a:tr h="3019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29180874"/>
                  </a:ext>
                </a:extLst>
              </a:tr>
              <a:tr h="3019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Вводная часть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61549539"/>
                  </a:ext>
                </a:extLst>
              </a:tr>
              <a:tr h="3019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Глоссарий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27805571"/>
                  </a:ext>
                </a:extLst>
              </a:tr>
              <a:tr h="3019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Бюджетный процесс в городском округе Лыткарино Московской области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46076824"/>
                  </a:ext>
                </a:extLst>
              </a:tr>
              <a:tr h="3019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Справочная информация</a:t>
                      </a:r>
                      <a:r>
                        <a:rPr lang="en-US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бюджете городского округа Лыткарино Московской области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74336574"/>
                  </a:ext>
                </a:extLst>
              </a:tr>
              <a:tr h="41619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проекта бюджета городского округа Лыткарино Московской области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74446707"/>
                  </a:ext>
                </a:extLst>
              </a:tr>
              <a:tr h="4831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параметры социально-экономического развития муниципального образования городской округ Лыткарино Московской области в 2025 году и в плановом периоде 2026 и 2027 годов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18310609"/>
                  </a:ext>
                </a:extLst>
              </a:tr>
              <a:tr h="4831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задачи и приоритеты бюджетной политики городского округа Лыткарино Московской области на 2025 год и на плановый период 2026 и 2027 годов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05731460"/>
                  </a:ext>
                </a:extLst>
              </a:tr>
              <a:tr h="4831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задачи и приоритеты налоговой политики городского округа Лыткарино Московской области на 2025 год и на плановый период 2026 и 2027 годов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51969737"/>
                  </a:ext>
                </a:extLst>
              </a:tr>
              <a:tr h="4831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задачи и приоритеты долговой политики городского округа Лыткарино Московской области на 2025 год и на плановый период 2026 и 2027 годов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71465865"/>
                  </a:ext>
                </a:extLst>
              </a:tr>
              <a:tr h="3019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формирования проекта бюджета городского округа Лыткарино Московской области на очередной финансовый год и плановый период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05083239"/>
                  </a:ext>
                </a:extLst>
              </a:tr>
              <a:tr h="4831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характеристики бюджета городского округа Лыткарино Московской области в 2025 году и в плановом периоде 2026 и 2027 годов в сравнении с предыдущими годами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68858744"/>
                  </a:ext>
                </a:extLst>
              </a:tr>
              <a:tr h="3019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параметры бюджета городского округа Лыткарино Московской области в 2025 году и в плановом периоде 2026 и 2027 годов 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52851309"/>
                  </a:ext>
                </a:extLst>
              </a:tr>
              <a:tr h="3019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Структура доходов бюджета городского округа Лыткарино Московской области в 2024-2027 годах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08842881"/>
                  </a:ext>
                </a:extLst>
              </a:tr>
              <a:tr h="3019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Динамика собственных (налоговых и неналоговых) доходов бюджета городского округа Лыткарино Московской области в 2024-2027 годах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65668691"/>
                  </a:ext>
                </a:extLst>
              </a:tr>
              <a:tr h="67944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Информация об объеме и структуре налоговых и неналоговых доходов, а также межбюджетных трансфертах, поступающих в бюджет городского округа Лыткарино Московской области в динамике (отчетный 2023 год, текущий 2024 год, очередной 2025 год и плановый период 2026 и 2027 годов)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612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1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485" y="309798"/>
            <a:ext cx="11553092" cy="70788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i="1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Динамика собственных (налоговых и неналоговых) доходов бюджета городского округа Лыткарино в </a:t>
            </a:r>
            <a:r>
              <a:rPr lang="ru-RU" sz="20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2024-2027 </a:t>
            </a:r>
            <a:r>
              <a:rPr lang="ru-RU" sz="2000" b="1" i="1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гг. (</a:t>
            </a:r>
            <a:r>
              <a:rPr lang="ru-RU" sz="20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млн </a:t>
            </a:r>
            <a:r>
              <a:rPr lang="ru-RU" sz="2000" b="1" i="1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рублей)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667980"/>
              </p:ext>
            </p:extLst>
          </p:nvPr>
        </p:nvGraphicFramePr>
        <p:xfrm>
          <a:off x="590548" y="1149568"/>
          <a:ext cx="11010901" cy="5573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верх 4"/>
          <p:cNvSpPr/>
          <p:nvPr/>
        </p:nvSpPr>
        <p:spPr>
          <a:xfrm>
            <a:off x="5029263" y="1378922"/>
            <a:ext cx="1116560" cy="109171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ysClr val="windowText" lastClr="000000"/>
                </a:solidFill>
              </a:rPr>
              <a:t>6,8%</a:t>
            </a:r>
          </a:p>
        </p:txBody>
      </p:sp>
    </p:spTree>
    <p:extLst>
      <p:ext uri="{BB962C8B-B14F-4D97-AF65-F5344CB8AC3E}">
        <p14:creationId xmlns:p14="http://schemas.microsoft.com/office/powerpoint/2010/main" val="9967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60982"/>
              </p:ext>
            </p:extLst>
          </p:nvPr>
        </p:nvGraphicFramePr>
        <p:xfrm>
          <a:off x="96718" y="879231"/>
          <a:ext cx="12010290" cy="5899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6615">
                  <a:extLst>
                    <a:ext uri="{9D8B030D-6E8A-4147-A177-3AD203B41FA5}">
                      <a16:colId xmlns="" xmlns:a16="http://schemas.microsoft.com/office/drawing/2014/main" val="2568761765"/>
                    </a:ext>
                  </a:extLst>
                </a:gridCol>
                <a:gridCol w="924546">
                  <a:extLst>
                    <a:ext uri="{9D8B030D-6E8A-4147-A177-3AD203B41FA5}">
                      <a16:colId xmlns="" xmlns:a16="http://schemas.microsoft.com/office/drawing/2014/main" val="837801305"/>
                    </a:ext>
                  </a:extLst>
                </a:gridCol>
                <a:gridCol w="1386816">
                  <a:extLst>
                    <a:ext uri="{9D8B030D-6E8A-4147-A177-3AD203B41FA5}">
                      <a16:colId xmlns="" xmlns:a16="http://schemas.microsoft.com/office/drawing/2014/main" val="2563397847"/>
                    </a:ext>
                  </a:extLst>
                </a:gridCol>
                <a:gridCol w="871714">
                  <a:extLst>
                    <a:ext uri="{9D8B030D-6E8A-4147-A177-3AD203B41FA5}">
                      <a16:colId xmlns="" xmlns:a16="http://schemas.microsoft.com/office/drawing/2014/main" val="2843540706"/>
                    </a:ext>
                  </a:extLst>
                </a:gridCol>
                <a:gridCol w="827688">
                  <a:extLst>
                    <a:ext uri="{9D8B030D-6E8A-4147-A177-3AD203B41FA5}">
                      <a16:colId xmlns="" xmlns:a16="http://schemas.microsoft.com/office/drawing/2014/main" val="3833900154"/>
                    </a:ext>
                  </a:extLst>
                </a:gridCol>
                <a:gridCol w="862911">
                  <a:extLst>
                    <a:ext uri="{9D8B030D-6E8A-4147-A177-3AD203B41FA5}">
                      <a16:colId xmlns="" xmlns:a16="http://schemas.microsoft.com/office/drawing/2014/main" val="2749665285"/>
                    </a:ext>
                  </a:extLst>
                </a:gridCol>
              </a:tblGrid>
              <a:tr h="463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доходов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2023 год (отчет)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Утвержденный бюджет на 2024 год (уточнение от 31.10.2024г)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бюджета 2025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бюджета 2026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бюджета 2027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07227956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НАЛОГОВЫЕ И НЕНАЛОГОВЫЕ ДОХОДЫ</a:t>
                      </a:r>
                      <a:endParaRPr lang="ru-RU" sz="11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1 625 499,1</a:t>
                      </a:r>
                      <a:endParaRPr lang="ru-RU" sz="11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2 000 319,5</a:t>
                      </a:r>
                      <a:endParaRPr lang="ru-RU" sz="11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2 135 631,1</a:t>
                      </a:r>
                      <a:endParaRPr lang="ru-RU" sz="11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1 911 544,5</a:t>
                      </a:r>
                      <a:endParaRPr lang="ru-RU" sz="11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1 974 800,8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02721881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НАЛОГИ НА ПРИБЫЛЬ, ДОХОДЫ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868 549,1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1 172 962,9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1 212 758,0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908 850,0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881 217,0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5126803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Налог на доходы физических лиц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868 549,1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1 172 962,9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1 212 758,0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908 850,0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881 217,0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06986060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7 450,7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7 926,0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8 120,0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8 720,0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9 118,0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2727713"/>
                  </a:ext>
                </a:extLst>
              </a:tr>
              <a:tr h="1888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7 450,7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7 926,0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8 120,0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8 720,0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9 118,0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06479411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НАЛОГИ НА СОВОКУПНЫЙ ДОХОД, в том числе: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196 504,3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277 049,8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368 849,0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433 198,0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521 680,0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91941335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188 933,7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258 895,0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337 615,0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408 655,0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494 815,0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45055356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Единый налог на вмененный доход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-323,9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57568466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Налог, взимаемый в связи с применением патентной системы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7 220,5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17 525,0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30 106,0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23 307,0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25 513,0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52722931"/>
                  </a:ext>
                </a:extLst>
              </a:tr>
              <a:tr h="3564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Налог, взимаемый в связи с применением специального режима "Автоматизированная упрощенная система налогообложения"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674,0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629,8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1 128,0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1 236,0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1 352,0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44924238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НАЛОГИ НА ИМУЩЕСТВО, в том числе: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334 428,4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307 458,0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317 323,0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324 699,0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333 227,0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16730957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Налог на имущество физических лиц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39 100,5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40 140,0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47 252,0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54 628,0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63 156,0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90054654"/>
                  </a:ext>
                </a:extLst>
              </a:tr>
              <a:tr h="1894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Земельный налог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295 328,0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267 318,0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270 071,0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270 071,0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270 071,0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4400868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ГОСУДАРСТВЕННАЯ ПОШЛИНА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8 521,1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11 407,0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12 698,0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13 345,0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13 976,0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86211687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12,5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36772300"/>
                  </a:ext>
                </a:extLst>
              </a:tr>
              <a:tr h="3564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143 770,0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173 006,0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200 293,9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200 684,2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200 776,4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5229806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ПЛАТЕЖИ ПРИ ПОЛЬЗОВАНИИ ПРИРОДНЫМИ РЕСУРСАМИ 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6 109,5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2 439,1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1 878,8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1 878,8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1 878,8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99498463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2 238,8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5 537,3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9351001"/>
                  </a:ext>
                </a:extLst>
              </a:tr>
              <a:tr h="18446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ДОХОДЫ ОТ ПРОДАЖИ МАТЕРИАЛЬНЫХ И НЕМАТЕРИАЛЬНЫХ АКТИВОВ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43 249,8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27 081,3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5 468,9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10 331,4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3 012,0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10907984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ШТРАФЫ, САНКЦИИ, ВОЗМЕЩЕНИЕ УЩЕРБА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8 500,6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5 750,5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2 846,2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2 885,3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2 700,0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54664145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ПРОЧИЕ НЕНАЛОГОВЫЕ ДОХОДЫ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6 164,3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9 701,6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5 395,3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6 952,8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7 215,6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69120089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1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2 716 877,7</a:t>
                      </a:r>
                      <a:endParaRPr lang="ru-RU" sz="11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3 221 105,5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2 736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664,7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1 223 921,0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1 223 973,5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6044906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Дотации бюджетам бюджетной системы Российской Федерации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166 414,4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21 967,0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7198269"/>
                  </a:ext>
                </a:extLst>
              </a:tr>
              <a:tr h="1932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Субсидии бюджетам субъектов Российской Федерации и муниципальных образований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1 711 757,4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2 291 175,9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1 880 892,1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392 340,9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416 911,8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47824442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Субвенции от других бюджетов бюджетной системы Российской Федерации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838 854,4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863 914,0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765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209,0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759 480,7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755 814,7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35265765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Прочие межбюджетные трансферты, передаваемые бюджетам городских округов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12 799,3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56 079,9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90 563,6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72 099,4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51 247,0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73216397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Возврат остатков субсидий, целевого назначения из бюджета</a:t>
                      </a:r>
                      <a:endParaRPr lang="ru-RU" sz="11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-12 947,9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-12 031,3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42249713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ВСЕГО ДОХОДОВ</a:t>
                      </a:r>
                      <a:endParaRPr lang="ru-RU" sz="11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4 342 376,8</a:t>
                      </a:r>
                      <a:endParaRPr lang="ru-RU" sz="11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5 221 425,0</a:t>
                      </a:r>
                      <a:endParaRPr lang="ru-RU" sz="11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4 872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295,8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3 135 465,5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3 198 774,3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48" marR="4148" marT="41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4475347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 flipH="1">
            <a:off x="175845" y="48357"/>
            <a:ext cx="11931162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Информация об объеме и структуре налоговых и неналоговых доходов, а также межбюджетных трансфертах, поступающих в бюджет городского округа Лыткарино Московской области в динамике (отчетный 2023 год, текущий 2024 год, очередной 2025 год и плановый период 2026-2027 годов), тыс. рублей </a:t>
            </a:r>
            <a:endParaRPr lang="ru-RU" sz="1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4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731" y="179727"/>
            <a:ext cx="11482753" cy="110799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i="1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Информация об удельном объеме налоговых и неналоговых доходов бюджета муниципального образования в расчете на душу населения в сравнении </a:t>
            </a:r>
            <a:br>
              <a:rPr lang="ru-RU" sz="2000" b="1" i="1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2000" b="1" i="1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 другими муниципальными образованиями Московской области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272440"/>
              </p:ext>
            </p:extLst>
          </p:nvPr>
        </p:nvGraphicFramePr>
        <p:xfrm>
          <a:off x="6450498" y="1552331"/>
          <a:ext cx="5497636" cy="2944362"/>
        </p:xfrm>
        <a:graphic>
          <a:graphicData uri="http://schemas.openxmlformats.org/drawingml/2006/table">
            <a:tbl>
              <a:tblPr/>
              <a:tblGrid>
                <a:gridCol w="1562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43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057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45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242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муниципального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образования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Численность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населения на 01.01.20</a:t>
                      </a:r>
                      <a:r>
                        <a:rPr lang="en-US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г.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(человек)*</a:t>
                      </a: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умма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налоговых и неналоговых </a:t>
                      </a:r>
                      <a:r>
                        <a:rPr lang="ru-RU" sz="11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доходов **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(тыс. рублей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В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расчете 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на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жителя (рублей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66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Жуковский</a:t>
                      </a: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110 083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2 445 120,0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22 211,6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75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Лыткарино </a:t>
                      </a: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66 526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1 535 780,0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23 085,4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66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Дзержинский</a:t>
                      </a: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57 434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1 137 370,0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19 803,1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6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Реутов </a:t>
                      </a: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070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2 231 490,0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19 911,6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6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Люберцы</a:t>
                      </a: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364 888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6 398 700,0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17 536,1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35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Котельники </a:t>
                      </a: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72 311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1 309 540,0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18 109,8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>
                        <a:alpha val="2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1552331"/>
            <a:ext cx="6128239" cy="505069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275263" y="4670727"/>
            <a:ext cx="5848106" cy="83600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smtClean="0">
                <a:solidFill>
                  <a:schemeClr val="tx1"/>
                </a:solidFill>
              </a:rPr>
              <a:t>* Информация 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 на 1 января 2024 года</a:t>
            </a:r>
          </a:p>
          <a:p>
            <a:pPr algn="just"/>
            <a:r>
              <a:rPr lang="en-US" sz="1000" b="1" dirty="0" smtClean="0">
                <a:solidFill>
                  <a:schemeClr val="tx1"/>
                </a:solidFill>
              </a:rPr>
              <a:t>https</a:t>
            </a:r>
            <a:r>
              <a:rPr lang="en-US" sz="1000" b="1" dirty="0">
                <a:solidFill>
                  <a:schemeClr val="tx1"/>
                </a:solidFill>
              </a:rPr>
              <a:t>://77.rosstat.gov.ru/</a:t>
            </a:r>
            <a:r>
              <a:rPr lang="ru-RU" sz="1000" b="1" dirty="0">
                <a:solidFill>
                  <a:schemeClr val="tx1"/>
                </a:solidFill>
              </a:rPr>
              <a:t>Статистика/</a:t>
            </a:r>
            <a:r>
              <a:rPr lang="ru-RU" sz="1000" b="1" dirty="0" err="1">
                <a:solidFill>
                  <a:schemeClr val="tx1"/>
                </a:solidFill>
              </a:rPr>
              <a:t>Официальная_статистика</a:t>
            </a:r>
            <a:r>
              <a:rPr lang="ru-RU" sz="1000" b="1" dirty="0">
                <a:solidFill>
                  <a:schemeClr val="tx1"/>
                </a:solidFill>
              </a:rPr>
              <a:t>/</a:t>
            </a:r>
            <a:r>
              <a:rPr lang="ru-RU" sz="1000" b="1" dirty="0" err="1">
                <a:solidFill>
                  <a:schemeClr val="tx1"/>
                </a:solidFill>
              </a:rPr>
              <a:t>Московская_область</a:t>
            </a:r>
            <a:r>
              <a:rPr lang="ru-RU" sz="1000" b="1" dirty="0">
                <a:solidFill>
                  <a:schemeClr val="tx1"/>
                </a:solidFill>
              </a:rPr>
              <a:t>/Население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75263" y="5771342"/>
            <a:ext cx="5848106" cy="831681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000" b="1" dirty="0" smtClean="0">
                <a:solidFill>
                  <a:schemeClr val="tx1"/>
                </a:solidFill>
              </a:rPr>
              <a:t>** </a:t>
            </a:r>
            <a:r>
              <a:rPr lang="ru-RU" sz="1000" b="1" dirty="0" smtClean="0">
                <a:solidFill>
                  <a:schemeClr val="tx1"/>
                </a:solidFill>
              </a:rPr>
              <a:t>Информация о налоговых и неналоговых доходах в разрезе муниципальных образований размещена на портале «Открытый бюджет МО» по ссылке:</a:t>
            </a:r>
            <a:endParaRPr lang="en-US" sz="10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000" b="1" dirty="0" smtClean="0">
                <a:solidFill>
                  <a:schemeClr val="tx1"/>
                </a:solidFill>
              </a:rPr>
              <a:t>https</a:t>
            </a:r>
            <a:r>
              <a:rPr lang="en-US" sz="1000" b="1" dirty="0">
                <a:solidFill>
                  <a:schemeClr val="tx1"/>
                </a:solidFill>
              </a:rPr>
              <a:t>://budget.mosreg.ru/analitika/ispolnenie-byudjeta-subekta/sravnenie-po-osnovnym-parametram-ispolneniya-byudzhetov-municipalnyx-obrazovanij/</a:t>
            </a:r>
            <a:endParaRPr lang="ru-RU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2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392" y="261482"/>
            <a:ext cx="11658600" cy="646331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Информация о налоговых льготах и ставках налогов, объемах выпадающих доходов  в связи с предоставлением льгот по земельному налогу, налогу на имущество</a:t>
            </a:r>
            <a:endParaRPr lang="ru-RU" b="1" spc="5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0400" y="1036713"/>
            <a:ext cx="4981575" cy="430887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200" kern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</a:t>
            </a:r>
            <a:endParaRPr lang="ru-RU" sz="2200" kern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729945"/>
              </p:ext>
            </p:extLst>
          </p:nvPr>
        </p:nvGraphicFramePr>
        <p:xfrm>
          <a:off x="237392" y="1624859"/>
          <a:ext cx="7944583" cy="3178350"/>
        </p:xfrm>
        <a:graphic>
          <a:graphicData uri="http://schemas.openxmlformats.org/drawingml/2006/table">
            <a:tbl>
              <a:tblPr/>
              <a:tblGrid>
                <a:gridCol w="68873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72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040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Решение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Совета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депутатов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города Лыткарино 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19.11.2014 №578/68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(в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ред. от 29.08.2024 №510/59)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О налоге на имущество физических лиц на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территории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городского округа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Лыткарино » </a:t>
                      </a: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ставка налога от кадастровой стоимости объекта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( %)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64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квартиры, части квартиры, комнаты</a:t>
                      </a: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0,1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anose="020B0604020202020204" pitchFamily="34" charset="-128"/>
                        <a:cs typeface="Times New Roman" pitchFamily="18" charset="0"/>
                      </a:endParaRP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10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жилые дома, части жилых домов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anose="020B0604020202020204" pitchFamily="34" charset="-128"/>
                        <a:cs typeface="Times New Roman" pitchFamily="18" charset="0"/>
                      </a:endParaRP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0,3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anose="020B0604020202020204" pitchFamily="34" charset="-128"/>
                        <a:cs typeface="Times New Roman" pitchFamily="18" charset="0"/>
                      </a:endParaRPr>
                    </a:p>
                  </a:txBody>
                  <a:tcPr marL="9527" marR="9527" marT="951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объекты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незавершенного строительства (жилой дом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anose="020B0604020202020204" pitchFamily="34" charset="-128"/>
                        <a:cs typeface="Times New Roman" pitchFamily="18" charset="0"/>
                      </a:endParaRP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7" marR="9527" marT="951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60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единые недвижимые комплексы, в состав которых входит хотя бы один жилой дом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anose="020B0604020202020204" pitchFamily="34" charset="-128"/>
                        <a:cs typeface="Times New Roman" pitchFamily="18" charset="0"/>
                      </a:endParaRP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7" marR="9527" marT="951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67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гаражи и машино-места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anose="020B0604020202020204" pitchFamily="34" charset="-128"/>
                        <a:cs typeface="Times New Roman" pitchFamily="18" charset="0"/>
                      </a:endParaRP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7" marR="9527" marT="951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40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хозяйственные строения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или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сооружения, площадь каждого из которых не превышает 50 кв.м и которые расположены на земельных участках</a:t>
                      </a:r>
                      <a:r>
                        <a:rPr lang="en-US" sz="1200" b="1" u="none" strike="noStrike" baseline="0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для ведения личного подсобного, огородничества, садоводства или индивидуального жилищного строительства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anose="020B0604020202020204" pitchFamily="34" charset="-128"/>
                        <a:cs typeface="Times New Roman" pitchFamily="18" charset="0"/>
                      </a:endParaRP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7" marR="9527" marT="951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64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прочие объекты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anose="020B0604020202020204" pitchFamily="34" charset="-128"/>
                        <a:cs typeface="Times New Roman" pitchFamily="18" charset="0"/>
                      </a:endParaRP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0,5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anose="020B0604020202020204" pitchFamily="34" charset="-128"/>
                        <a:cs typeface="Times New Roman" pitchFamily="18" charset="0"/>
                      </a:endParaRP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64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торговые центры и помещения в них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anose="020B0604020202020204" pitchFamily="34" charset="-128"/>
                        <a:cs typeface="Times New Roman" pitchFamily="18" charset="0"/>
                      </a:endParaRP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1,9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anose="020B0604020202020204" pitchFamily="34" charset="-128"/>
                        <a:cs typeface="Times New Roman" pitchFamily="18" charset="0"/>
                      </a:endParaRP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41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объекты налогообложения, кадастровая стоимость каждого из которых превышает 300 млн.руб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anose="020B0604020202020204" pitchFamily="34" charset="-128"/>
                        <a:cs typeface="Times New Roman" pitchFamily="18" charset="0"/>
                      </a:endParaRP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Arial Unicode MS" panose="020B0604020202020204" pitchFamily="34" charset="-128"/>
                          <a:cs typeface="Times New Roman" pitchFamily="18" charset="0"/>
                        </a:rPr>
                        <a:t>2,0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anose="020B0604020202020204" pitchFamily="34" charset="-128"/>
                        <a:cs typeface="Times New Roman" pitchFamily="18" charset="0"/>
                      </a:endParaRPr>
                    </a:p>
                  </a:txBody>
                  <a:tcPr marL="9527" marR="9527" marT="951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105222"/>
              </p:ext>
            </p:extLst>
          </p:nvPr>
        </p:nvGraphicFramePr>
        <p:xfrm>
          <a:off x="3352619" y="4862523"/>
          <a:ext cx="8723253" cy="1725760"/>
        </p:xfrm>
        <a:graphic>
          <a:graphicData uri="http://schemas.openxmlformats.org/drawingml/2006/table">
            <a:tbl>
              <a:tblPr/>
              <a:tblGrid>
                <a:gridCol w="87232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953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Льготы в соответствии с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решением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Совета депутатов городского округа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Лыткарино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19.11.2014 №578/68 (в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ред. от 29.08.2024 №510/59)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«О налоге на имущество физических лиц на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города Лыткарино»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76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27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Граждане, являющиеся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членами малоимущих многодетных семей</a:t>
                      </a: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022" y="1596501"/>
            <a:ext cx="375285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2" y="4862522"/>
            <a:ext cx="2963008" cy="19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5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1526" y="129659"/>
            <a:ext cx="3152774" cy="508516"/>
          </a:xfrm>
          <a:prstGeom prst="rect">
            <a:avLst/>
          </a:prstGeom>
        </p:spPr>
        <p:txBody>
          <a:bodyPr wrap="none">
            <a:prstTxWarp prst="textPlain">
              <a:avLst>
                <a:gd name="adj" fmla="val 49697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 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8150" y="728186"/>
            <a:ext cx="11487149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Решение Совета депутатов городского округа Лыткарино от 01.11.2012 №307/35 (</a:t>
            </a:r>
            <a:r>
              <a:rPr lang="ru-RU" b="1" kern="0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ред. от 29.08.2024 №509/59) </a:t>
            </a: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«Об утверждении Положения о земельном налоге на территории муниципального образования «Город Лыткарино Московской области»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94411" y="1817695"/>
            <a:ext cx="5410200" cy="754052"/>
          </a:xfrm>
          <a:prstGeom prst="rect">
            <a:avLst/>
          </a:prstGeom>
        </p:spPr>
        <p:txBody>
          <a:bodyPr wrap="square">
            <a:prstTxWarp prst="textWave1">
              <a:avLst>
                <a:gd name="adj1" fmla="val 12500"/>
                <a:gd name="adj2" fmla="val 352"/>
              </a:avLst>
            </a:prstTxWarp>
            <a:spAutoFit/>
          </a:bodyPr>
          <a:lstStyle/>
          <a:p>
            <a:pPr algn="ctr">
              <a:defRPr/>
            </a:pP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Ставки </a:t>
            </a:r>
            <a:r>
              <a:rPr 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налога от кадастровой стоимости земельного </a:t>
            </a: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</a:t>
            </a:r>
            <a:r>
              <a:rPr lang="ru-RU" sz="1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17244" y="2664856"/>
            <a:ext cx="7374734" cy="40978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defRPr/>
            </a:pPr>
            <a:r>
              <a:rPr lang="ru-RU" sz="1200" b="1" dirty="0" smtClean="0">
                <a:solidFill>
                  <a:schemeClr val="dk1"/>
                </a:solidFill>
              </a:rPr>
              <a:t>- Земельные </a:t>
            </a:r>
            <a:r>
              <a:rPr lang="ru-RU" sz="1200" b="1" dirty="0">
                <a:solidFill>
                  <a:schemeClr val="dk1"/>
                </a:solidFill>
              </a:rPr>
              <a:t>участки в составе зон сельскохозяйственного использования и используемых для сельскохозяйственного </a:t>
            </a:r>
            <a:r>
              <a:rPr lang="ru-RU" sz="1200" b="1" dirty="0" smtClean="0">
                <a:solidFill>
                  <a:schemeClr val="dk1"/>
                </a:solidFill>
              </a:rPr>
              <a:t>производства;</a:t>
            </a:r>
            <a:endParaRPr lang="ru-RU" sz="1200" b="1" dirty="0">
              <a:solidFill>
                <a:schemeClr val="dk1"/>
              </a:solidFill>
            </a:endParaRPr>
          </a:p>
          <a:p>
            <a:pPr fontAlgn="b">
              <a:defRPr/>
            </a:pPr>
            <a:r>
              <a:rPr lang="ru-RU" sz="1200" b="1" dirty="0" smtClean="0">
                <a:solidFill>
                  <a:schemeClr val="dk1"/>
                </a:solidFill>
              </a:rPr>
              <a:t>- Земельные </a:t>
            </a:r>
            <a:r>
              <a:rPr lang="ru-RU" sz="1200" b="1" dirty="0">
                <a:solidFill>
                  <a:schemeClr val="dk1"/>
                </a:solidFill>
              </a:rPr>
              <a:t>участки, занятые жилищным фондом и объектами инженерной инфраструктуры жилищно-коммунального комплекса или приобретенных (предоставленных) для жилищного строительства (за исключением земельных участков, приобретенных (предоставленных) для индивидуального жилищного строительства, используемых в предпринимательской </a:t>
            </a:r>
            <a:r>
              <a:rPr lang="ru-RU" sz="1200" b="1" dirty="0" smtClean="0">
                <a:solidFill>
                  <a:schemeClr val="dk1"/>
                </a:solidFill>
              </a:rPr>
              <a:t>деятельности) и земельных участков, кадастровая стоимость каждого из которых превышает 300 миллионов рублей;</a:t>
            </a:r>
            <a:endParaRPr lang="ru-RU" sz="1200" b="1" dirty="0">
              <a:solidFill>
                <a:schemeClr val="dk1"/>
              </a:solidFill>
            </a:endParaRPr>
          </a:p>
          <a:p>
            <a:pPr fontAlgn="b">
              <a:defRPr/>
            </a:pPr>
            <a:r>
              <a:rPr lang="ru-RU" sz="1200" b="1" dirty="0" smtClean="0">
                <a:solidFill>
                  <a:schemeClr val="dk1"/>
                </a:solidFill>
              </a:rPr>
              <a:t>- Земельные </a:t>
            </a:r>
            <a:r>
              <a:rPr lang="ru-RU" sz="1200" b="1" dirty="0">
                <a:solidFill>
                  <a:schemeClr val="dk1"/>
                </a:solidFill>
              </a:rPr>
              <a:t>участки, </a:t>
            </a:r>
            <a:r>
              <a:rPr lang="ru-RU" sz="1200" b="1" dirty="0">
                <a:solidFill>
                  <a:schemeClr val="tx1"/>
                </a:solidFill>
              </a:rPr>
              <a:t>не используемые в предпринимательской деятельности, приобретенные (предоставленные) для ведения личного подсобного хозяйства, садоводства или огородничества, а также земельные участки общего назначения, предусмотренные Федеральным законом от 29.07.2017 №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</a:t>
            </a:r>
            <a:r>
              <a:rPr lang="ru-RU" sz="1200" b="1" dirty="0" smtClean="0">
                <a:solidFill>
                  <a:schemeClr val="tx1"/>
                </a:solidFill>
              </a:rPr>
              <a:t>», за исключением земельных участков, кадастровая стоимость каждого из которых превышает 300 миллионов рублей;</a:t>
            </a:r>
            <a:endParaRPr lang="ru-RU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fontAlgn="b">
              <a:defRPr/>
            </a:pPr>
            <a:r>
              <a:rPr lang="ru-RU" sz="1200" b="1" dirty="0" smtClean="0">
                <a:solidFill>
                  <a:schemeClr val="dk1"/>
                </a:solidFill>
              </a:rPr>
              <a:t>- Земельные </a:t>
            </a:r>
            <a:r>
              <a:rPr lang="ru-RU" sz="1200" b="1" dirty="0">
                <a:solidFill>
                  <a:schemeClr val="dk1"/>
                </a:solidFill>
              </a:rPr>
              <a:t>участки, ограниченные в обороте в соответствии с законодательством Российской Федерации, предоставленных для обеспечения обороны, безопасности и таможенных нужд;</a:t>
            </a:r>
          </a:p>
          <a:p>
            <a:pPr fontAlgn="b">
              <a:defRPr/>
            </a:pPr>
            <a:r>
              <a:rPr lang="ru-RU" sz="1200" b="1" dirty="0" smtClean="0">
                <a:solidFill>
                  <a:schemeClr val="dk1"/>
                </a:solidFill>
              </a:rPr>
              <a:t>- Земельные </a:t>
            </a:r>
            <a:r>
              <a:rPr lang="ru-RU" sz="1200" b="1" dirty="0">
                <a:solidFill>
                  <a:schemeClr val="dk1"/>
                </a:solidFill>
              </a:rPr>
              <a:t>участки, принадлежащие физическим лицам на праве собственности, кроме земельных участков, используемых для бытового, амбулаторно-поликлинического, ветеринарного, гостиничного обслуживания, торговли, придорожного сервиса, общественного питания, развлечений, спорта, производства. </a:t>
            </a:r>
          </a:p>
        </p:txBody>
      </p:sp>
      <p:sp>
        <p:nvSpPr>
          <p:cNvPr id="7" name="Выноска-облако 6"/>
          <p:cNvSpPr/>
          <p:nvPr/>
        </p:nvSpPr>
        <p:spPr>
          <a:xfrm>
            <a:off x="9124951" y="1507670"/>
            <a:ext cx="2190750" cy="970967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0,3%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62187" y="4571997"/>
            <a:ext cx="2105025" cy="21907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>
              <a:defRPr/>
            </a:pPr>
            <a:r>
              <a:rPr lang="ru-RU" sz="1200" b="1" dirty="0">
                <a:solidFill>
                  <a:schemeClr val="dk1"/>
                </a:solidFill>
              </a:rPr>
              <a:t>Земельные участки, предназначенные для хранения автотранспорта, не используемых в предпринимательской деятельности (занятых индивидуальными и кооперативными гаражами).</a:t>
            </a:r>
          </a:p>
        </p:txBody>
      </p:sp>
      <p:sp>
        <p:nvSpPr>
          <p:cNvPr id="9" name="Выноска-облако 8"/>
          <p:cNvSpPr/>
          <p:nvPr/>
        </p:nvSpPr>
        <p:spPr>
          <a:xfrm>
            <a:off x="2600325" y="3111005"/>
            <a:ext cx="1766888" cy="1178913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1,0%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4326" y="5362575"/>
            <a:ext cx="1514474" cy="14001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Прочие земельные участки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564356" y="4143375"/>
            <a:ext cx="1447800" cy="1053589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1,5%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13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9" y="1694379"/>
            <a:ext cx="21971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92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24351" y="96345"/>
            <a:ext cx="3152774" cy="283708"/>
          </a:xfrm>
          <a:prstGeom prst="rect">
            <a:avLst/>
          </a:prstGeom>
        </p:spPr>
        <p:txBody>
          <a:bodyPr wrap="none" anchor="ctr">
            <a:prstTxWarp prst="textPlain">
              <a:avLst>
                <a:gd name="adj" fmla="val 49697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 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50" y="405822"/>
            <a:ext cx="11601450" cy="4308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ru-RU" sz="1100" b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Решение Совета депутатов городского округа Лыткарино от 01.11.2012 №307/35 (</a:t>
            </a:r>
            <a:r>
              <a:rPr lang="ru-RU" sz="1100" b="1" kern="0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ред. от 29.08.2024 №509/59) </a:t>
            </a:r>
            <a:r>
              <a:rPr lang="ru-RU" sz="1100" b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«Об утверждении Положения о земельном налоге на территории муниципального образования «Город Лыткарино Московской области»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10163" y="815198"/>
            <a:ext cx="1343025" cy="361947"/>
          </a:xfrm>
          <a:prstGeom prst="rect">
            <a:avLst/>
          </a:prstGeom>
        </p:spPr>
        <p:txBody>
          <a:bodyPr wrap="square">
            <a:prstTxWarp prst="textWave1">
              <a:avLst>
                <a:gd name="adj1" fmla="val 12500"/>
                <a:gd name="adj2" fmla="val 74"/>
              </a:avLst>
            </a:prstTxWarp>
            <a:spAutoFit/>
          </a:bodyPr>
          <a:lstStyle/>
          <a:p>
            <a:pPr algn="ctr">
              <a:defRPr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Льготы</a:t>
            </a:r>
            <a:r>
              <a:rPr lang="ru-RU" sz="1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7" y="1232195"/>
            <a:ext cx="8470392" cy="151381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герои Советского Союза, герои Российской Федерации, полные кавалеры ордена Славы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5747" y="1558466"/>
            <a:ext cx="8470392" cy="16921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ветераны и инвалиды ВОВ, а так же ветераны и инвалиды боевых действий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5747" y="1739087"/>
            <a:ext cx="8470392" cy="16498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чернобыльцы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5747" y="1384164"/>
            <a:ext cx="8470392" cy="159996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инвалиды I и II групп инвалидности, инвалиды с детства, дети-инвалиды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749" y="1917840"/>
            <a:ext cx="8470390" cy="195676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участники, ликвидаторы аварий ядерных установок, а также ставшие впоследствии инвалидами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5748" y="2131125"/>
            <a:ext cx="8470391" cy="23107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defRPr/>
            </a:pPr>
            <a:r>
              <a:rPr lang="ru-RU" sz="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физические лица, имеющие трех и более несовершеннолетних детей, чей доход ниже установленного прожиточного минимума, женщины, имеющие звание «Мать-героиня»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63745" y="2387678"/>
            <a:ext cx="8470391" cy="55550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военнослужащие, принимающие участие в специальной военной операции на территориях Донецкой Народной Республики, Луганской Народной Республики, Запорожской области, Херсонской области и Украины, из числа: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граждан РФ, призванных на военную службу по мобилизации в ВС РФ в соответствии с Указом Президента РФ от 21.09.2022 №647 "Об объявлении частичной мобилизации в Российской Федерации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";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граждан РФ, заключивших контракт о добровольном содействии в выполнении задач, возложенных на ВС РФ, с Министерством обороны РФ.</a:t>
            </a:r>
          </a:p>
        </p:txBody>
      </p:sp>
      <p:sp>
        <p:nvSpPr>
          <p:cNvPr id="20" name="Куб 19"/>
          <p:cNvSpPr/>
          <p:nvPr/>
        </p:nvSpPr>
        <p:spPr>
          <a:xfrm>
            <a:off x="10153650" y="1177145"/>
            <a:ext cx="1609726" cy="1577246"/>
          </a:xfrm>
          <a:prstGeom prst="cube">
            <a:avLst/>
          </a:prstGeom>
          <a:solidFill>
            <a:srgbClr val="92D050"/>
          </a:solidFill>
          <a:effectLst>
            <a:glow rad="139700">
              <a:schemeClr val="accent6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</a:rPr>
              <a:t>100 %</a:t>
            </a:r>
            <a:endParaRPr lang="ru-RU" sz="30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4746" y="3123758"/>
            <a:ext cx="8492392" cy="339354"/>
          </a:xfrm>
          <a:prstGeom prst="roundRect">
            <a:avLst/>
          </a:prstGeom>
          <a:solidFill>
            <a:srgbClr val="3EE1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defRPr/>
            </a:pPr>
            <a:r>
              <a:rPr lang="ru-RU" sz="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члены малоимущих семей и малоимущие одиноко проживающие граждане, среднедушевой доход которых ниже величины прожиточного минимума на душу населения, установленной в Московской области (земельные участки, предназначенные для индивидуального жилищного строительства, личного подсобного хозяйства, садоводства и огородничества, и не используемые для предпринимательской деятельности) </a:t>
            </a:r>
            <a:endParaRPr lang="ru-RU" sz="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63745" y="3513259"/>
            <a:ext cx="8492394" cy="474558"/>
          </a:xfrm>
          <a:prstGeom prst="roundRect">
            <a:avLst/>
          </a:prstGeom>
          <a:solidFill>
            <a:srgbClr val="3EE1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пенсионеры, доход которых ниже двукратной величины прожиточного минимума пенсионера, установленной в Московской области (свыше 600 </a:t>
            </a:r>
            <a:r>
              <a:rPr lang="ru-RU" sz="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.);</a:t>
            </a:r>
          </a:p>
          <a:p>
            <a:r>
              <a:rPr lang="ru-RU" sz="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физические лица, соответствующие условиям, необходимым для назначения пенсии в соответствии с законодательством Российской Федерации, действовавшим на 31 декабря 2018 года,  доход которых ниже двукратной величины прожиточного минимума для трудоспособного населения, установленной в Московской области(свыше 600 </a:t>
            </a:r>
            <a:r>
              <a:rPr lang="ru-RU" sz="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8756141" y="1127432"/>
            <a:ext cx="1397508" cy="1853686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8779091" y="3048527"/>
            <a:ext cx="1291975" cy="1025818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уб 25"/>
          <p:cNvSpPr/>
          <p:nvPr/>
        </p:nvSpPr>
        <p:spPr>
          <a:xfrm>
            <a:off x="10153649" y="3030831"/>
            <a:ext cx="1190626" cy="1025819"/>
          </a:xfrm>
          <a:prstGeom prst="cube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</a:rPr>
              <a:t>50 %</a:t>
            </a:r>
            <a:endParaRPr lang="ru-RU" sz="3000" b="1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85747" y="4124065"/>
            <a:ext cx="8514397" cy="52529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defRPr/>
            </a:pPr>
            <a:r>
              <a:rPr lang="ru-RU" sz="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пенсионеры, а также физические лица, соответствующие условиям необходимым для назначения пенсии в соответствии с законодательством Российской Федерации, действовавшим на 31 декабря 2018 года, в отношении земельных участков, находящихся в собственности, постоянном (бессрочном) пользовании или пожизненном наследуемом владении налогоплательщика, предназначенных для индивидуального жилищного строительства </a:t>
            </a:r>
            <a:endParaRPr lang="ru-RU" sz="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8824807" y="4226211"/>
            <a:ext cx="978408" cy="48463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Куб 29"/>
          <p:cNvSpPr/>
          <p:nvPr/>
        </p:nvSpPr>
        <p:spPr>
          <a:xfrm>
            <a:off x="10153649" y="4124066"/>
            <a:ext cx="819151" cy="586778"/>
          </a:xfrm>
          <a:prstGeom prst="cube">
            <a:avLst/>
          </a:prstGeom>
          <a:solidFill>
            <a:srgbClr val="FFC000"/>
          </a:solidFill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20 %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85748" y="4835903"/>
            <a:ext cx="8492393" cy="379860"/>
          </a:xfrm>
          <a:prstGeom prst="roundRect">
            <a:avLst>
              <a:gd name="adj" fmla="val 0"/>
            </a:avLst>
          </a:prstGeom>
          <a:solidFill>
            <a:srgbClr val="C46C9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defRPr/>
            </a:pPr>
            <a:r>
              <a:rPr lang="ru-RU" sz="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 казенные учреждения, в том числе органы местного самоуправления, органы Администрации городского округа Лыткарино с правами юридического лица, финансовое обеспечение деятельности которых   осуществляется за счет средств бюджета </a:t>
            </a:r>
            <a:r>
              <a:rPr lang="ru-RU" sz="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г.о</a:t>
            </a:r>
            <a:r>
              <a:rPr lang="ru-RU" sz="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Лыткарино на основании бюджетной сметы в отношении земельных участков, предоставленных для непосредственного выполнения возложенных на них функций </a:t>
            </a:r>
            <a:endParaRPr lang="ru-RU" sz="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63745" y="5215763"/>
            <a:ext cx="8514396" cy="401671"/>
          </a:xfrm>
          <a:prstGeom prst="roundRect">
            <a:avLst>
              <a:gd name="adj" fmla="val 0"/>
            </a:avLst>
          </a:prstGeom>
          <a:solidFill>
            <a:srgbClr val="C46C9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defRPr/>
            </a:pPr>
            <a:r>
              <a:rPr lang="ru-RU" sz="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 бюджетные и автономные учреждения, созданные органами местного самоуправления и получающие субсидии из бюджета </a:t>
            </a:r>
            <a:r>
              <a:rPr lang="ru-RU" sz="8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г.о</a:t>
            </a:r>
            <a:r>
              <a:rPr lang="ru-RU" sz="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Лыткарино, в выручке от реализации продукции (товаров, работ, услуг) которых выручка от выполнения муниципального задания составляет не менее 70 процентов в отношении земельных участков, предоставленных для непосредственного выполнения возложенных на них функций</a:t>
            </a:r>
            <a:endParaRPr lang="ru-RU" sz="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74746" y="5625693"/>
            <a:ext cx="8503396" cy="479832"/>
          </a:xfrm>
          <a:prstGeom prst="roundRect">
            <a:avLst>
              <a:gd name="adj" fmla="val 0"/>
            </a:avLst>
          </a:prstGeom>
          <a:solidFill>
            <a:srgbClr val="C46C9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медицинские организации, осуществляющие свою деятельность на территории городского округа Лыткарино, финансируемые за счет средств бюджета Московской области, в отношении земельных участков, используемых для непосредственного выполнения возложенных на них функций, при условии  направления высвободившихся от уплаты земельного налога средств на укрепление материально-технической базы и создание условий по привлечению и закреплению медицинских кадров.</a:t>
            </a:r>
          </a:p>
        </p:txBody>
      </p:sp>
      <p:sp>
        <p:nvSpPr>
          <p:cNvPr id="34" name="Стрелка вправо 33"/>
          <p:cNvSpPr/>
          <p:nvPr/>
        </p:nvSpPr>
        <p:spPr>
          <a:xfrm>
            <a:off x="8800144" y="5000625"/>
            <a:ext cx="1270922" cy="866775"/>
          </a:xfrm>
          <a:prstGeom prst="rightArrow">
            <a:avLst/>
          </a:prstGeom>
          <a:solidFill>
            <a:srgbClr val="FF66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Куб 34"/>
          <p:cNvSpPr/>
          <p:nvPr/>
        </p:nvSpPr>
        <p:spPr>
          <a:xfrm>
            <a:off x="10153649" y="4776118"/>
            <a:ext cx="1065276" cy="1031497"/>
          </a:xfrm>
          <a:prstGeom prst="cube">
            <a:avLst/>
          </a:prstGeom>
          <a:solidFill>
            <a:srgbClr val="FFCCFF"/>
          </a:solidFill>
          <a:effectLst>
            <a:glow rad="139700">
              <a:schemeClr val="accent3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tx1"/>
                </a:solidFill>
              </a:rPr>
              <a:t>100 %</a:t>
            </a:r>
            <a:endParaRPr lang="ru-RU" sz="19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88409" y="6257801"/>
            <a:ext cx="8536398" cy="335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Организации, осуществляющие деятельность в области информационных технологий</a:t>
            </a:r>
          </a:p>
        </p:txBody>
      </p:sp>
      <p:sp>
        <p:nvSpPr>
          <p:cNvPr id="37" name="Стрелка вправо 36"/>
          <p:cNvSpPr/>
          <p:nvPr/>
        </p:nvSpPr>
        <p:spPr>
          <a:xfrm>
            <a:off x="8824807" y="6157182"/>
            <a:ext cx="978408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Куб 37"/>
          <p:cNvSpPr/>
          <p:nvPr/>
        </p:nvSpPr>
        <p:spPr>
          <a:xfrm>
            <a:off x="10153649" y="6022689"/>
            <a:ext cx="819151" cy="61912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5</a:t>
            </a:r>
            <a:r>
              <a:rPr lang="ru-RU" sz="2000" b="1" dirty="0" smtClean="0">
                <a:solidFill>
                  <a:schemeClr val="tx1"/>
                </a:solidFill>
              </a:rPr>
              <a:t>0%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914" y="89991"/>
            <a:ext cx="115179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Оценка налоговых расходов бюджета городского округа Лыткарино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предоставления налоговых льгот (налоговых расходов)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202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 и на плановый период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годов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036990"/>
              </p:ext>
            </p:extLst>
          </p:nvPr>
        </p:nvGraphicFramePr>
        <p:xfrm>
          <a:off x="61546" y="1013321"/>
          <a:ext cx="12010291" cy="5791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3289">
                  <a:extLst>
                    <a:ext uri="{9D8B030D-6E8A-4147-A177-3AD203B41FA5}">
                      <a16:colId xmlns="" xmlns:a16="http://schemas.microsoft.com/office/drawing/2014/main" val="3468401471"/>
                    </a:ext>
                  </a:extLst>
                </a:gridCol>
                <a:gridCol w="680857">
                  <a:extLst>
                    <a:ext uri="{9D8B030D-6E8A-4147-A177-3AD203B41FA5}">
                      <a16:colId xmlns="" xmlns:a16="http://schemas.microsoft.com/office/drawing/2014/main" val="1348643722"/>
                    </a:ext>
                  </a:extLst>
                </a:gridCol>
                <a:gridCol w="680857">
                  <a:extLst>
                    <a:ext uri="{9D8B030D-6E8A-4147-A177-3AD203B41FA5}">
                      <a16:colId xmlns="" xmlns:a16="http://schemas.microsoft.com/office/drawing/2014/main" val="228168509"/>
                    </a:ext>
                  </a:extLst>
                </a:gridCol>
                <a:gridCol w="826104">
                  <a:extLst>
                    <a:ext uri="{9D8B030D-6E8A-4147-A177-3AD203B41FA5}">
                      <a16:colId xmlns="" xmlns:a16="http://schemas.microsoft.com/office/drawing/2014/main" val="2640378238"/>
                    </a:ext>
                  </a:extLst>
                </a:gridCol>
                <a:gridCol w="823835">
                  <a:extLst>
                    <a:ext uri="{9D8B030D-6E8A-4147-A177-3AD203B41FA5}">
                      <a16:colId xmlns="" xmlns:a16="http://schemas.microsoft.com/office/drawing/2014/main" val="452220532"/>
                    </a:ext>
                  </a:extLst>
                </a:gridCol>
                <a:gridCol w="853339">
                  <a:extLst>
                    <a:ext uri="{9D8B030D-6E8A-4147-A177-3AD203B41FA5}">
                      <a16:colId xmlns="" xmlns:a16="http://schemas.microsoft.com/office/drawing/2014/main" val="487167248"/>
                    </a:ext>
                  </a:extLst>
                </a:gridCol>
                <a:gridCol w="851069">
                  <a:extLst>
                    <a:ext uri="{9D8B030D-6E8A-4147-A177-3AD203B41FA5}">
                      <a16:colId xmlns="" xmlns:a16="http://schemas.microsoft.com/office/drawing/2014/main" val="2002330258"/>
                    </a:ext>
                  </a:extLst>
                </a:gridCol>
                <a:gridCol w="835183">
                  <a:extLst>
                    <a:ext uri="{9D8B030D-6E8A-4147-A177-3AD203B41FA5}">
                      <a16:colId xmlns="" xmlns:a16="http://schemas.microsoft.com/office/drawing/2014/main" val="1905440039"/>
                    </a:ext>
                  </a:extLst>
                </a:gridCol>
                <a:gridCol w="830642">
                  <a:extLst>
                    <a:ext uri="{9D8B030D-6E8A-4147-A177-3AD203B41FA5}">
                      <a16:colId xmlns="" xmlns:a16="http://schemas.microsoft.com/office/drawing/2014/main" val="1712614722"/>
                    </a:ext>
                  </a:extLst>
                </a:gridCol>
                <a:gridCol w="762558">
                  <a:extLst>
                    <a:ext uri="{9D8B030D-6E8A-4147-A177-3AD203B41FA5}">
                      <a16:colId xmlns="" xmlns:a16="http://schemas.microsoft.com/office/drawing/2014/main" val="377241913"/>
                    </a:ext>
                  </a:extLst>
                </a:gridCol>
                <a:gridCol w="762558">
                  <a:extLst>
                    <a:ext uri="{9D8B030D-6E8A-4147-A177-3AD203B41FA5}">
                      <a16:colId xmlns="" xmlns:a16="http://schemas.microsoft.com/office/drawing/2014/main" val="1829185796"/>
                    </a:ext>
                  </a:extLst>
                </a:gridCol>
              </a:tblGrid>
              <a:tr h="24694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Пункт НПА,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категория налогоплательщиков, имеющих льготы по уплате местных налогов в бюджет городского округа Лыткарино Московской области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Отчет 2023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Оценка 2024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Прогноз 2025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Прогноз 2026 год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Прогноз 2027 год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45954874"/>
                  </a:ext>
                </a:extLst>
              </a:tr>
              <a:tr h="2217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в том числе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в том числе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в том числе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в том числе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в том числе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6079931"/>
                  </a:ext>
                </a:extLst>
              </a:tr>
              <a:tr h="4874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Кол-во человек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Сумма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Кол-во человек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Сумма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Кол-во человек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Сумма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Кол-во человек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Сумма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Кол-во человек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Сумма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10326045"/>
                  </a:ext>
                </a:extLst>
              </a:tr>
              <a:tr h="1633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85582836"/>
                  </a:ext>
                </a:extLst>
              </a:tr>
              <a:tr h="16334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ЗЕМЕЛЬНЫЙ НАЛОГ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22755202"/>
                  </a:ext>
                </a:extLst>
              </a:tr>
              <a:tr h="322552"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Положение о земельном налоге на территории муниципального образования "Городской округ Лыткарино Московской области", утвержденного Решением Совета депутатов городского округа Лыткарино от 01.11.2012 №307/35 </a:t>
                      </a:r>
                      <a:r>
                        <a:rPr lang="ru-RU" sz="1100" u="none" strike="noStrike" dirty="0" smtClean="0">
                          <a:effectLst/>
                        </a:rPr>
                        <a:t>(</a:t>
                      </a:r>
                      <a:r>
                        <a:rPr lang="ru-RU" sz="1100" u="none" strike="noStrike" dirty="0">
                          <a:effectLst/>
                        </a:rPr>
                        <a:t>ред.29.08.2024 №509/59)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20712180"/>
                  </a:ext>
                </a:extLst>
              </a:tr>
              <a:tr h="52518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подпункт 1 пункта 3.1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Освобождение от налога  в отношении одного участка, не используемого для предпринимательской деятельности, Героев Советского Союза, Героев Российской Федерации, полных кавалеров ордена Славы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29323747"/>
                  </a:ext>
                </a:extLst>
              </a:tr>
              <a:tr h="6554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подпункт 2 пункта 3.1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Освобождение от налога  в отношении одного участка, не используемого для предпринимательской деятельности, инвалидов, имеющих 1 и 2 группу инвалидности</a:t>
                      </a:r>
                      <a:br>
                        <a:rPr lang="ru-RU" sz="900" u="none" strike="noStrike">
                          <a:effectLst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25,00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25,00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25,00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64363495"/>
                  </a:ext>
                </a:extLst>
              </a:tr>
              <a:tr h="52518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 подпункт 3 пункта 3.1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Освобождение от налога  в отношении одного участка, не используемого для предпринимательской деятельности, инвалидов   с детства, детей-инвалидов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21,00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21,00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21,00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75183871"/>
                  </a:ext>
                </a:extLst>
              </a:tr>
              <a:tr h="6554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подпункт 4 пункта 3.1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 Освобождение от налога  в отношении одного участка, не используемого для предпринимательской деятельности, ветеранов и инвалидов Великой Отечественной войны, а также ветеранов и инвалидов боевых действий</a:t>
                      </a:r>
                      <a:br>
                        <a:rPr lang="ru-RU" sz="900" u="none" strike="noStrike">
                          <a:effectLst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76165601"/>
                  </a:ext>
                </a:extLst>
              </a:tr>
              <a:tr h="156729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подпункт 5 пункта 3.1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Освобождение от налога  в отношении одного участка, не используемого для предпринимательской деятельности, физических лиц, имеющих право на получение социальной поддержки в соответствии с Законом РФ от 15.05.1991 № 1244-1  «О социальной защите граждан, подвергшихся воздействию радиации вследствие катастрофы на Чернобыльской АЭС», в соответствии с Федеральным законом от 26 ноября  1998 № 175-ФЗ «О социальной защите граждан Российской Федерации, подвергшихся воздействию радиации вследствие аварии в 1957 году на производственном объединении «Маяк» и сбросов радиоактивных отходов  в реку Теча» и в соответствии с Федеральным законом от 10.01.2002  №2-ФЗ  «О социальных гарантиях гражданам, подвергшимся радиационному воздействию вследствие ядерных испытаний на Семипалатинском полигоне»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48" marR="4348" marT="4348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66229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50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745464"/>
              </p:ext>
            </p:extLst>
          </p:nvPr>
        </p:nvGraphicFramePr>
        <p:xfrm>
          <a:off x="79135" y="158260"/>
          <a:ext cx="12010287" cy="65238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7495">
                  <a:extLst>
                    <a:ext uri="{9D8B030D-6E8A-4147-A177-3AD203B41FA5}">
                      <a16:colId xmlns="" xmlns:a16="http://schemas.microsoft.com/office/drawing/2014/main" val="3025631179"/>
                    </a:ext>
                  </a:extLst>
                </a:gridCol>
                <a:gridCol w="507174">
                  <a:extLst>
                    <a:ext uri="{9D8B030D-6E8A-4147-A177-3AD203B41FA5}">
                      <a16:colId xmlns="" xmlns:a16="http://schemas.microsoft.com/office/drawing/2014/main" val="3215456759"/>
                    </a:ext>
                  </a:extLst>
                </a:gridCol>
                <a:gridCol w="809318">
                  <a:extLst>
                    <a:ext uri="{9D8B030D-6E8A-4147-A177-3AD203B41FA5}">
                      <a16:colId xmlns="" xmlns:a16="http://schemas.microsoft.com/office/drawing/2014/main" val="3919008181"/>
                    </a:ext>
                  </a:extLst>
                </a:gridCol>
                <a:gridCol w="453218">
                  <a:extLst>
                    <a:ext uri="{9D8B030D-6E8A-4147-A177-3AD203B41FA5}">
                      <a16:colId xmlns="" xmlns:a16="http://schemas.microsoft.com/office/drawing/2014/main" val="2072344999"/>
                    </a:ext>
                  </a:extLst>
                </a:gridCol>
                <a:gridCol w="981973">
                  <a:extLst>
                    <a:ext uri="{9D8B030D-6E8A-4147-A177-3AD203B41FA5}">
                      <a16:colId xmlns="" xmlns:a16="http://schemas.microsoft.com/office/drawing/2014/main" val="3869463120"/>
                    </a:ext>
                  </a:extLst>
                </a:gridCol>
                <a:gridCol w="474799">
                  <a:extLst>
                    <a:ext uri="{9D8B030D-6E8A-4147-A177-3AD203B41FA5}">
                      <a16:colId xmlns="" xmlns:a16="http://schemas.microsoft.com/office/drawing/2014/main" val="2591622986"/>
                    </a:ext>
                  </a:extLst>
                </a:gridCol>
                <a:gridCol w="1014345">
                  <a:extLst>
                    <a:ext uri="{9D8B030D-6E8A-4147-A177-3AD203B41FA5}">
                      <a16:colId xmlns="" xmlns:a16="http://schemas.microsoft.com/office/drawing/2014/main" val="3347265011"/>
                    </a:ext>
                  </a:extLst>
                </a:gridCol>
                <a:gridCol w="507174">
                  <a:extLst>
                    <a:ext uri="{9D8B030D-6E8A-4147-A177-3AD203B41FA5}">
                      <a16:colId xmlns="" xmlns:a16="http://schemas.microsoft.com/office/drawing/2014/main" val="2145373129"/>
                    </a:ext>
                  </a:extLst>
                </a:gridCol>
                <a:gridCol w="992764">
                  <a:extLst>
                    <a:ext uri="{9D8B030D-6E8A-4147-A177-3AD203B41FA5}">
                      <a16:colId xmlns="" xmlns:a16="http://schemas.microsoft.com/office/drawing/2014/main" val="2104059253"/>
                    </a:ext>
                  </a:extLst>
                </a:gridCol>
                <a:gridCol w="485590">
                  <a:extLst>
                    <a:ext uri="{9D8B030D-6E8A-4147-A177-3AD203B41FA5}">
                      <a16:colId xmlns="" xmlns:a16="http://schemas.microsoft.com/office/drawing/2014/main" val="2337751931"/>
                    </a:ext>
                  </a:extLst>
                </a:gridCol>
                <a:gridCol w="906437">
                  <a:extLst>
                    <a:ext uri="{9D8B030D-6E8A-4147-A177-3AD203B41FA5}">
                      <a16:colId xmlns="" xmlns:a16="http://schemas.microsoft.com/office/drawing/2014/main" val="130735507"/>
                    </a:ext>
                  </a:extLst>
                </a:gridCol>
              </a:tblGrid>
              <a:tr h="86726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подпункт 6 пункта 3.1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Освобождение от налога  в отношении одного участка, не используемого для предпринимательской деятельности, физических лиц, принимавших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63034795"/>
                  </a:ext>
                </a:extLst>
              </a:tr>
              <a:tr h="87373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подпункт 7 пункта 3.1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Освобождение от налога  в отношении одного участка, не используемого для предпринимательской деятельности, физических лиц, получивших или перенесших лучевую болезнь или ставших инвалидами в результате испытаний, учений и других работ, связанных с любыми видами ядерных установок, включая ядерное оружие и  космическую технику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783534"/>
                  </a:ext>
                </a:extLst>
              </a:tr>
              <a:tr h="89315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подпункт 8 пункта 3.1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Освобождение от налога граждан, имеющих на иждивении трех и более несовершеннолетних детей, чей доход ниже установленной в Московской области величины прожиточного минимума по состоянию на 1 января года, являющегося налоговым периодом, в отношении земельных участков, на котором расположен индивидуальный жилой дом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46015015"/>
                  </a:ext>
                </a:extLst>
              </a:tr>
              <a:tr h="4530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подпункт 9 пункта 3.1 Освобождение от налога  в отношении одного участка, не используемого для предпринимательской деятельности, женщин, которым в установленном порядке присвоено звание "Мать - героиня".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55679631"/>
                  </a:ext>
                </a:extLst>
              </a:tr>
              <a:tr h="128795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подпункт 10 пункта 3.1 Освобождение от налога  в отношении одного участка, не используемого для предпринимательской деятельности, военнослужащих, принимающих участие в специальной военной операции на территориях Донецкой Народной Республики. Луганской Народной Республики, Запорожской области, Херсонской области и Украины, из числа:    - граждан РФ. призванных на военную слуюбу по мобилизации в ВС РФ в соответствии с Указом Президента РФ от 21.09.2022 №647 "Об объявлении частичной мобилизации в Российской Федерации";                                                                                                  - граждан РФ, заключивших контракт о добровольном содействии в выполнении задач, возложенных на ВС РФ, с Министерством обороны РФ.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30343276"/>
                  </a:ext>
                </a:extLst>
              </a:tr>
              <a:tr h="98376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пункт 3.2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Уменьшение на 50% суммы налога членам молоимущих семей и малоимущим одиноко проживающим гражданам, среднедушевой доход которых ниже величины прожиточного минимума на душу населения, установленной в Московской области, в отношении земельных участков, предназначенных для индивидуального жилищного строительства, личного подсобного хозяйства, садоводства и огородничества, и не используемых для предпринимательской деятельности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84942430"/>
                  </a:ext>
                </a:extLst>
              </a:tr>
              <a:tr h="116498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подпункт 1 пункта 3.3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Уменьшение на 50% суммы налога пенсионерам, доход которых ниже двукратной величины прожиточного минимума пенсионера, установленной в Московской области, в отношении площади одного земельного участка свыше  600 квадратных метров, установленной п.п.8 п.5 статьи 391 НК РФ</a:t>
                      </a:r>
                      <a:r>
                        <a:rPr lang="ru-RU" sz="900" u="none" strike="noStrike" dirty="0" smtClean="0">
                          <a:effectLst/>
                        </a:rPr>
                        <a:t>,</a:t>
                      </a:r>
                      <a:r>
                        <a:rPr lang="en-US" sz="900" u="none" strike="noStrike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предназначенных </a:t>
                      </a:r>
                      <a:r>
                        <a:rPr lang="ru-RU" sz="900" u="none" strike="noStrike" dirty="0">
                          <a:effectLst/>
                        </a:rPr>
                        <a:t>для индивидуального жилищного строительства, личного подсобного хозяйства, садоводства и огородничества, и не используемых для предпринимательской деятельности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17" marR="4317" marT="4317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40571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85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95024"/>
              </p:ext>
            </p:extLst>
          </p:nvPr>
        </p:nvGraphicFramePr>
        <p:xfrm>
          <a:off x="61545" y="105508"/>
          <a:ext cx="12036670" cy="66469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88208">
                  <a:extLst>
                    <a:ext uri="{9D8B030D-6E8A-4147-A177-3AD203B41FA5}">
                      <a16:colId xmlns="" xmlns:a16="http://schemas.microsoft.com/office/drawing/2014/main" val="3623786370"/>
                    </a:ext>
                  </a:extLst>
                </a:gridCol>
                <a:gridCol w="508287">
                  <a:extLst>
                    <a:ext uri="{9D8B030D-6E8A-4147-A177-3AD203B41FA5}">
                      <a16:colId xmlns="" xmlns:a16="http://schemas.microsoft.com/office/drawing/2014/main" val="1415133290"/>
                    </a:ext>
                  </a:extLst>
                </a:gridCol>
                <a:gridCol w="811096">
                  <a:extLst>
                    <a:ext uri="{9D8B030D-6E8A-4147-A177-3AD203B41FA5}">
                      <a16:colId xmlns="" xmlns:a16="http://schemas.microsoft.com/office/drawing/2014/main" val="2869543505"/>
                    </a:ext>
                  </a:extLst>
                </a:gridCol>
                <a:gridCol w="454215">
                  <a:extLst>
                    <a:ext uri="{9D8B030D-6E8A-4147-A177-3AD203B41FA5}">
                      <a16:colId xmlns="" xmlns:a16="http://schemas.microsoft.com/office/drawing/2014/main" val="2171214899"/>
                    </a:ext>
                  </a:extLst>
                </a:gridCol>
                <a:gridCol w="984130">
                  <a:extLst>
                    <a:ext uri="{9D8B030D-6E8A-4147-A177-3AD203B41FA5}">
                      <a16:colId xmlns="" xmlns:a16="http://schemas.microsoft.com/office/drawing/2014/main" val="2530002417"/>
                    </a:ext>
                  </a:extLst>
                </a:gridCol>
                <a:gridCol w="475843">
                  <a:extLst>
                    <a:ext uri="{9D8B030D-6E8A-4147-A177-3AD203B41FA5}">
                      <a16:colId xmlns="" xmlns:a16="http://schemas.microsoft.com/office/drawing/2014/main" val="2429263391"/>
                    </a:ext>
                  </a:extLst>
                </a:gridCol>
                <a:gridCol w="1016574">
                  <a:extLst>
                    <a:ext uri="{9D8B030D-6E8A-4147-A177-3AD203B41FA5}">
                      <a16:colId xmlns="" xmlns:a16="http://schemas.microsoft.com/office/drawing/2014/main" val="3552067885"/>
                    </a:ext>
                  </a:extLst>
                </a:gridCol>
                <a:gridCol w="508287">
                  <a:extLst>
                    <a:ext uri="{9D8B030D-6E8A-4147-A177-3AD203B41FA5}">
                      <a16:colId xmlns="" xmlns:a16="http://schemas.microsoft.com/office/drawing/2014/main" val="334227127"/>
                    </a:ext>
                  </a:extLst>
                </a:gridCol>
                <a:gridCol w="994944">
                  <a:extLst>
                    <a:ext uri="{9D8B030D-6E8A-4147-A177-3AD203B41FA5}">
                      <a16:colId xmlns="" xmlns:a16="http://schemas.microsoft.com/office/drawing/2014/main" val="2597847000"/>
                    </a:ext>
                  </a:extLst>
                </a:gridCol>
                <a:gridCol w="486658">
                  <a:extLst>
                    <a:ext uri="{9D8B030D-6E8A-4147-A177-3AD203B41FA5}">
                      <a16:colId xmlns="" xmlns:a16="http://schemas.microsoft.com/office/drawing/2014/main" val="2405126753"/>
                    </a:ext>
                  </a:extLst>
                </a:gridCol>
                <a:gridCol w="908428">
                  <a:extLst>
                    <a:ext uri="{9D8B030D-6E8A-4147-A177-3AD203B41FA5}">
                      <a16:colId xmlns="" xmlns:a16="http://schemas.microsoft.com/office/drawing/2014/main" val="937537037"/>
                    </a:ext>
                  </a:extLst>
                </a:gridCol>
              </a:tblGrid>
              <a:tr h="149135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подпункт 2 пункта 3.3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Уменьшение на 50% суммы налога физическим лицам, соответствующим условиям, необходимым для назначения пенсии в соответствии с законодательством Российской Федерации, действовавшим на 31 декабря 2018 года, доход которых ниже двукратной величины прожиточного минимума для трудоспособного населения, установленной в Московской области, в отношении площади одного земельного участка свыше  600 квадратных метров, установленной п.п.8 п.5 статьи 391 НК РФ, предназначенных для индивидуального жилищного строительства, личного подсобного хозяйства, садоводства и огородничества, и не используемых для предпринимательской деятельности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36437155"/>
                  </a:ext>
                </a:extLst>
              </a:tr>
              <a:tr h="10459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пункта 3.4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Уменьшение на 20 процентов суммы налога пенсионерам, а также физическим лицам, соответствующим условиям необходимым для назначения пенсии в соответствии с законодательством Российской Федерации, действовавшим на 31 декабря 2018 года, в отношении площади земельного участка свыше 600 квадратных метров, установленной п.п.8 п.5 статьи 391 Налогового кодекса Российской Федерации, предназначенного для индивидуального жилищного строительства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1781718"/>
                  </a:ext>
                </a:extLst>
              </a:tr>
              <a:tr h="132939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пункта 3.5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Уменьшение на 50% суммы налога организациям, осуществляющим деятельность в области информационных технологий, разрабатывающим и реализующим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оказывающим услуги (выполняющим работы) по разработке, адаптации, модификации программ для ЭВМ, баз данных (программных средств и информационных продуктов вычислительной техники), устанавливающим, тестирующим и сопровождающим программы для ЭВМ, базы данных.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45737173"/>
                  </a:ext>
                </a:extLst>
              </a:tr>
              <a:tr h="63433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абзац 1 пункта 3.6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Освобождение от налога муниципальных казенных учреждений, органов местного самоуправления, финансовое обеспечение деятельности которых осуществляется за счет средств бюджета г.о Лыткарино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890,00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890,00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890,00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890,00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890,00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46531396"/>
                  </a:ext>
                </a:extLst>
              </a:tr>
              <a:tr h="74905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абзац 2 пункта 3.6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Освобождение от налога муниципальных и автономных учреждений, созданных органами местного самоуправления и поучающих субсидии из бюджета городского округа Лыткарино, в выручке от реализации продукции которых выручка от выполнения муниципального задания составляет не менее 70%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29 879,00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29 879,00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29 879,00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29 879,00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29 879,00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00562127"/>
                  </a:ext>
                </a:extLst>
              </a:tr>
              <a:tr h="120118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абзац 3 пункта 3.6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Освобождение от налога государственных медицинских организаций, осуществляющих свою деятельность на территории городского округа Лыткарино, финансируемых за счет средств бюджета Московской области, в отношении земельных участков, используемых для непосредственного выполнения возложенных на них функций, при условии направления высвободившихся от уплаты земельного налога средств на укрепление материально-технической базы и создание условий по привлечению и закреплению медицинских кадров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2 490,00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2 490,00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2 490,00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2 490,00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2 490,00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45219377"/>
                  </a:ext>
                </a:extLst>
              </a:tr>
              <a:tr h="19569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effectLst/>
                        </a:rPr>
                        <a:t>ИТОГО по земельному налогу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62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33 321,00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62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33 321,00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62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33 321,00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62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33 321,00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62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33 321,00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8" marR="4418" marT="4418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0327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75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442090"/>
              </p:ext>
            </p:extLst>
          </p:nvPr>
        </p:nvGraphicFramePr>
        <p:xfrm>
          <a:off x="114300" y="168769"/>
          <a:ext cx="11948745" cy="21357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63424">
                  <a:extLst>
                    <a:ext uri="{9D8B030D-6E8A-4147-A177-3AD203B41FA5}">
                      <a16:colId xmlns="" xmlns:a16="http://schemas.microsoft.com/office/drawing/2014/main" val="3779637902"/>
                    </a:ext>
                  </a:extLst>
                </a:gridCol>
                <a:gridCol w="500330">
                  <a:extLst>
                    <a:ext uri="{9D8B030D-6E8A-4147-A177-3AD203B41FA5}">
                      <a16:colId xmlns="" xmlns:a16="http://schemas.microsoft.com/office/drawing/2014/main" val="869639918"/>
                    </a:ext>
                  </a:extLst>
                </a:gridCol>
                <a:gridCol w="806983">
                  <a:extLst>
                    <a:ext uri="{9D8B030D-6E8A-4147-A177-3AD203B41FA5}">
                      <a16:colId xmlns="" xmlns:a16="http://schemas.microsoft.com/office/drawing/2014/main" val="182876724"/>
                    </a:ext>
                  </a:extLst>
                </a:gridCol>
                <a:gridCol w="451912">
                  <a:extLst>
                    <a:ext uri="{9D8B030D-6E8A-4147-A177-3AD203B41FA5}">
                      <a16:colId xmlns="" xmlns:a16="http://schemas.microsoft.com/office/drawing/2014/main" val="900276234"/>
                    </a:ext>
                  </a:extLst>
                </a:gridCol>
                <a:gridCol w="976451">
                  <a:extLst>
                    <a:ext uri="{9D8B030D-6E8A-4147-A177-3AD203B41FA5}">
                      <a16:colId xmlns="" xmlns:a16="http://schemas.microsoft.com/office/drawing/2014/main" val="384043477"/>
                    </a:ext>
                  </a:extLst>
                </a:gridCol>
                <a:gridCol w="468051">
                  <a:extLst>
                    <a:ext uri="{9D8B030D-6E8A-4147-A177-3AD203B41FA5}">
                      <a16:colId xmlns="" xmlns:a16="http://schemas.microsoft.com/office/drawing/2014/main" val="354280452"/>
                    </a:ext>
                  </a:extLst>
                </a:gridCol>
                <a:gridCol w="1008730">
                  <a:extLst>
                    <a:ext uri="{9D8B030D-6E8A-4147-A177-3AD203B41FA5}">
                      <a16:colId xmlns="" xmlns:a16="http://schemas.microsoft.com/office/drawing/2014/main" val="2246102390"/>
                    </a:ext>
                  </a:extLst>
                </a:gridCol>
                <a:gridCol w="500330">
                  <a:extLst>
                    <a:ext uri="{9D8B030D-6E8A-4147-A177-3AD203B41FA5}">
                      <a16:colId xmlns="" xmlns:a16="http://schemas.microsoft.com/office/drawing/2014/main" val="2674847888"/>
                    </a:ext>
                  </a:extLst>
                </a:gridCol>
                <a:gridCol w="984521">
                  <a:extLst>
                    <a:ext uri="{9D8B030D-6E8A-4147-A177-3AD203B41FA5}">
                      <a16:colId xmlns="" xmlns:a16="http://schemas.microsoft.com/office/drawing/2014/main" val="3996982611"/>
                    </a:ext>
                  </a:extLst>
                </a:gridCol>
                <a:gridCol w="484191">
                  <a:extLst>
                    <a:ext uri="{9D8B030D-6E8A-4147-A177-3AD203B41FA5}">
                      <a16:colId xmlns="" xmlns:a16="http://schemas.microsoft.com/office/drawing/2014/main" val="743485674"/>
                    </a:ext>
                  </a:extLst>
                </a:gridCol>
                <a:gridCol w="903822">
                  <a:extLst>
                    <a:ext uri="{9D8B030D-6E8A-4147-A177-3AD203B41FA5}">
                      <a16:colId xmlns="" xmlns:a16="http://schemas.microsoft.com/office/drawing/2014/main" val="1902012288"/>
                    </a:ext>
                  </a:extLst>
                </a:gridCol>
              </a:tblGrid>
              <a:tr h="205494"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</a:rPr>
                        <a:t>НАЛОГ НА ИМУЩЕСТВО ФИЗИЧЕСКИХ ЛИЦ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38843131"/>
                  </a:ext>
                </a:extLst>
              </a:tr>
              <a:tr h="439331"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 Решение Совета депутатов городского округа Лыткарино  "О налоге на имущество физических лиц на территории муниципального образования "Город Лыткарино Московской области" от 19.11.2014 №578/68 (ред. от 29.08.2024 №510/59)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32795634"/>
                  </a:ext>
                </a:extLst>
              </a:tr>
              <a:tr h="95944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пункт 1 Приложения  2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Освобождение от налога граждан, являющихся членами малоимущих многодетных семей в отношении одного объекта налогообложения каждого вида по выбору налогоплательщика: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1) жилой дом, часть жилого дома;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2) квартира, часть квартиры, комната.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97998458"/>
                  </a:ext>
                </a:extLst>
              </a:tr>
              <a:tr h="26218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</a:rPr>
                        <a:t>ИТОГО по налогу на имущество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effectLst/>
                        </a:rPr>
                        <a:t>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effectLst/>
                        </a:rPr>
                        <a:t>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effectLst/>
                        </a:rPr>
                        <a:t>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effectLst/>
                        </a:rPr>
                        <a:t>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88876579"/>
                  </a:ext>
                </a:extLst>
              </a:tr>
              <a:tr h="26926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ВСЕГО: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</a:rPr>
                        <a:t>66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</a:rPr>
                        <a:t>33 322,00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</a:rPr>
                        <a:t>66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</a:rPr>
                        <a:t>33 322,00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</a:rPr>
                        <a:t>66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</a:rPr>
                        <a:t>33 322,00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</a:rPr>
                        <a:t>66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</a:rPr>
                        <a:t>33 322,00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</a:rPr>
                        <a:t>66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</a:rPr>
                        <a:t>33 322,00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86" marR="7086" marT="7086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21710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4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079616"/>
              </p:ext>
            </p:extLst>
          </p:nvPr>
        </p:nvGraphicFramePr>
        <p:xfrm>
          <a:off x="114126" y="282654"/>
          <a:ext cx="11887200" cy="4708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555">
                  <a:extLst>
                    <a:ext uri="{9D8B030D-6E8A-4147-A177-3AD203B41FA5}">
                      <a16:colId xmlns="" xmlns:a16="http://schemas.microsoft.com/office/drawing/2014/main" val="646723248"/>
                    </a:ext>
                  </a:extLst>
                </a:gridCol>
                <a:gridCol w="10269415">
                  <a:extLst>
                    <a:ext uri="{9D8B030D-6E8A-4147-A177-3AD203B41FA5}">
                      <a16:colId xmlns="" xmlns:a16="http://schemas.microsoft.com/office/drawing/2014/main" val="1212848244"/>
                    </a:ext>
                  </a:extLst>
                </a:gridCol>
                <a:gridCol w="879230">
                  <a:extLst>
                    <a:ext uri="{9D8B030D-6E8A-4147-A177-3AD203B41FA5}">
                      <a16:colId xmlns="" xmlns:a16="http://schemas.microsoft.com/office/drawing/2014/main" val="2792363837"/>
                    </a:ext>
                  </a:extLst>
                </a:gridCol>
              </a:tblGrid>
              <a:tr h="542100">
                <a:tc>
                  <a:txBody>
                    <a:bodyPr/>
                    <a:lstStyle/>
                    <a:p>
                      <a:pPr algn="ctr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endParaRPr lang="ru-RU" sz="13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об удельном объеме налоговых и неналоговых доходов бюджета муниципального образования в расчете на душу населения в сравнении с другими муниципальными образованиями Московской области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6844309"/>
                  </a:ext>
                </a:extLst>
              </a:tr>
              <a:tr h="50202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налоговых льготах и ставках налогов, объемах выпадающих доходов в связи с предоставлением льгот по земельному налогу, налогу на имущество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23-25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61549539"/>
                  </a:ext>
                </a:extLst>
              </a:tr>
              <a:tr h="36949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налоговых расходов бюджета городского округа Лыткарино Московской области от предоставления налоговых льгот (налоговых расходов) на 2025 год и на плановый период 2026 и 2027 годов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26-29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27805571"/>
                  </a:ext>
                </a:extLst>
              </a:tr>
              <a:tr h="29749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Программные, непрограммные и условно утверждённые расходы бюджета городского округа Лыткарино в 2025 году и плановом</a:t>
                      </a:r>
                      <a:r>
                        <a:rPr lang="ru-RU" sz="13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периоде 2026 и 2027 годов</a:t>
                      </a:r>
                      <a:endPara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29749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программы. Что такое программный бюджет?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51969737"/>
                  </a:ext>
                </a:extLst>
              </a:tr>
              <a:tr h="36528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расходах бюджета городского округа Лыткарино в разрезе муниципальных программ в динамике (отчётный 2023 год, текущий 2024 год, очередной 2025 год и плановый период 2026 и 2027 годов)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6528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расходах бюджета городского округа Лыткарино Московской области в разрезе муниципальных программ с указанием планируемых целевых показателей программ в динамике (фактические значения в отчётном 2023 году, плановые значения в текущем 2024 году, прогноз на 2025 год и на плановый период 2026 и 2027 годов)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33-55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68858744"/>
                  </a:ext>
                </a:extLst>
              </a:tr>
              <a:tr h="36528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об общественно значимых проектах, реализуемых на территории городского округа Лыткарино Московской области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56-60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612854"/>
                  </a:ext>
                </a:extLst>
              </a:tr>
              <a:tr h="36528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расходах бюджета городского округа Лыткарино Московской области в 2025-2027</a:t>
                      </a:r>
                      <a:r>
                        <a:rPr lang="ru-RU" sz="13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годах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учётом интересов целевых</a:t>
                      </a:r>
                      <a:r>
                        <a:rPr lang="ru-RU" sz="13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 пользователей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61-62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6528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 информация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40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>
            <a:spLocks/>
          </p:cNvSpPr>
          <p:nvPr/>
        </p:nvSpPr>
        <p:spPr>
          <a:xfrm>
            <a:off x="762000" y="73400"/>
            <a:ext cx="10811435" cy="6168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925"/>
              </a:lnSpc>
            </a:pP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Программные, непрограммные и условно утверждённые расходы бюджета городского округа Лыткарино в 2025 году и плановом периоде 2026 и 2027 годов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60007292"/>
              </p:ext>
            </p:extLst>
          </p:nvPr>
        </p:nvGraphicFramePr>
        <p:xfrm>
          <a:off x="3298371" y="860611"/>
          <a:ext cx="5355771" cy="3156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528623558"/>
              </p:ext>
            </p:extLst>
          </p:nvPr>
        </p:nvGraphicFramePr>
        <p:xfrm>
          <a:off x="0" y="3642481"/>
          <a:ext cx="4931229" cy="298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56278919"/>
              </p:ext>
            </p:extLst>
          </p:nvPr>
        </p:nvGraphicFramePr>
        <p:xfrm>
          <a:off x="6167718" y="3331029"/>
          <a:ext cx="5801126" cy="3380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Облако 6"/>
          <p:cNvSpPr/>
          <p:nvPr/>
        </p:nvSpPr>
        <p:spPr>
          <a:xfrm>
            <a:off x="10031505" y="1004047"/>
            <a:ext cx="1452282" cy="69924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Млн</a:t>
            </a:r>
            <a:r>
              <a:rPr lang="ru-RU" sz="1100" b="1" dirty="0" smtClean="0"/>
              <a:t> </a:t>
            </a:r>
            <a:r>
              <a:rPr lang="ru-RU" sz="1100" b="1" dirty="0" smtClean="0">
                <a:solidFill>
                  <a:schemeClr val="tx1"/>
                </a:solidFill>
              </a:rPr>
              <a:t>рублей</a:t>
            </a:r>
            <a:endParaRPr lang="ru-RU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7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250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2754032" y="2511799"/>
            <a:ext cx="6027738" cy="858930"/>
          </a:xfrm>
          <a:prstGeom prst="rect">
            <a:avLst/>
          </a:prstGeom>
        </p:spPr>
        <p:txBody>
          <a:bodyPr wrap="none"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altLang="ru-RU" sz="20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Что такое «ПРОГРАММНЫЙ БЮДЖЕТ»?</a:t>
            </a: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143435" y="3083857"/>
            <a:ext cx="11878236" cy="358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ts val="1700"/>
              </a:lnSpc>
              <a:spcBef>
                <a:spcPts val="1200"/>
              </a:spcBef>
              <a:buFont typeface="Wingdings" pitchFamily="2" charset="2"/>
              <a:buChar char="ü"/>
            </a:pPr>
            <a:endParaRPr lang="ru-RU" altLang="ru-RU" sz="1600" u="sng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14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Программный бюджет отличается от традиционного тем, что все или почти все расходы включены в программы и каждая программа своей целью прямо увязана с тем или иным стратегическим направлением деятельности органа местного самоуправления.</a:t>
            </a:r>
          </a:p>
          <a:p>
            <a:pPr algn="just" eaLnBrk="1" hangingPunct="1">
              <a:lnSpc>
                <a:spcPct val="114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Программное бюджетирование представляет собой методологию планирования, исполнения и контроля за исполнением бюджета, обеспечивающую взаимосвязь процесса распределения расходов с результатами от реализации программ, разрабатываемых на основе стратегических целей, целей социально-экономического развития городского округа Лыткарино, с учетом приоритетов государственной политики, задач органа местного самоуправления, общественной значимости ожидаемых и конечных результатов использования бюджетных средств.</a:t>
            </a:r>
          </a:p>
          <a:p>
            <a:pPr algn="just" eaLnBrk="1" hangingPunct="1">
              <a:lnSpc>
                <a:spcPct val="114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Бюджет городского округа Лыткарино на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год и на плановый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период 2026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годов сформирован на основе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муниципальных программ. </a:t>
            </a:r>
          </a:p>
        </p:txBody>
      </p:sp>
    </p:spTree>
    <p:extLst>
      <p:ext uri="{BB962C8B-B14F-4D97-AF65-F5344CB8AC3E}">
        <p14:creationId xmlns:p14="http://schemas.microsoft.com/office/powerpoint/2010/main" val="94819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2753" y="44451"/>
            <a:ext cx="11967882" cy="618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15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ea typeface="+mn-ea"/>
                <a:cs typeface="+mn-cs"/>
              </a:rPr>
              <a:t>Сведения о расходах бюджета городского округа Лыткарино в разрезе муниципальных программ в динамике (отчётный 2023 год, текущий 2024 год, очередной 2025 год и плановый период 2026 и 2027 годов) 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938138"/>
              </p:ext>
            </p:extLst>
          </p:nvPr>
        </p:nvGraphicFramePr>
        <p:xfrm>
          <a:off x="62753" y="546844"/>
          <a:ext cx="12048565" cy="6230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8261"/>
                <a:gridCol w="5533629"/>
                <a:gridCol w="1311604"/>
                <a:gridCol w="1313997"/>
                <a:gridCol w="1244587"/>
                <a:gridCol w="1014817"/>
                <a:gridCol w="1141670"/>
              </a:tblGrid>
              <a:tr h="132167">
                <a:tc gridSpan="4">
                  <a:txBody>
                    <a:bodyPr/>
                    <a:lstStyle/>
                    <a:p>
                      <a:pPr algn="r" fontAlgn="b"/>
                      <a:endParaRPr lang="ru-RU" sz="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15" marR="4215" marT="421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15" marR="4215" marT="42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15" marR="4215" marT="42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 dirty="0">
                          <a:effectLst/>
                        </a:rPr>
                        <a:t>(тыс. рублей)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15" marR="4215" marT="4215" marB="0" anchor="b"/>
                </a:tc>
              </a:tr>
              <a:tr h="159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Отчётный 2023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 2024 год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2026 год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2027 год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159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b"/>
                </a:tc>
              </a:tr>
              <a:tr h="204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"Здравоохранение"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222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«Культура и туризм»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185 446,8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251 989,4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227 839,1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189 996,1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174 391,6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186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       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1 665 686,9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1 271 765,8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1 256 689,9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1 262 280,6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1 210 718,3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186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«Социальная защита населения»                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14 764,1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21 361,0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21 607,0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21 694,0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204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«Спорт»                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102 096,5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118 116,1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133 410,5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124 375,9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131 214,0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180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сельского хозяйства»    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1 302,1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264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"Экология и окружающая среда"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314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«Безопасность и обеспечение безопасности жизнедеятельности населения»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54 654,8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81 416,1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65 142,6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30 390,0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28 356,4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2282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«Жилище»       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46 799,6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69 929,3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25 605,0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32 653,1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30 120,5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3844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инженерной инфраструктуры,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энергоэффективности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  отрасли обращения с отходами»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641 853,3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1 716 043,3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1 736 247,9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392 942,5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240 743,3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2282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"Предпринимательство"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3244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«Управление имуществом и муниципальными финансами»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308 510,5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473 290,1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372 546,9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326 025,9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325 279,2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468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15 528,5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20 319,7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15 198,5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12 010,4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10 025,9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3244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и функционирование дорожно-транспортного комплекса»    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57 400,6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96 717,4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87 519,1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92 150,1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96 070,0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2943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«Цифровое муниципальное образование»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48 358,7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55 980,0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56 547,0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55 636,0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53 039,0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3003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«Архитектура и градостроительство»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3003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«Формирование современной комфортной городской среды» 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826 391,2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1 117 269,7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827 551,6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516 276,9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747 259,1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3244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159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ПРОГРАММАМ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3 969 017,6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5 297 520,9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4 829 922,1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3 057 607,5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3 069 964,3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25 693,4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27 823,7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27 504,3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27 504,3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27 504,3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186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21 264,0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139 964,3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14 869,4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2 564,9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  <a:tr h="186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4 015 975,0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5 465 308,9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4 872 295,8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3 087 676,7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3 100 031,9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5" marR="4215" marT="421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33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1" y="97018"/>
            <a:ext cx="2850776" cy="167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27931" y="295087"/>
            <a:ext cx="77634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AutoNum type="arabicPeriod"/>
            </a:pPr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 и туризм</a:t>
            </a:r>
          </a:p>
          <a:p>
            <a:pPr>
              <a:spcBef>
                <a:spcPct val="0"/>
              </a:spcBef>
            </a:pPr>
            <a:endParaRPr lang="ru-RU" altLang="ru-RU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1700" b="1" dirty="0" smtClean="0">
                <a:latin typeface="Times New Roman" pitchFamily="18" charset="0"/>
                <a:cs typeface="Times New Roman" pitchFamily="18" charset="0"/>
              </a:rPr>
              <a:t>Основными </a:t>
            </a:r>
            <a:r>
              <a:rPr lang="ru-RU" altLang="ru-RU" sz="1700" b="1" dirty="0">
                <a:latin typeface="Times New Roman" pitchFamily="18" charset="0"/>
                <a:cs typeface="Times New Roman" pitchFamily="18" charset="0"/>
              </a:rPr>
              <a:t>задачами муниципальной программы являются: повышение качества жизни населения городского округа Лыткарино путем развития услуг в сфере культуры, туризма и архивного дела.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831508"/>
              </p:ext>
            </p:extLst>
          </p:nvPr>
        </p:nvGraphicFramePr>
        <p:xfrm>
          <a:off x="591671" y="1936377"/>
          <a:ext cx="11080375" cy="4840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872"/>
                <a:gridCol w="3627709"/>
                <a:gridCol w="1246400"/>
                <a:gridCol w="1672347"/>
                <a:gridCol w="1909620"/>
                <a:gridCol w="746126"/>
                <a:gridCol w="651787"/>
                <a:gridCol w="677514"/>
              </a:tblGrid>
              <a:tr h="5031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5083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2E2E2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 на которые установлены информационные надписи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E2E2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1010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2E2E2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принимающих участие в добровольческой деятельности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E2E2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8434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2E2E2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E2E2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493920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569492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732204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813560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894916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1010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2E2E2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заработной платы наемных работников в организациях, у индивидуальных предпринимателей и физических лиц (среднемесячному доходу от трудовлй деятельности) в Московской области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E2E2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86,24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623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2E2E2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осваивающих дополнительные предпрофессиональные программы в области искусств за счет бюджетных средств от общего количества обучающихся в детских школах искусств за счет бюджетных средств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E2E2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7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969457"/>
              </p:ext>
            </p:extLst>
          </p:nvPr>
        </p:nvGraphicFramePr>
        <p:xfrm>
          <a:off x="484095" y="457199"/>
          <a:ext cx="11403106" cy="10130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3741"/>
                <a:gridCol w="3720353"/>
                <a:gridCol w="1281953"/>
                <a:gridCol w="1712259"/>
                <a:gridCol w="1986642"/>
                <a:gridCol w="765083"/>
                <a:gridCol w="668347"/>
                <a:gridCol w="694728"/>
              </a:tblGrid>
              <a:tr h="6038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9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51480"/>
              </p:ext>
            </p:extLst>
          </p:nvPr>
        </p:nvGraphicFramePr>
        <p:xfrm>
          <a:off x="484094" y="1474786"/>
          <a:ext cx="11394140" cy="50694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417"/>
                <a:gridCol w="3730434"/>
                <a:gridCol w="1281693"/>
                <a:gridCol w="1719704"/>
                <a:gridCol w="1963696"/>
                <a:gridCol w="767253"/>
                <a:gridCol w="670244"/>
                <a:gridCol w="696699"/>
              </a:tblGrid>
              <a:tr h="1267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224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91897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211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музейных фондов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224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224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посещений культурных мероприятий (2024Число посещений мероприятий организаций культуры)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830,935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910,385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1166,757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1295,422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1424,224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224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(реконструированных) и капитально отремонтированных объектов организаций культуры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267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211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проведеных культурно-массовых мероприятий 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224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переоснащенных муниципальных библиотек по модельному стандарту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7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28354"/>
              </p:ext>
            </p:extLst>
          </p:nvPr>
        </p:nvGraphicFramePr>
        <p:xfrm>
          <a:off x="502023" y="2545602"/>
          <a:ext cx="11170022" cy="744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3314"/>
                <a:gridCol w="3657058"/>
                <a:gridCol w="1256483"/>
                <a:gridCol w="1685878"/>
                <a:gridCol w="1925071"/>
                <a:gridCol w="752162"/>
                <a:gridCol w="657060"/>
                <a:gridCol w="682996"/>
              </a:tblGrid>
              <a:tr h="5650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3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</a:tbl>
          </a:graphicData>
        </a:graphic>
      </p:graphicFrame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35" y="105686"/>
            <a:ext cx="2800641" cy="220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9"/>
          <p:cNvSpPr txBox="1">
            <a:spLocks/>
          </p:cNvSpPr>
          <p:nvPr/>
        </p:nvSpPr>
        <p:spPr>
          <a:xfrm>
            <a:off x="3651435" y="63963"/>
            <a:ext cx="8229600" cy="341632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 Муниципальная программа «Образование»  </a:t>
            </a:r>
            <a:endParaRPr lang="ru-RU" altLang="ru-RU" sz="18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51435" y="474857"/>
            <a:ext cx="7844118" cy="1819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Основными целями муниципальной программы являются: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эффективности деятельности 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дошкольных образовательных организаций, формирование системы профессиональной компетенции современного педагога дошкольного образования, реализующего федеральные государственные образовательные стандарты дошкольного образования, обеспечение реализации прав детей различных категорий на получение общедоступного и качественного бесплатного общего образования в полном соответствии с требованиями федеральных государственных </a:t>
            </a: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образовательных стандартов, развитие инфраструктуры, 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интеграции деятельности образовательных организаций, обеспечивающих равную доступность и повышение охвата детей услугами дополнительного образования.</a:t>
            </a:r>
            <a:endParaRPr lang="ru-RU" alt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455486"/>
              </p:ext>
            </p:extLst>
          </p:nvPr>
        </p:nvGraphicFramePr>
        <p:xfrm>
          <a:off x="502024" y="3290793"/>
          <a:ext cx="11170022" cy="33430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3315"/>
                <a:gridCol w="3657059"/>
                <a:gridCol w="1256483"/>
                <a:gridCol w="1685878"/>
                <a:gridCol w="1925070"/>
                <a:gridCol w="752161"/>
                <a:gridCol w="657060"/>
                <a:gridCol w="682996"/>
              </a:tblGrid>
              <a:tr h="1075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5378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3585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детей в возрасте от 5 до 18 лет, охваченных дополнительным образованием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717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653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Доступность дошкольного образования для детей в возрасте от трех до семи лет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7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861322"/>
              </p:ext>
            </p:extLst>
          </p:nvPr>
        </p:nvGraphicFramePr>
        <p:xfrm>
          <a:off x="358590" y="1640543"/>
          <a:ext cx="11492751" cy="4580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9299"/>
                <a:gridCol w="3762720"/>
                <a:gridCol w="1292786"/>
                <a:gridCol w="1734587"/>
                <a:gridCol w="1980692"/>
                <a:gridCol w="773893"/>
                <a:gridCol w="676045"/>
                <a:gridCol w="702729"/>
              </a:tblGrid>
              <a:tr h="572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Доступность дошкольного образования для детей в возрасте до 3-х лет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8589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2004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145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290995"/>
              </p:ext>
            </p:extLst>
          </p:nvPr>
        </p:nvGraphicFramePr>
        <p:xfrm>
          <a:off x="358589" y="447864"/>
          <a:ext cx="11492752" cy="1192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7821"/>
                <a:gridCol w="3759786"/>
                <a:gridCol w="1291778"/>
                <a:gridCol w="1733234"/>
                <a:gridCol w="1979147"/>
                <a:gridCol w="773289"/>
                <a:gridCol w="675517"/>
                <a:gridCol w="702180"/>
              </a:tblGrid>
              <a:tr h="9052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7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6" y="147601"/>
            <a:ext cx="2562786" cy="165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3596155" y="36763"/>
            <a:ext cx="8229600" cy="313932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400" b="1" dirty="0" smtClean="0">
                <a:solidFill>
                  <a:srgbClr val="77420D"/>
                </a:solidFill>
                <a:latin typeface="Trebuchet MS" pitchFamily="34" charset="0"/>
              </a:rPr>
              <a:t>   </a:t>
            </a: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Муниципальная программа «Социальная защита населения»</a:t>
            </a:r>
            <a:endParaRPr lang="ru-RU" altLang="ru-RU" sz="16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36695" y="350695"/>
            <a:ext cx="77724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5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цели муниципальной программы: обеспечение социального развития муниципального образования на основе устойчивого роста уровня и качества жизни населения, нуждающегося в социальной поддержке, демографического потенциала муниципального образования, совершенствования регулирования рынка труда и </a:t>
            </a:r>
            <a:r>
              <a:rPr lang="ru-RU" sz="15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занятости.</a:t>
            </a:r>
            <a:endParaRPr lang="ru-RU" sz="1500" b="1" kern="0" dirty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298571"/>
              </p:ext>
            </p:extLst>
          </p:nvPr>
        </p:nvGraphicFramePr>
        <p:xfrm>
          <a:off x="421342" y="2052265"/>
          <a:ext cx="11465858" cy="4339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968"/>
                <a:gridCol w="3753915"/>
                <a:gridCol w="1289761"/>
                <a:gridCol w="1730528"/>
                <a:gridCol w="1976057"/>
                <a:gridCol w="772082"/>
                <a:gridCol w="674462"/>
                <a:gridCol w="701085"/>
              </a:tblGrid>
              <a:tr h="4210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41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8635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647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647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 бюджета муниципального образования Московской области на социальную сферу, направляемых на предоставление субсидий СО НКО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31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оказана финансовая поддержка СО НКО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31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 НКО, которым оказана поддержка органами местного самоуправления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31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числа граждан старшего возраста, ведущих активный образ жизни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7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961091"/>
              </p:ext>
            </p:extLst>
          </p:nvPr>
        </p:nvGraphicFramePr>
        <p:xfrm>
          <a:off x="439272" y="537879"/>
          <a:ext cx="11349316" cy="5576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196"/>
                <a:gridCol w="3715759"/>
                <a:gridCol w="1276651"/>
                <a:gridCol w="1712939"/>
                <a:gridCol w="1955971"/>
                <a:gridCol w="764234"/>
                <a:gridCol w="667607"/>
                <a:gridCol w="693959"/>
              </a:tblGrid>
              <a:tr h="5869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34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586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оказана консультационная поддержка СО НКО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586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Граждане приняли участие в просветительских мероприятиях по вопросам деятельности СО НКО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880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проведены просветительские мероприятия по вопросам деятельности СО НКО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880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предоставлены площади на льготных условиях или в безвозмездное пользование СО НКО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1573,7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1573,7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1573,7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1573,7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1573,7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880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пострадавших в результате несчастных случаев, связанных с производством со смертельным исходом (по кругу организаций муниципальной собственности)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880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73,63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98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8" y="60205"/>
            <a:ext cx="3081814" cy="153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3845859" y="60205"/>
            <a:ext cx="8229600" cy="300082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5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4. Муниципальная программа «Спорт» </a:t>
            </a:r>
            <a:endParaRPr lang="ru-RU" altLang="ru-RU" sz="15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20988" y="29682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pPr>
              <a:defRPr/>
            </a:pPr>
            <a:r>
              <a:rPr lang="ru-RU" sz="1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вовлечение жителей городского округа Лыткарино в систематические занятия физической культурой и спортом, развитие и модернизация имеющейся в городском округе спортивной инфраструктуры, реконструкция и строительство новых спортивных объектов,  обеспечение эффективного финансового, информационного, методического и кадрового сопровождения сферы физической культуры и спорта в городском округе Лыткарино.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70772"/>
              </p:ext>
            </p:extLst>
          </p:nvPr>
        </p:nvGraphicFramePr>
        <p:xfrm>
          <a:off x="385481" y="1659805"/>
          <a:ext cx="11421036" cy="51274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748"/>
                <a:gridCol w="3739240"/>
                <a:gridCol w="1284719"/>
                <a:gridCol w="1723763"/>
                <a:gridCol w="1968331"/>
                <a:gridCol w="769064"/>
                <a:gridCol w="671826"/>
                <a:gridCol w="698345"/>
              </a:tblGrid>
              <a:tr h="2949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b">
                    <a:noFill/>
                  </a:tcPr>
                </a:tc>
              </a:tr>
              <a:tr h="872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граждан, систематически занимающихся физической культурой и спортом (2024 Доля жителей муниципального образования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лет)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59,87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</a:tr>
              <a:tr h="4394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</a:tr>
              <a:tr h="4394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</a:tr>
              <a:tr h="1450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муниципальном образовании (2024 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области, не имеющего противопоказаний для занятий физической культурой и спортом)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</a:tr>
              <a:tr h="583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71,96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</a:tr>
              <a:tr h="583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и спорта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</a:tr>
              <a:tr h="1505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спортивно-массовых мероприятий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9" marR="6399" marT="6399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98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878" y="442972"/>
            <a:ext cx="10849708" cy="5863144"/>
          </a:xfrm>
          <a:prstGeom prst="rect">
            <a:avLst/>
          </a:prstGeom>
        </p:spPr>
        <p:txBody>
          <a:bodyPr wrap="square" anchor="ctr">
            <a:prstTxWarp prst="textPlain">
              <a:avLst/>
            </a:prstTxWarp>
            <a:spAutoFit/>
          </a:bodyPr>
          <a:lstStyle/>
          <a:p>
            <a:pPr indent="355600" algn="ctr">
              <a:spcBef>
                <a:spcPts val="1200"/>
              </a:spcBef>
              <a:defRPr/>
            </a:pPr>
            <a:endParaRPr lang="ru-RU" sz="100" b="1" i="1" dirty="0" smtClean="0">
              <a:latin typeface="Bookman Old Style" pitchFamily="18" charset="0"/>
            </a:endParaRPr>
          </a:p>
          <a:p>
            <a:pPr indent="355600" algn="ctr">
              <a:spcBef>
                <a:spcPts val="1200"/>
              </a:spcBef>
              <a:defRPr/>
            </a:pP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Уважаемые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жители городского округа Лыткарино!</a:t>
            </a:r>
          </a:p>
          <a:p>
            <a:pPr indent="355600" algn="just">
              <a:spcBef>
                <a:spcPts val="1200"/>
              </a:spcBef>
              <a:defRPr/>
            </a:pP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«Бюджет для граждан», составленный на основе проекта решения Совета депутатов городского округа Лыткарино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О бюджете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городского округа Лыткарино Московской области на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2025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год и на плановый период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2026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2027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годов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».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defRPr/>
            </a:pP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Представленная информация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возможность в доступной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понятной форме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о бюджете городского округа, планируемых результатах исполнения и нацелен на получение обратной связи от граждан, которым интересны современные проблемы муниципальных финансов.</a:t>
            </a:r>
          </a:p>
          <a:p>
            <a:pPr indent="541338" algn="just">
              <a:spcBef>
                <a:spcPts val="1200"/>
              </a:spcBef>
              <a:defRPr/>
            </a:pP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житель городского округа Лыткарино является участником формирования бюджета:</a:t>
            </a:r>
          </a:p>
          <a:p>
            <a:pPr indent="355600" algn="just">
              <a:spcBef>
                <a:spcPts val="1200"/>
              </a:spcBef>
              <a:defRPr/>
            </a:pP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одной стороны, как налогоплательщик, наполняя доходы бюджета,</a:t>
            </a:r>
          </a:p>
          <a:p>
            <a:pPr indent="355600" algn="just">
              <a:spcBef>
                <a:spcPts val="1200"/>
              </a:spcBef>
              <a:defRPr/>
            </a:pP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другой - он получает часть расходов как потребитель общественных услуг.</a:t>
            </a:r>
          </a:p>
          <a:p>
            <a:pPr indent="355600" algn="just">
              <a:spcBef>
                <a:spcPts val="1200"/>
              </a:spcBef>
              <a:defRPr/>
            </a:pP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уверены в том, что передаваемые в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 средства используются прозрачно и эффективно, приносят конкретные результаты как для общества в целом, так и для каждой семьи. </a:t>
            </a:r>
          </a:p>
          <a:p>
            <a:pPr indent="355600" algn="just">
              <a:spcBef>
                <a:spcPts val="1200"/>
              </a:spcBef>
              <a:defRPr/>
            </a:pP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знакомство с особенностями муниципальных финансов будет для Вас интересным и полезным, что даст возможность принимать участие в принятии важных решений городского округа Лыткарино.</a:t>
            </a:r>
          </a:p>
        </p:txBody>
      </p:sp>
    </p:spTree>
    <p:extLst>
      <p:ext uri="{BB962C8B-B14F-4D97-AF65-F5344CB8AC3E}">
        <p14:creationId xmlns:p14="http://schemas.microsoft.com/office/powerpoint/2010/main" val="224734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1" y="190785"/>
            <a:ext cx="3064451" cy="19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57600" y="9650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сельского хозяйства» 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57600" y="571501"/>
            <a:ext cx="81309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</a:rPr>
              <a:t>В соответствии со статьей 16 Федерального закона от 06.10.2003 N 131-ФЗ "Об общих принципах организации местного самоуправления в Российской Федерации" к вопросам местного значения городского округа </a:t>
            </a: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относится 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</a:rPr>
              <a:t>осуществление мероприятий по благоустройству и содержанию территории, размещению объектов благоустройства, созданию благоприятных условий для проживания граждан в многоквартирных домах, соблюдение санитарных норм, направленных на обеспечение и повышение комфортности условий проживания граждан, поддержание и улучшение состояния территории, а также на создание современной городской среды. </a:t>
            </a:r>
            <a:endParaRPr lang="ru-RU" alt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769387"/>
              </p:ext>
            </p:extLst>
          </p:nvPr>
        </p:nvGraphicFramePr>
        <p:xfrm>
          <a:off x="430305" y="3022597"/>
          <a:ext cx="11358283" cy="24458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639"/>
                <a:gridCol w="3718694"/>
                <a:gridCol w="1277660"/>
                <a:gridCol w="1714292"/>
                <a:gridCol w="1957517"/>
                <a:gridCol w="764839"/>
                <a:gridCol w="668135"/>
                <a:gridCol w="694507"/>
              </a:tblGrid>
              <a:tr h="9783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9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978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эпизоотического благополучия территории городского округа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98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8" y="334870"/>
            <a:ext cx="3379694" cy="21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417469"/>
              </p:ext>
            </p:extLst>
          </p:nvPr>
        </p:nvGraphicFramePr>
        <p:xfrm>
          <a:off x="367552" y="3022599"/>
          <a:ext cx="11483788" cy="24727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856"/>
                <a:gridCol w="3759785"/>
                <a:gridCol w="1291778"/>
                <a:gridCol w="1733235"/>
                <a:gridCol w="1979146"/>
                <a:gridCol w="773289"/>
                <a:gridCol w="675518"/>
                <a:gridCol w="702181"/>
              </a:tblGrid>
              <a:tr h="9891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45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989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исследований состояния окружающей среды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195482" y="196353"/>
            <a:ext cx="7440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«Экология </a:t>
            </a:r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окружающая </a:t>
            </a:r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среда» 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5482" y="842685"/>
            <a:ext cx="753931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Улучшение качества окружающей природной среды для обеспечения комфортных условий проживания в городе Лыткарино. Стабилизация и снижение негативного воздействия на окружающую среду и здоровье населения на основе комплексного системного подхода при разработке правовых, экономически, организационных и иных условий оптимизации управления в сфере деятельности по охране окружающей среды, формирование у населения экологической культуры, способствующей гармоничному развитию личности.</a:t>
            </a:r>
            <a:endParaRPr lang="ru-RU" altLang="ru-RU" sz="1500" b="1" dirty="0"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3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18" y="208347"/>
            <a:ext cx="3238611" cy="191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81717" y="253116"/>
            <a:ext cx="7951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обеспечение безопасности жизнедеятельности населения»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800968"/>
              </p:ext>
            </p:extLst>
          </p:nvPr>
        </p:nvGraphicFramePr>
        <p:xfrm>
          <a:off x="340659" y="2364720"/>
          <a:ext cx="11412071" cy="41705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304"/>
                <a:gridCol w="3736305"/>
                <a:gridCol w="1283711"/>
                <a:gridCol w="1722410"/>
                <a:gridCol w="1966786"/>
                <a:gridCol w="768460"/>
                <a:gridCol w="671299"/>
                <a:gridCol w="697796"/>
              </a:tblGrid>
              <a:tr h="3971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отчётном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5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397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человек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89,28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397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наркомании на 100 тыс. человек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66,58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1915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оповещения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5957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3% ежегодно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397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уровня безопасности людей на водных объектах, расположенных на территории Московской области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5957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Укомплектованность резервов материальных ресурсов для ликвидации чрезвычайных ситуаций муниципального характера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881716" y="853734"/>
            <a:ext cx="754828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Основными задачами муниципальной программы являются: комплексное обеспечение безопасности населения и объектов на территории городского округа Лыткарино, повышение уровня и результативности борьбы с преступностью. </a:t>
            </a:r>
          </a:p>
        </p:txBody>
      </p:sp>
    </p:spTree>
    <p:extLst>
      <p:ext uri="{BB962C8B-B14F-4D97-AF65-F5344CB8AC3E}">
        <p14:creationId xmlns:p14="http://schemas.microsoft.com/office/powerpoint/2010/main" val="371753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314190"/>
              </p:ext>
            </p:extLst>
          </p:nvPr>
        </p:nvGraphicFramePr>
        <p:xfrm>
          <a:off x="358588" y="805422"/>
          <a:ext cx="11447929" cy="5442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080"/>
                <a:gridCol w="3748045"/>
                <a:gridCol w="1287743"/>
                <a:gridCol w="1727822"/>
                <a:gridCol w="1972967"/>
                <a:gridCol w="770875"/>
                <a:gridCol w="673408"/>
                <a:gridCol w="699989"/>
              </a:tblGrid>
              <a:tr h="5729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4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5729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защитными сооружениями гражданской обороны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286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числа погибших при пожарах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5729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средствами индивидуальной защиты, медицинскими средствами индивидуальной защиты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4323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5% ежегодно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145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5729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кладбищ, соответствующих требованиям Регионального стандарта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53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29" y="214122"/>
            <a:ext cx="2975036" cy="176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09053" y="202163"/>
            <a:ext cx="41417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«Жилище» 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50023" y="700171"/>
            <a:ext cx="84806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Основными целями муниципальной программы являются: п</a:t>
            </a:r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овышение доступности жилья для населения, обеспечение безопасных и комфортных условий проживания в городском округе Лыткарино Московской области.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229504"/>
              </p:ext>
            </p:extLst>
          </p:nvPr>
        </p:nvGraphicFramePr>
        <p:xfrm>
          <a:off x="386729" y="2223247"/>
          <a:ext cx="11374965" cy="4159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137"/>
                <a:gridCol w="3688937"/>
                <a:gridCol w="1267436"/>
                <a:gridCol w="1700574"/>
                <a:gridCol w="1941851"/>
                <a:gridCol w="758717"/>
                <a:gridCol w="662788"/>
                <a:gridCol w="796525"/>
              </a:tblGrid>
              <a:tr h="3781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0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3781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20798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 в отчетном году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134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9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2" y="82990"/>
            <a:ext cx="313783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14165" y="107559"/>
            <a:ext cx="86778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5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altLang="ru-RU" sz="15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инженерной </a:t>
            </a:r>
            <a:r>
              <a:rPr lang="ru-RU" altLang="ru-RU" sz="15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инфраструктуры, </a:t>
            </a:r>
            <a:r>
              <a:rPr lang="ru-RU" altLang="ru-RU" sz="15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энергоэффективности</a:t>
            </a:r>
            <a:r>
              <a:rPr lang="ru-RU" altLang="ru-RU" sz="15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5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15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отрасли </a:t>
            </a:r>
            <a:r>
              <a:rPr lang="ru-RU" altLang="ru-RU" sz="15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обращения с отходами»</a:t>
            </a:r>
            <a:endParaRPr lang="ru-RU" sz="1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60376" y="742239"/>
            <a:ext cx="8731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Основными целями программы являются: о</a:t>
            </a:r>
            <a:r>
              <a:rPr lang="ru-RU" alt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рганизация обеспечения качественными жилищно-коммунальными услугами на территории городского округа Лыткарино, с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нижение объема отводимых в реку Волгу загрязненных сточных вод, о</a:t>
            </a:r>
            <a:r>
              <a:rPr lang="ru-RU" alt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беспечение рационального использования топливно-энергетических и коммунальных ресурсов на территории городского округа </a:t>
            </a: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Лыткарино.</a:t>
            </a:r>
            <a:endParaRPr lang="ru-RU" altLang="ru-RU" sz="1400" b="1" dirty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38670"/>
              </p:ext>
            </p:extLst>
          </p:nvPr>
        </p:nvGraphicFramePr>
        <p:xfrm>
          <a:off x="313766" y="2366684"/>
          <a:ext cx="11465857" cy="4159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968"/>
                <a:gridCol w="3753915"/>
                <a:gridCol w="1289760"/>
                <a:gridCol w="1730528"/>
                <a:gridCol w="1976057"/>
                <a:gridCol w="772082"/>
                <a:gridCol w="674462"/>
                <a:gridCol w="701085"/>
              </a:tblGrid>
              <a:tr h="4621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462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капитально отремонтированных сетей (участков) водоснабжения, водоотведения, теплоснабжения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693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населения, обеспеченного доброкачественной питьевой водой из централизованных источников водоснабжения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62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построенных (реконструируемых) объектов теплоснабжения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62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восстановленных объектов коммунальной инфраструктуры (котельные, ЦТП, сети)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62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капитально отремонтированных объектов теплоснабжения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62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построенных (реконструируемых) объектов очистки сточных вод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62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построенных и реконструируемых объектов водоснабжения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9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95" y="191022"/>
            <a:ext cx="3465608" cy="186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17575" y="88572"/>
            <a:ext cx="7655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имуществом </a:t>
            </a: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муниципальными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финансами» 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17575" y="680453"/>
            <a:ext cx="819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Основными задачами муниципальной программы являются: повышение эффективности управления и распоряжения имуществом, находящимся в распоряжении органов местного самоуправления на территории Московской области, повышение качества управления муниципальными финансами, повышение эффективности организационного, нормативного, правового и финансового обеспечения, развития и укрепления материально-технической базы Администрации городского округа Лыткарино, и её функциональных органов.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320479"/>
              </p:ext>
            </p:extLst>
          </p:nvPr>
        </p:nvGraphicFramePr>
        <p:xfrm>
          <a:off x="331692" y="2205316"/>
          <a:ext cx="11546542" cy="44644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965"/>
                <a:gridCol w="3780330"/>
                <a:gridCol w="1298837"/>
                <a:gridCol w="1742706"/>
                <a:gridCol w="1989962"/>
                <a:gridCol w="777514"/>
                <a:gridCol w="679209"/>
                <a:gridCol w="706019"/>
              </a:tblGrid>
              <a:tr h="3882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582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941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Прирост земельного налога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388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Эффективность работы по взысканию задолженности по арендной плате за муниципальное имущество и землю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941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Проверка использования земель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582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582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расторжению договоров аренды земельных участков и размещению на Инвестиционном портале Московской области»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941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Предоставление земельных участков многодетным семьям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582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582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незарегистрированных объектов недвижимого имущества, вовлеченных в налоговый оборот по результатам МЗК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9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1" y="134471"/>
            <a:ext cx="3145864" cy="175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75529" y="134471"/>
            <a:ext cx="81399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5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altLang="ru-RU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</a:r>
            <a:endParaRPr lang="ru-RU" sz="15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75528" y="721162"/>
            <a:ext cx="786204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alt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Мероприятия муниципальной программы направлены на обеспечение открытости и прозрачности деятельности органов местного самоуправления, создание условий для осуществления гражданского контроля за их деятельностью, укрепление межнационального и межконфессионального мира и согласия, воспитание гармоничных, всесторонне развитых, патриотичных и социально ответственных граждан.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892649"/>
              </p:ext>
            </p:extLst>
          </p:nvPr>
        </p:nvGraphicFramePr>
        <p:xfrm>
          <a:off x="351772" y="2411505"/>
          <a:ext cx="11463712" cy="39534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863"/>
                <a:gridCol w="3753213"/>
                <a:gridCol w="1289519"/>
                <a:gridCol w="1730204"/>
                <a:gridCol w="1975686"/>
                <a:gridCol w="771937"/>
                <a:gridCol w="674336"/>
                <a:gridCol w="700954"/>
              </a:tblGrid>
              <a:tr h="4709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6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438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314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0,009009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0,008456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0,008456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0,008456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0,008456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657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 мероприятий, направленных на укрепление общероссийского гражданского единства и этнокультурное развитие народов России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657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 мероприятий по социально-культурной адаптации и интеграции иностранных граждан в Московской области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9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923408"/>
              </p:ext>
            </p:extLst>
          </p:nvPr>
        </p:nvGraphicFramePr>
        <p:xfrm>
          <a:off x="349625" y="502023"/>
          <a:ext cx="11510682" cy="58808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0189"/>
                <a:gridCol w="3768591"/>
                <a:gridCol w="1294802"/>
                <a:gridCol w="1737293"/>
                <a:gridCol w="1983781"/>
                <a:gridCol w="775100"/>
                <a:gridCol w="677100"/>
                <a:gridCol w="703826"/>
              </a:tblGrid>
              <a:tr h="78411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2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1176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занимающихся добровольческой (волонтерской) деятельностью в городском округе Московской области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176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общественную жизнь, от общего числа молодежи в городском округе Московской области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7841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реализованных проектов инициативного бюджетирования от общего числа заявленных проектов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7841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информированности населения в социальных сетях и мессенджерах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7841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информированности населения в средствах массовой информации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6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3" y="170330"/>
            <a:ext cx="3153334" cy="189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21741" y="160896"/>
            <a:ext cx="826545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функционирование дорожно-транспортного комплекса»</a:t>
            </a:r>
            <a:r>
              <a:rPr lang="ru-RU" altLang="ru-RU" sz="1600" b="1" dirty="0">
                <a:solidFill>
                  <a:srgbClr val="4E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21741" y="814081"/>
            <a:ext cx="85344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Основными задачами муниципальной программы являются: повышение доступности и качества транспортных услуг для населения, развитие сети автомобильных дорог общего пользования местного значения на территории муниципального образования, обеспечение нормативного состояния автомобильных дорог местного значения, обеспечение деятельности (оказание услуг) муниципальных учреждений в сфере дорожного хозяйства.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859340"/>
              </p:ext>
            </p:extLst>
          </p:nvPr>
        </p:nvGraphicFramePr>
        <p:xfrm>
          <a:off x="328895" y="2429432"/>
          <a:ext cx="11558306" cy="4141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2548"/>
                <a:gridCol w="3784181"/>
                <a:gridCol w="1300160"/>
                <a:gridCol w="1744482"/>
                <a:gridCol w="1991989"/>
                <a:gridCol w="778307"/>
                <a:gridCol w="679901"/>
                <a:gridCol w="706738"/>
              </a:tblGrid>
              <a:tr h="4872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487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87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87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, на которых реализуются мероприятия по обеспечению транспортной безопасности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949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организации транспортного обслуживания населения на муниципальных маршрутах регулярных перевозок по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регулируемым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тарифам в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границах муниципального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Московской области, включенных в Перечень маршрутов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регулярных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перевозок по регулируемым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тарифам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 которых отдельным категориям граждан предоставляются меры социальной поддержки, утверждаемый Правительством Московской области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6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0454" y="149441"/>
            <a:ext cx="2787161" cy="55399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3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Глоссарий</a:t>
            </a:r>
            <a:endParaRPr lang="ru-RU" sz="3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410" y="964545"/>
            <a:ext cx="5688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35563" y="2640257"/>
            <a:ext cx="55215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 мероприятий и инструментов муниципальной политики, обеспечивающих в рамках реализации ключевых муниципальных функций достижение приоритетов и целей муниципальной политики в сфере социально-экономического развития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35563" y="964545"/>
            <a:ext cx="5383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r>
              <a:rPr lang="ru-RU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 муниципальных образований по полученным кредитам, предоставленным гарантиям перед третьими лицами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9807" y="3305549"/>
            <a:ext cx="5609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система Российской Федерации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совокупность федерального бюджета, бюджетов субъектов Российской Федерации, местных бюджетов и бюджетов и государственных внебюджетных фондов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4555" y="4861219"/>
            <a:ext cx="57999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группировка доходов, расходов и источников финансирования дефицитов бюджетов бюджетной системы Российской Федерации, используемая для составления и исполнения бюджетов, составления бюджетной отчётности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35563" y="4861219"/>
            <a:ext cx="5521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r>
              <a:rPr lang="ru-RU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предоставляемые одним бюджетом бюджетной системы РФ другому бюджету, предоставляются в виде дотаций, субвенций, субсидий</a:t>
            </a:r>
          </a:p>
        </p:txBody>
      </p:sp>
    </p:spTree>
    <p:extLst>
      <p:ext uri="{BB962C8B-B14F-4D97-AF65-F5344CB8AC3E}">
        <p14:creationId xmlns:p14="http://schemas.microsoft.com/office/powerpoint/2010/main" val="247953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5" y="119731"/>
            <a:ext cx="2949388" cy="163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90681" y="200413"/>
            <a:ext cx="81489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«Цифровое муниципальное образование» 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0681" y="655508"/>
            <a:ext cx="80144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Основные цели муниципальной программы: повышение эффективности муниципального управления, развитие информационного общества в городском округе Лыткарино Московской области и создание достаточных условий институционального и инфраструктурного характера для создания и (или) развития цифровой </a:t>
            </a: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экономики.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320671"/>
              </p:ext>
            </p:extLst>
          </p:nvPr>
        </p:nvGraphicFramePr>
        <p:xfrm>
          <a:off x="439272" y="1953372"/>
          <a:ext cx="11394142" cy="45550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416"/>
                <a:gridCol w="3730434"/>
                <a:gridCol w="1281694"/>
                <a:gridCol w="1719704"/>
                <a:gridCol w="1963697"/>
                <a:gridCol w="767253"/>
                <a:gridCol w="670244"/>
                <a:gridCol w="696700"/>
              </a:tblGrid>
              <a:tr h="3374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87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b">
                    <a:noFill/>
                  </a:tcPr>
                </a:tc>
              </a:tr>
              <a:tr h="8435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</a:tr>
              <a:tr h="506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</a:tr>
              <a:tr h="1349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</a:tr>
              <a:tr h="506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</a:tr>
              <a:tr h="8435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Быстро/качественно решаем - Доля сообщений, отправленных на портал «Добродел»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8" marR="8058" marT="8058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6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229474"/>
              </p:ext>
            </p:extLst>
          </p:nvPr>
        </p:nvGraphicFramePr>
        <p:xfrm>
          <a:off x="376518" y="412376"/>
          <a:ext cx="11412071" cy="60601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305"/>
                <a:gridCol w="3736304"/>
                <a:gridCol w="1283710"/>
                <a:gridCol w="1722410"/>
                <a:gridCol w="1966786"/>
                <a:gridCol w="768461"/>
                <a:gridCol w="671299"/>
                <a:gridCol w="697796"/>
              </a:tblGrid>
              <a:tr h="63791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отчётном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8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6379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956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2758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2758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956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домохозяйств, которым обеспечена возможность фиксированного широкополосного доступа к информационно-телекоммуникационной сети "Интернет"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6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329"/>
            <a:ext cx="3000375" cy="171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32093" y="170329"/>
            <a:ext cx="77724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«Архитектура и градостроительство»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60377" y="675092"/>
            <a:ext cx="81489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Основными целями муниципальной программы являются: определение приоритетов и формирование политики пространственного развития муниципального образования Московской области, обеспечивающей градостроительными средствами преодоление негативных тенденций в застройке городов и других населенных мест, повышение качества жизни населения, формирование условий для устойчивого градостроительного развития.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200599"/>
              </p:ext>
            </p:extLst>
          </p:nvPr>
        </p:nvGraphicFramePr>
        <p:xfrm>
          <a:off x="323851" y="2154237"/>
          <a:ext cx="11500596" cy="44437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9689"/>
                <a:gridCol w="3765289"/>
                <a:gridCol w="1293669"/>
                <a:gridCol w="1735771"/>
                <a:gridCol w="1982042"/>
                <a:gridCol w="774421"/>
                <a:gridCol w="676506"/>
                <a:gridCol w="703209"/>
              </a:tblGrid>
              <a:tr h="3555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77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533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утвержденного в актуальной версии генерального плана городского округа Лыткарино (внесение изменений в генеральный план городского округа Лыткарино)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да/нет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7110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в актуальной версии Правил землепользования и застройки городского округа Лыткарино (внесение изменений в Правила землепользования и застройки городского округа Лыткарино)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да/нет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7110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нормативов градостроительного проектирования городского округа Лыткарино (внесение изменений в нормативы градостроительного проектирования городского округа Лыткарино)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да/нет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533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утвержденной карты планируемого размещения объектов местного значения муниципального образования Московской области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да/нет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8887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подготовленной документации по планировке территории в соответствии с документами территориального планирования Московской области, документами территориального планирования муниципального образования Московской области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533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6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15" y="188258"/>
            <a:ext cx="3248348" cy="179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7246" y="172397"/>
            <a:ext cx="7252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комфортной городской среды»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47246" y="853479"/>
            <a:ext cx="82564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altLang="ru-RU" sz="1500" b="1" dirty="0">
                <a:latin typeface="Times New Roman" panose="02020603050405020304" pitchFamily="18" charset="0"/>
                <a:cs typeface="Times New Roman" pitchFamily="18" charset="0"/>
              </a:rPr>
              <a:t>Основными задачами программы являются: повышение качества и комфорта городской среды на территории муниципального образования, обеспечение условий для комфортного проживания жителей в многоквартирных домах, расположенных на территории городского округа </a:t>
            </a:r>
            <a:r>
              <a:rPr lang="ru-RU" altLang="ru-RU" sz="1500" b="1" dirty="0" smtClean="0">
                <a:latin typeface="Times New Roman" panose="02020603050405020304" pitchFamily="18" charset="0"/>
                <a:cs typeface="Times New Roman" pitchFamily="18" charset="0"/>
              </a:rPr>
              <a:t>Лыткарино, </a:t>
            </a:r>
            <a:r>
              <a:rPr lang="ru-RU" altLang="ru-RU" sz="1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обеспечение </a:t>
            </a:r>
            <a:r>
              <a:rPr lang="ru-RU" alt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деятельности Управления ЖКХ и РГИ города Лыткарино</a:t>
            </a:r>
            <a:r>
              <a:rPr lang="ru-RU" altLang="ru-RU" sz="1500" b="1" dirty="0" smtClean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ru-RU" alt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04196"/>
              </p:ext>
            </p:extLst>
          </p:nvPr>
        </p:nvGraphicFramePr>
        <p:xfrm>
          <a:off x="386415" y="2420471"/>
          <a:ext cx="11411137" cy="39265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258"/>
                <a:gridCol w="3736000"/>
                <a:gridCol w="1283605"/>
                <a:gridCol w="1722269"/>
                <a:gridCol w="1966625"/>
                <a:gridCol w="768398"/>
                <a:gridCol w="671243"/>
                <a:gridCol w="697739"/>
              </a:tblGrid>
              <a:tr h="4144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2072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благоустроенных общественных территорий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828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дворовых территорий и общественных пространств, содержанных за счет бюджетных средств (2024 Обеспечено содержание дворовых территорий и общественных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пространств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бюджетных средств)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04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Замена детских игровых площадок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144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замененных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 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144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установленных шкафов управления наружным освещением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036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6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830965"/>
              </p:ext>
            </p:extLst>
          </p:nvPr>
        </p:nvGraphicFramePr>
        <p:xfrm>
          <a:off x="376517" y="457199"/>
          <a:ext cx="11474823" cy="5934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413"/>
                <a:gridCol w="3756851"/>
                <a:gridCol w="1290769"/>
                <a:gridCol w="1731881"/>
                <a:gridCol w="1977602"/>
                <a:gridCol w="772685"/>
                <a:gridCol w="674990"/>
                <a:gridCol w="701632"/>
              </a:tblGrid>
              <a:tr h="8478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3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847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детских, игровых площадок, установленных ранее с привлечением средств бюджета Московской области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271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освещенности территорий общественного пользования вне пределов городской черты на конец года, не менее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271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освещенности территорий общественного пользования в пределах городской черты на конец года, не менее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23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Обустроено и модернизировано контейнерных площадок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23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 ремонт подъездов МКД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423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благоустроенных дворовых территорий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87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Nas\общаяя папка\Документация\Обменник\ПРОТАСОВА\Бюджет для граждан\Картинки к слайдам\Жилищ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5" y="191904"/>
            <a:ext cx="3200400" cy="18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16188" y="191904"/>
            <a:ext cx="655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«Переселение граждан из аварийного жилищного фонда»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6187" y="727973"/>
            <a:ext cx="648148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Основные цели муниципальной программы: </a:t>
            </a: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комплексное освоение и развитие территорий в целях жилищного строительства, создание условий для развития жилищного сектора и повышения уровня обеспеченности населения жильём, модернизация объектов коммунальной инфраструктуры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208133"/>
              </p:ext>
            </p:extLst>
          </p:nvPr>
        </p:nvGraphicFramePr>
        <p:xfrm>
          <a:off x="313766" y="2545975"/>
          <a:ext cx="11501715" cy="3908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9745"/>
                <a:gridCol w="3765655"/>
                <a:gridCol w="1293794"/>
                <a:gridCol w="1735940"/>
                <a:gridCol w="1982235"/>
                <a:gridCol w="774496"/>
                <a:gridCol w="676572"/>
                <a:gridCol w="703278"/>
              </a:tblGrid>
              <a:tr h="11167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(результаты), характеризующие достижение 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значение в отчётном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в текущем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очередной финансовый год и на плановый период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83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b">
                    <a:noFill/>
                  </a:tcPr>
                </a:tc>
              </a:tr>
              <a:tr h="11167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 за счет муниципальных программ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  <a:tr h="11167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переселенных из аварийного жилищного фонда за счет муниципальных программ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7" marR="8147" marT="8147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87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555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Общественно значимые проекты, реализуемые на территории городского округа Лыткарино Московской области в 2025 году и плановом периоде 2026 и 2027 годов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295601"/>
              </p:ext>
            </p:extLst>
          </p:nvPr>
        </p:nvGraphicFramePr>
        <p:xfrm>
          <a:off x="173828" y="4123766"/>
          <a:ext cx="11560973" cy="221874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20395"/>
                <a:gridCol w="2385269"/>
                <a:gridCol w="1671061"/>
                <a:gridCol w="1179574"/>
                <a:gridCol w="2064252"/>
                <a:gridCol w="1179574"/>
                <a:gridCol w="982977"/>
                <a:gridCol w="1277871"/>
              </a:tblGrid>
              <a:tr h="28216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Arial Narrow" pitchFamily="34" charset="0"/>
                        </a:rPr>
                        <a:t>N </a:t>
                      </a:r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п/п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anose="020B0606020202030204" pitchFamily="34" charset="0"/>
                        </a:rPr>
                        <a:t>Наименование социально-значимого </a:t>
                      </a:r>
                      <a:r>
                        <a:rPr lang="ru-RU" sz="12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проекта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Место реализации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Срок </a:t>
                      </a: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ввода</a:t>
                      </a:r>
                      <a:b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</a:b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объекта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Результат от реализации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Объём финансирования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72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2026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2027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b"/>
                </a:tc>
              </a:tr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</a:tr>
              <a:tr h="13333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Строительство городских канализационных  очистных сооружений </a:t>
                      </a:r>
                      <a:r>
                        <a:rPr kumimoji="0" lang="ru-RU" sz="12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г.Лыткарино</a:t>
                      </a: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 производительностью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30 000 </a:t>
                      </a:r>
                      <a:r>
                        <a:rPr kumimoji="0" lang="ru-RU" sz="12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м.куб</a:t>
                      </a: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. в сутки  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Московская область,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 г. Лыткарино, улица Парковая</a:t>
                      </a: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Строительство объекта </a:t>
                      </a:r>
                      <a:b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</a:b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очистки сточных вод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824 960,0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</a:tr>
            </a:tbl>
          </a:graphicData>
        </a:graphic>
      </p:graphicFrame>
      <p:pic>
        <p:nvPicPr>
          <p:cNvPr id="1027" name="Picture 3" descr="C:\Users\PROTAS~1\AppData\Local\Temp\Rar$DRa8980.38235.rartemp\123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8" y="640332"/>
            <a:ext cx="5536689" cy="330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ROTAS~1\AppData\Local\Temp\Rar$DRa8980.44516.rartemp\123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624" y="640331"/>
            <a:ext cx="5289175" cy="330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90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80" y="89647"/>
            <a:ext cx="3199559" cy="197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112672"/>
              </p:ext>
            </p:extLst>
          </p:nvPr>
        </p:nvGraphicFramePr>
        <p:xfrm>
          <a:off x="403411" y="2148355"/>
          <a:ext cx="11295530" cy="251915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17365"/>
                <a:gridCol w="2316646"/>
                <a:gridCol w="1712305"/>
                <a:gridCol w="1208685"/>
                <a:gridCol w="2115199"/>
                <a:gridCol w="1208685"/>
                <a:gridCol w="1007237"/>
                <a:gridCol w="1309408"/>
              </a:tblGrid>
              <a:tr h="29510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Arial Narrow" pitchFamily="34" charset="0"/>
                        </a:rPr>
                        <a:t>N </a:t>
                      </a:r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п/п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Наименование социально-значимого </a:t>
                      </a: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проекта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Место реализации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Срок </a:t>
                      </a: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ввода</a:t>
                      </a:r>
                      <a:b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</a:b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объекта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Результат от реализации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Объём финансирования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92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2026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2027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b"/>
                </a:tc>
              </a:tr>
              <a:tr h="2681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</a:tr>
              <a:tr h="1576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Narrow" pitchFamily="34" charset="0"/>
                        </a:rPr>
                        <a:t>Строительство и реконструкция объектов теплоснабжения (Котельная №1)</a:t>
                      </a:r>
                      <a:endParaRPr lang="ru-RU" sz="1200" b="1" dirty="0">
                        <a:latin typeface="Arial Narrow" pitchFamily="34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Московская область,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 г. Лыткарино,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5-й микрорайон, </a:t>
                      </a:r>
                      <a:b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</a:b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квартал 2,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 дом 5а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Narrow" pitchFamily="34" charset="0"/>
                        </a:rPr>
                        <a:t>2025</a:t>
                      </a:r>
                      <a:endParaRPr lang="ru-RU" sz="1200" b="1" dirty="0">
                        <a:latin typeface="Arial Narrow" pitchFamily="34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Реконструкция объекта теплоснабжения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104 507,8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</a:tr>
            </a:tbl>
          </a:graphicData>
        </a:graphic>
      </p:graphicFrame>
      <p:pic>
        <p:nvPicPr>
          <p:cNvPr id="1026" name="Picture 2" descr="C:\Users\PROTAS~1\AppData\Local\Temp\Rar$DRa9840.47208.rartemp\photos\котельная\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81" y="4805084"/>
            <a:ext cx="3299011" cy="18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ROTAS~1\AppData\Local\Temp\Rar$DRa9840.2171.rartemp\photos\котельная\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97" y="4805084"/>
            <a:ext cx="3299012" cy="18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ROTAS~1\AppData\Local\Temp\Rar$DRa9840.7244.rartemp\photos\котельная\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96" y="89647"/>
            <a:ext cx="3299012" cy="197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9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513556"/>
              </p:ext>
            </p:extLst>
          </p:nvPr>
        </p:nvGraphicFramePr>
        <p:xfrm>
          <a:off x="313767" y="2587625"/>
          <a:ext cx="11591361" cy="409584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28297"/>
                <a:gridCol w="2377319"/>
                <a:gridCol w="1757150"/>
                <a:gridCol w="1240340"/>
                <a:gridCol w="2170596"/>
                <a:gridCol w="1240340"/>
                <a:gridCol w="1033617"/>
                <a:gridCol w="1343702"/>
              </a:tblGrid>
              <a:tr h="29510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Arial Narrow" pitchFamily="34" charset="0"/>
                        </a:rPr>
                        <a:t>N </a:t>
                      </a:r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п/п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Наименование социально-значимого </a:t>
                      </a: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проекта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Место реализации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Срок </a:t>
                      </a: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ввода</a:t>
                      </a:r>
                      <a:b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</a:b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объекта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Результат от реализации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Объём финансирования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92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2026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2027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b"/>
                </a:tc>
              </a:tr>
              <a:tr h="2681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</a:tr>
              <a:tr h="1576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Narrow" pitchFamily="34" charset="0"/>
                        </a:rPr>
                        <a:t>Реализация мероприятий по строительству и реконструкции объектов теплоснабжения муниципальной собственности (строительство БМК мощностью 6,9 МВт, в </a:t>
                      </a:r>
                      <a:r>
                        <a:rPr lang="ru-RU" sz="1200" b="1" dirty="0" err="1" smtClean="0">
                          <a:latin typeface="Arial Narrow" pitchFamily="34" charset="0"/>
                        </a:rPr>
                        <a:t>т.ч</a:t>
                      </a:r>
                      <a:r>
                        <a:rPr lang="ru-RU" sz="1200" b="1" dirty="0" smtClean="0">
                          <a:latin typeface="Arial Narrow" pitchFamily="34" charset="0"/>
                        </a:rPr>
                        <a:t>. ПИР)</a:t>
                      </a:r>
                      <a:endParaRPr lang="ru-RU" sz="1200" b="1" dirty="0">
                        <a:latin typeface="Arial Narrow" pitchFamily="34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 Narrow" pitchFamily="34" charset="0"/>
                        </a:rPr>
                        <a:t>Московская область, </a:t>
                      </a:r>
                      <a:br>
                        <a:rPr lang="ru-RU" sz="1200" b="1" dirty="0" smtClean="0">
                          <a:latin typeface="Arial Narrow" pitchFamily="34" charset="0"/>
                        </a:rPr>
                      </a:br>
                      <a:r>
                        <a:rPr lang="ru-RU" sz="1200" b="1" dirty="0" smtClean="0">
                          <a:latin typeface="Arial Narrow" pitchFamily="34" charset="0"/>
                        </a:rPr>
                        <a:t>г. Лыткарино, 6 </a:t>
                      </a:r>
                      <a:r>
                        <a:rPr lang="ru-RU" sz="1200" b="1" dirty="0" err="1" smtClean="0">
                          <a:latin typeface="Arial Narrow" pitchFamily="34" charset="0"/>
                        </a:rPr>
                        <a:t>мкр</a:t>
                      </a:r>
                      <a:r>
                        <a:rPr lang="ru-RU" sz="1200" b="1" dirty="0" smtClean="0">
                          <a:latin typeface="Arial Narrow" pitchFamily="34" charset="0"/>
                        </a:rPr>
                        <a:t>., стр.31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Narrow" pitchFamily="34" charset="0"/>
                        </a:rPr>
                        <a:t>2027</a:t>
                      </a:r>
                      <a:endParaRPr lang="ru-RU" sz="1200" b="1" dirty="0">
                        <a:latin typeface="Arial Narrow" pitchFamily="34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Строительство объекта теплоснабжения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51 481,3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120 123,0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</a:tr>
              <a:tr h="1576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Narrow" pitchFamily="34" charset="0"/>
                        </a:rPr>
                        <a:t>Реализация мероприятий по строительству и реконструкции объектов теплоснабжения муниципальной собственности (строительство БМК мощностью 9,7 МВт, в </a:t>
                      </a:r>
                      <a:r>
                        <a:rPr lang="ru-RU" sz="1200" b="1" dirty="0" err="1" smtClean="0">
                          <a:latin typeface="Arial Narrow" pitchFamily="34" charset="0"/>
                        </a:rPr>
                        <a:t>т.ч</a:t>
                      </a:r>
                      <a:r>
                        <a:rPr lang="ru-RU" sz="1200" b="1" dirty="0" smtClean="0">
                          <a:latin typeface="Arial Narrow" pitchFamily="34" charset="0"/>
                        </a:rPr>
                        <a:t>. ПИР)</a:t>
                      </a:r>
                      <a:endParaRPr lang="ru-RU" sz="1200" b="1" dirty="0">
                        <a:latin typeface="Arial Narrow" pitchFamily="34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 Narrow" pitchFamily="34" charset="0"/>
                        </a:rPr>
                        <a:t>Московская область, </a:t>
                      </a:r>
                      <a:br>
                        <a:rPr lang="ru-RU" sz="1200" b="1" dirty="0" smtClean="0">
                          <a:latin typeface="Arial Narrow" pitchFamily="34" charset="0"/>
                        </a:rPr>
                      </a:br>
                      <a:r>
                        <a:rPr lang="ru-RU" sz="1200" b="1" dirty="0" smtClean="0">
                          <a:latin typeface="Arial Narrow" pitchFamily="34" charset="0"/>
                        </a:rPr>
                        <a:t>г. Лыткарино, мкр.6, стр.30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Narrow" pitchFamily="34" charset="0"/>
                        </a:rPr>
                        <a:t>2027</a:t>
                      </a:r>
                      <a:endParaRPr lang="ru-RU" sz="1200" b="1" dirty="0">
                        <a:latin typeface="Arial Narrow" pitchFamily="34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Строительство объекта теплоснабжения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120 620,3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120 620,3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</a:tr>
            </a:tbl>
          </a:graphicData>
        </a:graphic>
      </p:graphicFrame>
      <p:pic>
        <p:nvPicPr>
          <p:cNvPr id="2050" name="Picture 2" descr="C:\Users\ProtasovaES\Desktop\Рабочая папка\Бюджет для граждан\Картинки к слайдам\БМК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3" y="24016"/>
            <a:ext cx="4356844" cy="24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Nas\общаяя папка\Документация\Обменник\ПРОТАСОВА\Бюджет для граждан\Картинки к слайдам\БМК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494" y="24015"/>
            <a:ext cx="4369431" cy="24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6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959768"/>
              </p:ext>
            </p:extLst>
          </p:nvPr>
        </p:nvGraphicFramePr>
        <p:xfrm>
          <a:off x="421341" y="2937249"/>
          <a:ext cx="11394141" cy="290773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97055"/>
                <a:gridCol w="2203909"/>
                <a:gridCol w="1628978"/>
                <a:gridCol w="1149865"/>
                <a:gridCol w="2012265"/>
                <a:gridCol w="1149865"/>
                <a:gridCol w="958222"/>
                <a:gridCol w="1893982"/>
              </a:tblGrid>
              <a:tr h="34062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Arial Narrow" pitchFamily="34" charset="0"/>
                        </a:rPr>
                        <a:t>N </a:t>
                      </a:r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п/п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Наименование социально-значимого </a:t>
                      </a: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проекта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Место реализации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Срок </a:t>
                      </a: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ввода</a:t>
                      </a:r>
                      <a:b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</a:b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объекта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Результат от реализации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Объём финансирования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77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2026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2027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b"/>
                </a:tc>
              </a:tr>
              <a:tr h="3094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/>
                </a:tc>
              </a:tr>
              <a:tr h="1819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Narrow" pitchFamily="34" charset="0"/>
                        </a:rPr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нового</a:t>
                      </a:r>
                      <a:r>
                        <a:rPr lang="ru-RU" sz="1200" b="1" baseline="0" dirty="0" smtClean="0">
                          <a:latin typeface="Arial Narrow" pitchFamily="34" charset="0"/>
                        </a:rPr>
                        <a:t> </a:t>
                      </a:r>
                      <a:r>
                        <a:rPr lang="ru-RU" sz="1200" b="1" dirty="0" smtClean="0">
                          <a:latin typeface="Arial Narrow" pitchFamily="34" charset="0"/>
                        </a:rPr>
                        <a:t>сквера усадьбы Чернышевых)</a:t>
                      </a:r>
                      <a:endParaRPr lang="ru-RU" sz="1200" b="1" dirty="0">
                        <a:latin typeface="Arial Narrow" pitchFamily="34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Московская область,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 г. Лыткарино,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квартал 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 дом 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Narrow" pitchFamily="34" charset="0"/>
                        </a:rPr>
                        <a:t>2025</a:t>
                      </a:r>
                      <a:endParaRPr lang="ru-RU" sz="1200" b="1" dirty="0">
                        <a:latin typeface="Arial Narrow" pitchFamily="34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Благоустройство общественной территории</a:t>
                      </a:r>
                      <a:r>
                        <a:rPr lang="ru-RU" sz="12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(благоустройство сквера)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108 345,0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8" marB="0" anchor="ctr"/>
                </a:tc>
              </a:tr>
            </a:tbl>
          </a:graphicData>
        </a:graphic>
      </p:graphicFrame>
      <p:pic>
        <p:nvPicPr>
          <p:cNvPr id="3076" name="Picture 4" descr="C:\Users\PROTAS~1\AppData\Local\Temp\Rar$DRa9840.48525.rartemp\photos\усадьба Чернышовых\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2" y="0"/>
            <a:ext cx="4446493" cy="266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ROTAS~1\AppData\Local\Temp\Rar$DRa9840.1299.rartemp\photos\усадьба Чернышовых\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152" y="0"/>
            <a:ext cx="4733365" cy="266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1708" y="461526"/>
            <a:ext cx="5559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 </a:t>
            </a:r>
            <a:r>
              <a:rPr lang="ru-RU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взаимоотношения между РФ, субъектами РФ и муниципальными образованиями по вопросам осуществления бюджетного процесса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1708" y="1826129"/>
            <a:ext cx="55596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Программный бюджет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бюджет, сформированный на основе муниципальных программ. Программный бюджет обеспечивает прямую взаимосвязь между распределением бюджетных ресурсов и результатами их использования в соответствии с установленными приоритетами государственной политики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70332" y="57803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Главный распорядитель бюджетных средств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орган государственной власти (местного самоуправления),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</a:t>
            </a:r>
          </a:p>
        </p:txBody>
      </p:sp>
    </p:spTree>
    <p:extLst>
      <p:ext uri="{BB962C8B-B14F-4D97-AF65-F5344CB8AC3E}">
        <p14:creationId xmlns:p14="http://schemas.microsoft.com/office/powerpoint/2010/main" val="306371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270313"/>
              </p:ext>
            </p:extLst>
          </p:nvPr>
        </p:nvGraphicFramePr>
        <p:xfrm>
          <a:off x="430305" y="3107577"/>
          <a:ext cx="11340353" cy="270155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19021"/>
                <a:gridCol w="2485772"/>
                <a:gridCol w="1693195"/>
                <a:gridCol w="1079452"/>
                <a:gridCol w="2123593"/>
                <a:gridCol w="1213481"/>
                <a:gridCol w="1011234"/>
                <a:gridCol w="1314605"/>
              </a:tblGrid>
              <a:tr h="31646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Arial Narrow" pitchFamily="34" charset="0"/>
                        </a:rPr>
                        <a:t>N </a:t>
                      </a:r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п/п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Наименование социально-значимого </a:t>
                      </a: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проекта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Место реализации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Срок </a:t>
                      </a: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ввода</a:t>
                      </a:r>
                      <a:b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</a:br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объекта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Результат от реализации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Объём финансирования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7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2026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2027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.)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b"/>
                </a:tc>
              </a:tr>
              <a:tr h="287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Narrow" pitchFamily="34" charset="0"/>
                        </a:rPr>
                        <a:t>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b"/>
                </a:tc>
              </a:tr>
              <a:tr h="169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+mn-cs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Благоустройство лесопарка «</a:t>
                      </a:r>
                      <a:r>
                        <a:rPr kumimoji="0" lang="ru-RU" sz="12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Волкуша</a:t>
                      </a: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»</a:t>
                      </a: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Московская область, Подольское лесничество, </a:t>
                      </a:r>
                      <a:r>
                        <a:rPr kumimoji="0" lang="ru-RU" sz="12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Томилинское</a:t>
                      </a: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 участковое лесничество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Arial Narrow" pitchFamily="34" charset="0"/>
                        </a:rPr>
                        <a:t>2025</a:t>
                      </a:r>
                      <a:endParaRPr lang="ru-RU" sz="1200" b="1" i="0" u="none" strike="noStrike" dirty="0"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itchFamily="34" charset="0"/>
                        </a:rPr>
                        <a:t>Благоустройство лесопарковой зоны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232 300,0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08" marR="4408" marT="4409" marB="0" anchor="ctr"/>
                </a:tc>
              </a:tr>
            </a:tbl>
          </a:graphicData>
        </a:graphic>
      </p:graphicFrame>
      <p:pic>
        <p:nvPicPr>
          <p:cNvPr id="2050" name="Picture 2" descr="C:\Users\PROTAS~1\AppData\Local\Temp\Rar$DRa9840.32125.rartemp\photos\волкуша\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217458" cy="296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ROTAS~1\AppData\Local\Temp\Rar$DRa9840.34748.rartemp\photos\волкуша\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53" y="0"/>
            <a:ext cx="5271248" cy="296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54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125506" y="71963"/>
            <a:ext cx="11842376" cy="573495"/>
          </a:xfrm>
          <a:prstGeom prst="rect">
            <a:avLst/>
          </a:prstGeom>
        </p:spPr>
        <p:txBody>
          <a:bodyPr wrap="none"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Информация о расходах бюджета городского округа Лыткарино Московской области в 2025-2027 годах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учётом интересов целевых групп пользователей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408071"/>
              </p:ext>
            </p:extLst>
          </p:nvPr>
        </p:nvGraphicFramePr>
        <p:xfrm>
          <a:off x="259976" y="1353184"/>
          <a:ext cx="11707907" cy="422286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81159"/>
                <a:gridCol w="2156261"/>
                <a:gridCol w="1182391"/>
                <a:gridCol w="2185258"/>
                <a:gridCol w="2489811"/>
                <a:gridCol w="1063607"/>
                <a:gridCol w="1079662"/>
                <a:gridCol w="1069758"/>
              </a:tblGrid>
              <a:tr h="37534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целевой группы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 целевой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(человек)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социальной поддержки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НПА, которым установлены меры социальной поддержки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6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 fontAlgn="ctr">
                        <a:buNone/>
                      </a:pPr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b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b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</a:tr>
              <a:tr h="15974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оставшиеся без попечения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ru-RU" sz="10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 за счёт средств субвенции из бюджета Московской области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городского округа Лыткарино от 15.11.2022 №715-п «Об утверждении муниципальной программы «Жилище» на 2023-2033 годы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9 887,0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</a:tr>
              <a:tr h="1493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 b="1" i="0" u="none" strike="noStrike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endParaRPr lang="ru-RU" sz="10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0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государственной поддержки молодым семьям в виде социальных выплат на приобретение жилого помещения или создание объекта индивидуального жилищного строительства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городского округа Лыткарино от 15.11.2022 №715-п «Об утверждении муниципальной программы «Жилище» на 2023-2033 годы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15 718,0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29 663,1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120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4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235131"/>
              </p:ext>
            </p:extLst>
          </p:nvPr>
        </p:nvGraphicFramePr>
        <p:xfrm>
          <a:off x="268941" y="552636"/>
          <a:ext cx="11716872" cy="572265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81527"/>
                <a:gridCol w="2157913"/>
                <a:gridCol w="1183296"/>
                <a:gridCol w="2186931"/>
                <a:gridCol w="2491718"/>
                <a:gridCol w="1064420"/>
                <a:gridCol w="1080490"/>
                <a:gridCol w="1070577"/>
              </a:tblGrid>
              <a:tr h="35860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целевой группы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 целевой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(человек)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социальной поддержки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НПА, которым установлены меры социальной поддержки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2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 fontAlgn="ctr">
                        <a:buNone/>
                      </a:pPr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b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b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</a:tr>
              <a:tr h="2476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из родителей (законных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представителей) ребёнка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посещающего дошкольную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общеобразовательную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организацию,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реализующую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образовательную программу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endParaRPr lang="ru-RU" sz="10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0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0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компенсации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родительской платы за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присмотр и уход за детьми,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осваивающими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программы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организациях Московской области за счёт средств субвенции из бюджета Московской области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ru-RU" sz="1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управления образования города Лыткарино от 18.12.2017 №575 "О внесении изменений в Приказ Управления образования от 15.07.2014 №247 "О реализации Порядка обращений за компенсацией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деятельность, и порядка ее выплаты»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3" marR="9525" marT="9525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14 906,0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14 906,0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14 906,0</a:t>
                      </a:r>
                    </a:p>
                  </a:txBody>
                  <a:tcPr marL="9525" marR="9525" marT="9525" marB="0" anchor="ctr"/>
                </a:tc>
              </a:tr>
              <a:tr h="2165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пособий и доплат педагогическим работникам муниципальных дошкольных и общеобразовательных организаций - молодым специалистам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Правительства Московской области от 30.12.2020 </a:t>
                      </a:r>
                      <a:b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1081/43 «О выплате пособия выпускникам профессиональных образовательных организаций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или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организаций высшего образования, приступившим к работе в государственных образовательных организациях Московской области или муниципальных организациях дополнительного образования детей в Московской области»</a:t>
                      </a:r>
                    </a:p>
                  </a:txBody>
                  <a:tcPr marL="7840" marR="7840" marT="7841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1 908,0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1 908,0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1 908,0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0" marR="7840" marT="784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4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140" y="360483"/>
            <a:ext cx="1182565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Контактная информация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города Лыткарино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Местонахождение (почтовый адрес):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140083, Московская область, городской округ Лыткарино,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2, д.13 (пристройка)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fu_lytkarinogo@mosreg.ru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8(495)552-59-31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ежегодно размещается на официальном сайте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Лыткарино в разделе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– Муниципальные финансы – Бюджет для граждан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Финансового управления города Лыткарино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Красавина Ирина Викторовна</a:t>
            </a: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9:00 до 13:00, с 14:00 до 18:00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Приемный день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с 14:00 до 18:00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9523" y="195141"/>
            <a:ext cx="9469315" cy="43088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i="1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Бюджетный процесс в городском округе Лыткарино </a:t>
            </a:r>
            <a:endParaRPr lang="ru-RU" sz="22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148" y="898590"/>
            <a:ext cx="1161463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Бюджет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— важнейший финансовый документ, состоящий из доходной и расходной частей</a:t>
            </a:r>
          </a:p>
          <a:p>
            <a:pPr>
              <a:spcBef>
                <a:spcPts val="1200"/>
              </a:spcBef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городского округа Лыткарино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это форма образования и расходования денежных средств, предназначенных для финансового обеспечения задач и функций органов местного самоуправления городского округа Лыткарино</a:t>
            </a:r>
          </a:p>
          <a:p>
            <a:pPr>
              <a:spcBef>
                <a:spcPts val="1200"/>
              </a:spcBef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каждого уровня бюджетов установлены собственные доходные источники: </a:t>
            </a:r>
          </a:p>
          <a:p>
            <a:pPr>
              <a:spcBef>
                <a:spcPts val="1200"/>
              </a:spcBef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так, к примеру, налог на добавленную стоимость в полном объеме зачисляется в федеральный бюджет, налог на имущество организаций - в региональный бюджет, </a:t>
            </a:r>
          </a:p>
          <a:p>
            <a:pPr>
              <a:spcBef>
                <a:spcPts val="1200"/>
              </a:spcBef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земельный налог - в бюджет города </a:t>
            </a:r>
          </a:p>
          <a:p>
            <a:pPr>
              <a:spcBef>
                <a:spcPts val="1200"/>
              </a:spcBef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этом для федерального бюджета и бюджета субъекта Российской Федерации Бюджетным кодексом Российской Федерации предусмотрена возможность передачи отдельных доходных источников согласно установленному в процентном отношении нормативу в бюджет нижестоящего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уровня. </a:t>
            </a:r>
          </a:p>
          <a:p>
            <a:pPr>
              <a:spcBef>
                <a:spcPts val="1200"/>
              </a:spcBef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распределения доходных источников законодательно закреплены направления расходования бюджетных средств в соответствии с установленными полномочиями Российской Федерации, субъектов Российской Федерации, органов местного самоуправления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для органов местного самоуправления установлены Федеральным законом от 06.10.2003 № 131-ФЗ «Об общих принципах организации местного самоуправления в Российской Федерации» (статьи 16 и 16.1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4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485" y="0"/>
            <a:ext cx="116761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Поступившие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городского округа средства направляются на благоустройство территории города, ремонт дорог, уличное освещение, содержание кладбищ, на предоставление муниципальных услуг населению в области образования, культуры, физической культуры и спорта и др.</a:t>
            </a:r>
          </a:p>
          <a:p>
            <a:pPr>
              <a:spcBef>
                <a:spcPct val="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запланированные доходы бюджета превышают расходы бюджета, то это называется 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запланированные расходы бюджета превышают доходы бюджета, то это называется 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3" y="879231"/>
            <a:ext cx="11781692" cy="58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7037" y="225548"/>
            <a:ext cx="11576539" cy="715229"/>
          </a:xfrm>
        </p:spPr>
        <p:txBody>
          <a:bodyPr>
            <a:prstTxWarp prst="textPlain">
              <a:avLst/>
            </a:prstTxWarp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altLang="ru-RU" sz="2200" b="1" i="1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Справочная информация о бюджете городского округа Лыткарино</a:t>
            </a:r>
            <a:endParaRPr lang="ru-RU" sz="22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82919" y="3867451"/>
            <a:ext cx="3191608" cy="975946"/>
          </a:xfrm>
          <a:prstGeom prst="round2Diag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Цилиндр 5"/>
          <p:cNvSpPr/>
          <p:nvPr/>
        </p:nvSpPr>
        <p:spPr>
          <a:xfrm>
            <a:off x="337038" y="1107830"/>
            <a:ext cx="2942493" cy="2154116"/>
          </a:xfrm>
          <a:prstGeom prst="can">
            <a:avLst>
              <a:gd name="adj" fmla="val 50000"/>
            </a:avLst>
          </a:prstGeom>
          <a:solidFill>
            <a:schemeClr val="accent2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6403B5"/>
              </a:solidFill>
            </a:endParaRPr>
          </a:p>
          <a:p>
            <a:pPr algn="ctr"/>
            <a:r>
              <a:rPr lang="ru-RU" dirty="0" smtClean="0">
                <a:solidFill>
                  <a:srgbClr val="6403B5"/>
                </a:solidFill>
              </a:rPr>
              <a:t>Собственные доходы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НДФЛ, акцизы, налоги на совокупный доход, имущественные налоги и государственная пошлина;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Доходы от использования земельных участков и муниципального имущества, доходы от продажи активов и оказания платных услуг, платежи при пользовании природными ресурсами, штрафы, санкции.</a:t>
            </a:r>
          </a:p>
          <a:p>
            <a:endParaRPr lang="ru-RU" sz="1100" dirty="0">
              <a:solidFill>
                <a:schemeClr val="tx1"/>
              </a:solidFill>
            </a:endParaRPr>
          </a:p>
          <a:p>
            <a:endParaRPr lang="ru-RU" sz="1100" dirty="0" smtClean="0">
              <a:solidFill>
                <a:schemeClr val="tx1"/>
              </a:solidFill>
            </a:endParaRPr>
          </a:p>
          <a:p>
            <a:endParaRPr lang="ru-RU" sz="1100" dirty="0">
              <a:solidFill>
                <a:schemeClr val="tx1"/>
              </a:solidFill>
            </a:endParaRPr>
          </a:p>
          <a:p>
            <a:endParaRPr lang="ru-RU" sz="1100" dirty="0" smtClean="0">
              <a:solidFill>
                <a:schemeClr val="tx1"/>
              </a:solidFill>
            </a:endParaRPr>
          </a:p>
          <a:p>
            <a:endParaRPr lang="ru-RU" sz="1100" dirty="0">
              <a:solidFill>
                <a:schemeClr val="tx1"/>
              </a:solidFill>
            </a:endParaRPr>
          </a:p>
          <a:p>
            <a:endParaRPr lang="ru-RU" sz="1100" dirty="0" smtClean="0">
              <a:solidFill>
                <a:schemeClr val="tx1"/>
              </a:solidFill>
            </a:endParaRPr>
          </a:p>
        </p:txBody>
      </p:sp>
      <p:sp>
        <p:nvSpPr>
          <p:cNvPr id="7" name="Цилиндр 6"/>
          <p:cNvSpPr/>
          <p:nvPr/>
        </p:nvSpPr>
        <p:spPr>
          <a:xfrm>
            <a:off x="4304553" y="970123"/>
            <a:ext cx="3204796" cy="2154116"/>
          </a:xfrm>
          <a:prstGeom prst="can">
            <a:avLst>
              <a:gd name="adj" fmla="val 50000"/>
            </a:avLst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Межбюджетные трансферты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Дотации на выравнивание бюджетной обеспеченности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Субсидии на осуществление отдельных полномочий городского округа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Субвенции для финансового обеспечения переданных государственных полномочий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Иные межбюджетные трансферты</a:t>
            </a:r>
          </a:p>
          <a:p>
            <a:endParaRPr lang="ru-RU" sz="1100" dirty="0">
              <a:solidFill>
                <a:schemeClr val="tx1"/>
              </a:solidFill>
            </a:endParaRPr>
          </a:p>
          <a:p>
            <a:endParaRPr lang="ru-RU" sz="1100" dirty="0" smtClean="0">
              <a:solidFill>
                <a:schemeClr val="tx1"/>
              </a:solidFill>
            </a:endParaRPr>
          </a:p>
          <a:p>
            <a:endParaRPr lang="ru-RU" sz="1100" dirty="0">
              <a:solidFill>
                <a:schemeClr val="tx1"/>
              </a:solidFill>
            </a:endParaRPr>
          </a:p>
          <a:p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8" name="Цилиндр 7"/>
          <p:cNvSpPr/>
          <p:nvPr/>
        </p:nvSpPr>
        <p:spPr>
          <a:xfrm>
            <a:off x="8387863" y="1107830"/>
            <a:ext cx="3525714" cy="2329962"/>
          </a:xfrm>
          <a:prstGeom prst="can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Источники финансирования дефицита бюджета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Изменение остатков средств на счетах по учету средств бюджета в течении финансового года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Иные источники финансирования (при дефицитном бюджете)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Выпуск муниципальных ценных бумаг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Кредиты кредитных организаций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Бюджетные кредиты от других бюджетов бюджетной системы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Иные источники</a:t>
            </a:r>
          </a:p>
          <a:p>
            <a:pPr algn="ctr"/>
            <a:endParaRPr lang="ru-RU" sz="1100" dirty="0">
              <a:solidFill>
                <a:schemeClr val="tx1"/>
              </a:solidFill>
            </a:endParaRPr>
          </a:p>
          <a:p>
            <a:pPr algn="ctr"/>
            <a:endParaRPr lang="ru-RU" sz="1100" dirty="0" smtClean="0">
              <a:solidFill>
                <a:schemeClr val="tx1"/>
              </a:solidFill>
            </a:endParaRPr>
          </a:p>
          <a:p>
            <a:pPr algn="ctr"/>
            <a:endParaRPr lang="ru-RU" sz="1100" dirty="0">
              <a:solidFill>
                <a:schemeClr val="tx1"/>
              </a:solidFill>
            </a:endParaRPr>
          </a:p>
          <a:p>
            <a:pPr algn="ctr"/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643713" y="3124239"/>
            <a:ext cx="2242038" cy="743212"/>
          </a:xfrm>
          <a:prstGeom prst="downArrow">
            <a:avLst/>
          </a:prstGeom>
          <a:solidFill>
            <a:srgbClr val="92D050"/>
          </a:solidFill>
          <a:ln>
            <a:noFill/>
          </a:ln>
          <a:effectLst/>
          <a:scene3d>
            <a:camera prst="perspectiveBelow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ДОХОДЫ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 rot="19567215">
            <a:off x="2345064" y="3045196"/>
            <a:ext cx="2129505" cy="969220"/>
          </a:xfrm>
          <a:prstGeom prst="downArrow">
            <a:avLst>
              <a:gd name="adj1" fmla="val 50000"/>
              <a:gd name="adj2" fmla="val 51688"/>
            </a:avLst>
          </a:prstGeom>
          <a:solidFill>
            <a:srgbClr val="92D050"/>
          </a:solidFill>
          <a:ln>
            <a:noFill/>
          </a:ln>
          <a:effectLst/>
          <a:scene3d>
            <a:camera prst="perspectiveRigh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ДОХОДЫ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2887353">
            <a:off x="6979589" y="3186736"/>
            <a:ext cx="2172561" cy="793515"/>
          </a:xfrm>
          <a:prstGeom prst="downArrow">
            <a:avLst/>
          </a:prstGeom>
          <a:solidFill>
            <a:srgbClr val="92D050"/>
          </a:solidFill>
          <a:ln>
            <a:noFill/>
          </a:ln>
          <a:effectLst/>
          <a:scene3d>
            <a:camera prst="perspectiveHeroicExtremeLeftFacing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ДОХОДЫ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Блок-схема: перфолента 16"/>
          <p:cNvSpPr/>
          <p:nvPr/>
        </p:nvSpPr>
        <p:spPr>
          <a:xfrm rot="21272491">
            <a:off x="120214" y="4249615"/>
            <a:ext cx="3710354" cy="2488223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Расходы на решение вопросов местного значения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Образование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Культура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Социальная политика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Физическая культура и спорт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ЖКХ экология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Транспорт и дорожные фонды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Градостроительство и развитие территории города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Общественная безопасность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Расходы на управление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8" name="Блок-схема: перфолента 17"/>
          <p:cNvSpPr/>
          <p:nvPr/>
        </p:nvSpPr>
        <p:spPr>
          <a:xfrm rot="715532">
            <a:off x="7410542" y="4249616"/>
            <a:ext cx="4177720" cy="2488223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Расходы на решение </a:t>
            </a:r>
            <a:r>
              <a:rPr lang="ru-RU" sz="1400" b="1" dirty="0" smtClean="0">
                <a:solidFill>
                  <a:schemeClr val="tx1"/>
                </a:solidFill>
              </a:rPr>
              <a:t>вопросов, не отнесенных к вопросам местного значения (в том числе исполнение переданных государственных полномочий)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2406015">
            <a:off x="6391055" y="512322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7971199">
            <a:off x="4094203" y="50902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83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</TotalTime>
  <Words>11054</Words>
  <Application>Microsoft Office PowerPoint</Application>
  <PresentationFormat>Произвольный</PresentationFormat>
  <Paragraphs>2915</Paragraphs>
  <Slides>63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Справочная информация о бюджете городского округа Лыткарино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</dc:creator>
  <cp:lastModifiedBy>ProtasovaES</cp:lastModifiedBy>
  <cp:revision>243</cp:revision>
  <cp:lastPrinted>2024-11-21T14:18:37Z</cp:lastPrinted>
  <dcterms:created xsi:type="dcterms:W3CDTF">2024-09-12T14:21:46Z</dcterms:created>
  <dcterms:modified xsi:type="dcterms:W3CDTF">2024-11-21T14:18:45Z</dcterms:modified>
</cp:coreProperties>
</file>