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160A"/>
    <a:srgbClr val="F3C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0676C-A16D-401B-B27C-79C2E3910A24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FF37-5F17-4A48-A98F-8979E8482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CFF37-5F17-4A48-A98F-8979E84828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2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CFF37-5F17-4A48-A98F-8979E84828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7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CFF37-5F17-4A48-A98F-8979E84828E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8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D3F0F5-3642-46F0-AB10-AEF8C4BD3356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86870A3-73AE-423F-AA92-7DD2FD4B3B9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6" y="630351"/>
            <a:ext cx="8712968" cy="6244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786" y="296652"/>
            <a:ext cx="8712968" cy="64807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 prstMaterial="matte">
              <a:bevelT w="69850" h="38100" prst="cross"/>
              <a:bevelB w="82550" h="38100" prst="coolSlant"/>
            </a:sp3d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8900000">
                    <a:schemeClr val="tx2">
                      <a:alpha val="50000"/>
                    </a:schemeClr>
                  </a:innerShdw>
                </a:effectLst>
              </a:rPr>
              <a:t>Виртуальная историко-документальная выставка «Мемориальные доски </a:t>
            </a: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8900000">
                    <a:schemeClr val="tx2">
                      <a:alpha val="50000"/>
                    </a:schemeClr>
                  </a:innerShdw>
                </a:effectLst>
              </a:rPr>
              <a:t>Лыткарина»</a:t>
            </a:r>
            <a:endParaRPr lang="ru-RU" sz="24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3500" dist="50800" dir="18900000">
                  <a:schemeClr val="tx2">
                    <a:alpha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3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2364" r="8487"/>
          <a:stretch/>
        </p:blipFill>
        <p:spPr>
          <a:xfrm>
            <a:off x="467544" y="584684"/>
            <a:ext cx="3088482" cy="5400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79644"/>
            <a:ext cx="1944216" cy="294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3848" y="332656"/>
            <a:ext cx="568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За большой вклад в развитие города, одному из первых горожан В.А.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Шестакову,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12 апреля 1981 года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решением исполнительного комитета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Лыткаринского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городского Совета народных депутатов № 205/7 присвоено звание «Почетный гражданин города Лыткарино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». Одна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из улиц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нашего города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названа в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честь Виталия Анатольевича,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сквер у дома, где он жил на пересечении улиц Первомайская и Советская также носит его имя.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этом сквере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 доме № 5 по ул. Первомайской установлена мемориальная доска «В этом доме с 1951 по 1993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гг.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жил Шестаков Виталий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Анатольевич, генеральный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директор ЛЗОС,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почетный гражданин г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Лыткарино».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6" y="6165304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д.278, л.152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96" y="404664"/>
            <a:ext cx="8229600" cy="534888"/>
          </a:xfrm>
        </p:spPr>
        <p:txBody>
          <a:bodyPr/>
          <a:lstStyle/>
          <a:p>
            <a:pPr algn="ctr"/>
            <a:r>
              <a:rPr lang="ru-RU" sz="2400" b="1" i="1" spc="0" dirty="0" err="1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Кочкарев</a:t>
            </a:r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 Валерий Геннадьевич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(18.07.1967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24.01.1987)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2843" b="1489"/>
          <a:stretch/>
        </p:blipFill>
        <p:spPr>
          <a:xfrm>
            <a:off x="5436096" y="1340768"/>
            <a:ext cx="3282887" cy="42556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69851" y="1196752"/>
            <a:ext cx="4968552" cy="483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Валерий родился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в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городе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Лыткарино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.             В 1982 году закончил 8 классов средней школы № 5, поступил в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Лыткаринский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 оптико-механический техникум. После окончания работал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фрезеровщиком на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Лыткаринском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 заводе оптического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стекла. В 1986 году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призван в Вооруженные Силы СССР.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Принимал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участие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в четырех боевых операциях и 12 сопровождениях автомобильных колонн 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Республике Афганистан.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В январе 1987 года рота, в которой он служил,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вела бой с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бандой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мятежников.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Кочкарев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 из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личного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оружия уничтожил несколько моджахедов,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но осколками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разорвавшейся гранаты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был смертельно ранен.</a:t>
            </a: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Награжден орденом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Красной Звезды (посмертно),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медалью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Calibri"/>
                <a:cs typeface="Times New Roman"/>
              </a:rPr>
              <a:t>«Воину – интернационалисту от благодарного афганского народа».</a:t>
            </a:r>
            <a:endParaRPr lang="ru-RU" sz="1600" dirty="0">
              <a:solidFill>
                <a:schemeClr val="bg2">
                  <a:lumMod val="75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80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67806"/>
          <a:stretch/>
        </p:blipFill>
        <p:spPr>
          <a:xfrm>
            <a:off x="6300192" y="404664"/>
            <a:ext cx="2026486" cy="921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50103"/>
            <a:ext cx="175176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9" r="57531" b="8956"/>
          <a:stretch/>
        </p:blipFill>
        <p:spPr>
          <a:xfrm>
            <a:off x="6300192" y="1370874"/>
            <a:ext cx="2034297" cy="2135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16304" r="6949" b="20459"/>
          <a:stretch/>
        </p:blipFill>
        <p:spPr>
          <a:xfrm>
            <a:off x="395536" y="319039"/>
            <a:ext cx="5213115" cy="32539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250325" y="4174310"/>
            <a:ext cx="5256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</a:rPr>
              <a:t>22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февраля 2005 года накануне Дня защитника Отечества, на фасаде здания средней общеобразовательной школы № 5 была открыта мемориальная доска памяти: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«Здесь с 1974 по 1982 год учился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Кочкарев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Валерий Геннадьевич. Геройски погиб в Афганистане 24 января 1987 года. Награжден орденом Красной Звезды – посмертно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6237312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д.478, л.45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4029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Гонор Лев </a:t>
            </a:r>
            <a:r>
              <a:rPr lang="ru-RU" sz="2400" b="1" i="1" spc="0" dirty="0" err="1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Рувимович</a:t>
            </a:r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(02.09.1906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13.11.1969)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6952"/>
          <a:stretch/>
        </p:blipFill>
        <p:spPr>
          <a:xfrm>
            <a:off x="5510623" y="980728"/>
            <a:ext cx="3334327" cy="51359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811470"/>
            <a:ext cx="51845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Лев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Рувимович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Гонор - первый начальник  филиала ЦИАМ им. П.И. Баранова в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Тураево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- Герой Социалистического Труда, дважды лауреат Государственных премий, кавалер многих орденов, в том числе трех орденов Ленина, ордена Кутузова 1-ой степени,  и медалей, одна из которых – «За оборону Сталинграда». Под его руководством в короткие сроки при участии ученых, строителей и специалистов двигателестроения был построен и пущен в эксплуатацию крупнейший комплекс установок с мощным энергетическим хозяйством, обеспечивший проведение научно-исследовательских работ и испытаний современных и перспективных образцов авиационной и ракетной техники. В 1968 году Л.Р. Гонору и  группе сотрудников НИЦ ЦИАМ за выдающийся вклад в разработку и внедрение новых методов доводки авиационных двигателей была присуждена Государственная премия СССР.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Своим же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лыткаринским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коллегам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Лев </a:t>
            </a:r>
            <a:r>
              <a:rPr lang="ru-RU" sz="1600" dirty="0" err="1">
                <a:solidFill>
                  <a:srgbClr val="444D26">
                    <a:lumMod val="75000"/>
                  </a:srgbClr>
                </a:solidFill>
              </a:rPr>
              <a:t>Рувимович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 запомнился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не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только как высокообразованный специалист и талантливый руководитель, но и как мудрый, энергичный, неравнодушный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44335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0976" r="16420" b="40749"/>
          <a:stretch/>
        </p:blipFill>
        <p:spPr>
          <a:xfrm>
            <a:off x="268982" y="286761"/>
            <a:ext cx="4859288" cy="2440488"/>
          </a:xfrm>
          <a:prstGeom prst="rect">
            <a:avLst/>
          </a:prstGeom>
          <a:effectLst>
            <a:softEdge rad="127000"/>
          </a:effectLst>
          <a:scene3d>
            <a:camera prst="orthographicFront">
              <a:rot lat="21310239" lon="903284" rev="21450000"/>
            </a:camera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b="1176"/>
          <a:stretch/>
        </p:blipFill>
        <p:spPr>
          <a:xfrm>
            <a:off x="2339752" y="3615445"/>
            <a:ext cx="1822576" cy="2772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29"/>
          <a:stretch/>
        </p:blipFill>
        <p:spPr>
          <a:xfrm>
            <a:off x="392441" y="2924945"/>
            <a:ext cx="17125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5542" y="5301789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д.443, л.85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6183838"/>
            <a:ext cx="11507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д.245, л.152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2842042"/>
            <a:ext cx="45365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1998 году к 45-летию со дня основания НИЦ ЦИАМ именем Льва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Рувимовича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Гонора был назван проезд в квартале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а г. Лыткарино. А 18 сентября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2006 года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на доме №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а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квартала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честь 100-летия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со дня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рождения             Л.Р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Гонора установлена мемориальная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доска, надпись на которой гласит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: «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Проезд назван именем Гонора Льва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Рувимовича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            (1906 - 1969 гг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.), Героя Социалистического Труда, генерал-майора, первого руководителя филиала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ЦИАМ за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большой личный вклад в развитие Лыткарино».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2008 году Лев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Рувимович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Гонор посмертно был удостоен звания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«Почетный гражданин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Лыткарино».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41272" r="35550" b="37223"/>
          <a:stretch/>
        </p:blipFill>
        <p:spPr>
          <a:xfrm>
            <a:off x="5148064" y="548680"/>
            <a:ext cx="3472613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35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175" y="404664"/>
            <a:ext cx="8229600" cy="462880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Степанов Степан </a:t>
            </a:r>
            <a:r>
              <a:rPr lang="ru-RU" sz="2400" b="1" i="1" spc="0" dirty="0" err="1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Евдокимович</a:t>
            </a:r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(04.03.1908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25.04.1978)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45452"/>
            <a:ext cx="3345160" cy="50177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1268760"/>
            <a:ext cx="49685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Лыткаринская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биография Степанова началась в 1948 году, когда он был направлен на Завод зеркальных отражателей, и получил должность начальника цеха триплексов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 В 1950 году Степан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Евдокимович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был назначен главным инженером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Лыткаринского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завода оптического стекла и 28 лет  бессменно проработал 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этой должности. Многолетнее успешное развитие завода теснейшим образом связано с работой главного инженера, определявшего всю его техническую политику. Со Степановым напрямую связана реализация основных направлений развития предприятия в то время.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За годы работы ему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дважды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присуждалась Государственная премия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СССР.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Был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дважды удостоен ордена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Ленина. Являлся кавалером орденов Октябрьской революции и Трудового Красного знамени.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219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4338" r="13532" b="8018"/>
          <a:stretch/>
        </p:blipFill>
        <p:spPr>
          <a:xfrm>
            <a:off x="487066" y="3140967"/>
            <a:ext cx="2032000" cy="319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17316" r="23130" b="19429"/>
          <a:stretch/>
        </p:blipFill>
        <p:spPr>
          <a:xfrm>
            <a:off x="6372200" y="476672"/>
            <a:ext cx="2506649" cy="4419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95535" y="6142320"/>
            <a:ext cx="1392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д.407, л.183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786" y="548680"/>
            <a:ext cx="5740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За большой личный вклад Степана </a:t>
            </a:r>
            <a:r>
              <a:rPr lang="ru-RU" sz="1600" dirty="0" err="1">
                <a:solidFill>
                  <a:srgbClr val="404040"/>
                </a:solidFill>
                <a:ea typeface="Times New Roman"/>
                <a:cs typeface="Times New Roman"/>
              </a:rPr>
              <a:t>Евдокимовича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 Степанова в развитие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важнейшего завода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оптической отрасли страны одна из улиц города Лыткарино названа его именем, а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11 сентября 2003 года на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доме №5 по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                     ул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.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Первомайская установлена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мемориальная доска с подписью: «В этом доме с 1948 по 1978 гг. жил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лауреат Государственных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премий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СССР, главный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инженер ЛЗОС Степанов Степан </a:t>
            </a:r>
            <a:r>
              <a:rPr lang="ru-RU" sz="1600" dirty="0" err="1">
                <a:solidFill>
                  <a:srgbClr val="404040"/>
                </a:solidFill>
                <a:ea typeface="Times New Roman"/>
                <a:cs typeface="Times New Roman"/>
              </a:rPr>
              <a:t>Евдокимович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». В 2014 году Степанову присвоено 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звание «Почетный 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гражданин г</a:t>
            </a:r>
            <a:r>
              <a:rPr lang="ru-RU" sz="1600" dirty="0">
                <a:solidFill>
                  <a:srgbClr val="404040"/>
                </a:solidFill>
                <a:ea typeface="Times New Roman"/>
                <a:cs typeface="Times New Roman"/>
              </a:rPr>
              <a:t>. Лыткарино</a:t>
            </a:r>
            <a:r>
              <a:rPr lang="ru-RU" sz="1600" dirty="0" smtClean="0">
                <a:solidFill>
                  <a:srgbClr val="404040"/>
                </a:solidFill>
                <a:ea typeface="Times New Roman"/>
                <a:cs typeface="Times New Roman"/>
              </a:rPr>
              <a:t>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8472" r="1798" b="64583"/>
          <a:stretch/>
        </p:blipFill>
        <p:spPr>
          <a:xfrm>
            <a:off x="2830645" y="3429000"/>
            <a:ext cx="3415997" cy="246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34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629" y="404664"/>
            <a:ext cx="8229600" cy="54029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Рогов Владимир Иванович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(1935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…)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r="17306"/>
          <a:stretch/>
        </p:blipFill>
        <p:spPr>
          <a:xfrm>
            <a:off x="5652120" y="1124744"/>
            <a:ext cx="3129345" cy="48965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04063" y="1268760"/>
            <a:ext cx="5328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течение тридцати лет – с 1973 по 2003 год Владимир Иванович работал директором Научно-исследовательского  института приборов. Благодаря его неутомимой энергии, организаторским способностям и научному предвидению,                  НИИ приборов стал одним из ведущих в стране испытательных центров. Вклад Владимира Ивановича в становление и развитие НИИ приборов, как центра радиационных испытаний, является определяющим и основным.  В.И. Рогов – доктор технических наук, профессор, заслуженный деятель науки и техники Российской Федерации, ветеран ядерно-оружейного комплекса России. Награжден орденом Трудового Красного Знамени, орденом «Знак Почета» (дважды), медалями «Ветеран труда» и «В память 850-летия Москвы».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2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"/>
          <a:stretch/>
        </p:blipFill>
        <p:spPr>
          <a:xfrm>
            <a:off x="1223628" y="3268166"/>
            <a:ext cx="2088232" cy="2993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2107" y="620688"/>
            <a:ext cx="3969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26 октября 2011 года на фасаде дома 5/1 по улице Спортивная была установлена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мемориальная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доска в память о В.И. Рогове: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«В этом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доме с 1983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2000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год жил заслуженный деятель науки и техники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Российской Федерации Рогов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Владимир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Иванович - директор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Научно-исследовательского института приборов с 1973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 2003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год».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8049" y="6051857"/>
            <a:ext cx="1406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Ф.61, оп.1, д.116, л.129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19347" r="11636" b="5837"/>
          <a:stretch/>
        </p:blipFill>
        <p:spPr>
          <a:xfrm>
            <a:off x="4441279" y="479748"/>
            <a:ext cx="4201734" cy="2870398"/>
          </a:xfrm>
          <a:prstGeom prst="rect">
            <a:avLst/>
          </a:prstGeom>
          <a:effectLst>
            <a:softEdge rad="127000"/>
          </a:effectLst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58" y="3687135"/>
            <a:ext cx="3865934" cy="258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999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4029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Быков Иван Тимофеевич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(24.06.1912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15.07.1988)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-1" b="2003"/>
          <a:stretch/>
        </p:blipFill>
        <p:spPr>
          <a:xfrm>
            <a:off x="5558687" y="1086592"/>
            <a:ext cx="3308024" cy="50067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062858"/>
            <a:ext cx="52565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1953 по 1988 год Иван Тимофеевич занимал должность главного энергетика филиала НИЦ ЦИАМ им. П.И. Баранова – единственного в России и самого крупного в Европе предприятия для высоко-скоростных и специальных испытаний натурных полноразмерных воздушно-реактивных двигателей. Практически все отечественные авиационные двигатели создавались при непосредственном участии института. Быков возглавлял работы по созданию мощного энергетического комплекса филиала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Под его руководством впервые в СССР была применена в широком масштабе полупроводниковая система возбуждения электродвигателей главных машин высотно-компрессорной станции, внедрена схема их частотного разгона.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Иван Тимофеевич внес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большой вклад в строительство и развитие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Лыткарино. Быков имел почетное звание «Заслуженный энергетик РСФСР»,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был награжден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медалями: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«За доблестный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труд. В ознаменование 100-летия со дня рождения Владимира Ильича Ленина», «30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лет Победы в Великой Отечественной войне 1941-1945гг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.», «40 лет Победы в Великой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Отечественной войне 1941-1945гг.». </a:t>
            </a:r>
          </a:p>
        </p:txBody>
      </p:sp>
    </p:spTree>
    <p:extLst>
      <p:ext uri="{BB962C8B-B14F-4D97-AF65-F5344CB8AC3E}">
        <p14:creationId xmlns:p14="http://schemas.microsoft.com/office/powerpoint/2010/main" val="201384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308102"/>
            <a:ext cx="63367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Гуляя по Лыткарино, можно увидеть на зданиях металлические и гранитные таблички с надписями и портретами. Изучая эти своеобразные памятники, можно узнать немало информации о прошлом нашего города. Надписи на них рассказывают о значимых событиях, великих земляках, деятелях культуры и науки. 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«Прародители» досок-мемориалов — наскальные надписи в пещерах, на надгробных плитах и камнях. Считается, что в России первые знаки памяти появились после 1812 года.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Мемориальная доска - это архитектурно-скульптурное произведение, предназначенное для установки на фасадах домов и создаваемое из прочных материалов (металла, натурального камня, сплавов бронзы или чугуна).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46" y="3451265"/>
            <a:ext cx="1791497" cy="2773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0945"/>
            <a:ext cx="187503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1545" y="3496843"/>
            <a:ext cx="6614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На табличку наносится лаконичная надпись. Например, имя человека, годы жизни и что он делал в этом здании. Композиция часто дополняется портретом, выполненным методом гравировки или в виде барельефа. Также могут присутствовать логотипы, знаки, символы, узоры. Процесс установки досок-мемориалов подчиняется своим правилам, которые прописаны в Положении о порядке установки мемориальных сооружений, памятников, мемориальных досок и других памятных знаков на территории городского округа Лыткарино, утвержденном решением Совета депутатов города Лыткарино Московской области от 13.05.2010 № 878/85.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Мемориальная доска — это монументальный памятник, который предполагает торжественное открытие.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668" y="3281399"/>
            <a:ext cx="1084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Ф.61, оп.1, д.98, л.93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7753" y="6103564"/>
            <a:ext cx="1813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bg2">
                    <a:lumMod val="75000"/>
                  </a:schemeClr>
                </a:solidFill>
              </a:rPr>
              <a:t>Документы Администрации </a:t>
            </a:r>
            <a:r>
              <a:rPr lang="ru-RU" sz="600" dirty="0" err="1" smtClean="0">
                <a:solidFill>
                  <a:schemeClr val="bg2">
                    <a:lumMod val="75000"/>
                  </a:schemeClr>
                </a:solidFill>
              </a:rPr>
              <a:t>г.о.Лыткарино</a:t>
            </a:r>
            <a:endParaRPr lang="ru-RU" sz="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6574" r="5334" b="20091"/>
          <a:stretch/>
        </p:blipFill>
        <p:spPr>
          <a:xfrm>
            <a:off x="3121479" y="519356"/>
            <a:ext cx="5613416" cy="29096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7046"/>
            <a:ext cx="2304256" cy="332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5536" y="3638577"/>
            <a:ext cx="1770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Ф.61, оп.1, д.133, л.127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9530" y="4149080"/>
            <a:ext cx="5274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24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июня 2012 г. к 100-летию со дня рождения Ивана Тимофеевича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Быкова состоялась церемония открытия мемориальной доски на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фасаде дома №6 по улице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Первомайская: «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 этом доме с 1954 г. по 1988 г. жил Быков Иван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Тимофеевич - главный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энергетик филиала ЦИАМ,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заслуженный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энергетик РСФСР».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9" y="4285838"/>
            <a:ext cx="2857500" cy="1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933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483" y="260648"/>
            <a:ext cx="8229600" cy="504056"/>
          </a:xfrm>
        </p:spPr>
        <p:txBody>
          <a:bodyPr/>
          <a:lstStyle/>
          <a:p>
            <a:pPr algn="ctr"/>
            <a:r>
              <a:rPr lang="ru-RU" sz="2400" b="1" i="1" spc="0" dirty="0" err="1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Бужинский</a:t>
            </a:r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 Игорь Михайлович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(24.02.1914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21.02.1996)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-21" r="7352" b="2783"/>
          <a:stretch/>
        </p:blipFill>
        <p:spPr>
          <a:xfrm>
            <a:off x="5436096" y="908720"/>
            <a:ext cx="3403003" cy="50959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764704"/>
            <a:ext cx="51125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Игорь Михайлович – советский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российский ученый, организатор производства оптического стекла, доктор технических наук. Работал на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Лыткаринском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заводе оптического стекла главным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технологом, руководителем Специального конструкторско-технологического бюро.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За годы работы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Бужинского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заводе были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разработаны технологии и освоено производство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ситаллов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, крупногабаритной оптики, изготовлено зеркало диаметром 6 метров для азимутального телескопа, лазерных стекол для квантовых генераторов, волоконной оптики, жидкой прессовки заготовок для оптических деталей кино- и фотоаппаратуры, бескислородных халькогенидных стекол, крупногабаритных объективов для космической разведки и многого другого. 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Всемирная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известность ЛЗОС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тесно связана с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именем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Бужинского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Игоря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Михайловича.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Бужинский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– лауреат Ленинской, Сталинской и двух Государственных премий, почетный гражданин города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Лыткарино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, обладатель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орденов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Ленина (дважды),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Октябрьской революции, Трудового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Красного Знамени (дважды),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Отечественной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войны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, «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Знак Почета» 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многих медалей.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8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22" y="613363"/>
            <a:ext cx="1918581" cy="274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3506264" cy="262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5" r="1515" b="16498"/>
          <a:stretch/>
        </p:blipFill>
        <p:spPr>
          <a:xfrm>
            <a:off x="467544" y="548680"/>
            <a:ext cx="4557099" cy="23042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6084168" y="3140968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Ф.61, оп.1, д.163, л.236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3573016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24 февраля 2014 года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 связи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со              100-летием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со дня рождения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Бужинского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И.М.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на доме № 5 по ул. Первомайская состоялось открытие мемориальной доски, надпись на которой гласит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: «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Бужинский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Игорь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Михайлович - главный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стекловар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ЛЗОС,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выдающийся ученый и практик, доктор технических наук, лауреат Ленинской, Сталинской и двух Государственных премий СССР, почетный гражданин г. Лыткарино. Жил и работал в этом доме с 1947 г. по 1996 г.»</a:t>
            </a:r>
          </a:p>
        </p:txBody>
      </p:sp>
    </p:spTree>
    <p:extLst>
      <p:ext uri="{BB962C8B-B14F-4D97-AF65-F5344CB8AC3E}">
        <p14:creationId xmlns:p14="http://schemas.microsoft.com/office/powerpoint/2010/main" val="6502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405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Крупенин Иван Петрович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(01.01.1932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15.06.2012)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r="8298"/>
          <a:stretch/>
        </p:blipFill>
        <p:spPr>
          <a:xfrm>
            <a:off x="5580112" y="1196752"/>
            <a:ext cx="3131128" cy="40952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55894" y="980728"/>
            <a:ext cx="51522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 1974 по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1987 годы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Иван Петрович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возглавлял трест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«Особстрой-2»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Главмособлстроя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 При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его непосредственном участии и за период его руководства трестом были построены: Московский областной Дом искусств «Кузьминки», завод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сельскохозмашиностроения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им. Ухтомского,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Томилинский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завод алмазных инструментов, оборонные предприятия, ковровый комбинат,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Томилинская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птицефабрика, тепличные комбинаты, животноводческие фермы, корпуса нескольких институтов, десятки школ, детских садов и яслей, спортивный комплекс «Кристалл», больничный комплекс, сотни домов в Люберецком районе и Лыткарино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 Иван Петрович Крупенин удостоен почетных званий: «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Заслуженный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строитель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РФ», «Заслуженный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строитель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Московской области», «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Ветеран труда», «Почетный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гражданин Люберецкого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района»,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«Почетный гражданин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города Лыткарино»,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«Почетный гражданин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республики Дагестан», награжден орденом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Трудового Красного Знамени,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знаком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«Лучшие люди России»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 многими памятными медалями.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4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5149"/>
            <a:ext cx="3864129" cy="257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5" y="48399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"/>
          <a:stretch/>
        </p:blipFill>
        <p:spPr>
          <a:xfrm>
            <a:off x="467544" y="3356992"/>
            <a:ext cx="3771947" cy="261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32742" y="3717032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2012 году бульвару от улицы Спортивная до улицы Лесная в городе Лыткарино было присвоено имя              И.П. Крупенина.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18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июня 2014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года на бульваре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открыт мемориальный комплекс памяти Ивана Петровича Крупенина.</a:t>
            </a:r>
          </a:p>
        </p:txBody>
      </p:sp>
    </p:spTree>
    <p:extLst>
      <p:ext uri="{BB962C8B-B14F-4D97-AF65-F5344CB8AC3E}">
        <p14:creationId xmlns:p14="http://schemas.microsoft.com/office/powerpoint/2010/main" val="363106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718" y="331937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spc="0" dirty="0" err="1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Перстнев</a:t>
            </a:r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 Пётр Васильевич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(08.07.1919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1994)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/>
          <a:stretch/>
        </p:blipFill>
        <p:spPr>
          <a:xfrm>
            <a:off x="5536069" y="908720"/>
            <a:ext cx="3257249" cy="50405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23527" y="692696"/>
            <a:ext cx="52125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 1970 по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1984 годы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Пётр Васильевич занимал должност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ь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начальника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филиала НИЦ ЦИАМ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     им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П.И. Баранова.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Внес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большой вклад в развитие и совершенствование экспериментальной базы филиала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ЦИАМ. Уделял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большое внимание развитию г. Лыткарино. При его непосредственном участии было развернуто многоэтажное жилое и коммунальное строительство, проведена телефонизация города, построена школа № 4, сооружены объекты торгового и бытового обслуживания, пожарное депо, начато строительство Дома детского творчества 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других объектов.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Перстнев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неоднократно избирался членом исполкома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Лыткаринского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горсовета и принимал активное участие в решении всех проблем развития нашего города.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Пётр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Васильевич -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заслуженный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машиностроитель РСФСР, лауреат Государственной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премии СССР,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почетный гражданин города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Лыткарино. Награжден: орденом «Знак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Почета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», орденом Чехословакии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«За выдающиеся труды»,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орденом Ленина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орденом Трудового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Красного Знамени,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медалью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«За доблестный труд в Великой Отечественной войне 1941-1945гг.» и др.</a:t>
            </a:r>
          </a:p>
        </p:txBody>
      </p:sp>
    </p:spTree>
    <p:extLst>
      <p:ext uri="{BB962C8B-B14F-4D97-AF65-F5344CB8AC3E}">
        <p14:creationId xmlns:p14="http://schemas.microsoft.com/office/powerpoint/2010/main" val="100896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196041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16970" r="2930" b="15286"/>
          <a:stretch/>
        </p:blipFill>
        <p:spPr>
          <a:xfrm>
            <a:off x="312911" y="332656"/>
            <a:ext cx="5782400" cy="31683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142424" y="4149080"/>
            <a:ext cx="546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 декабря 2015 года к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85-летию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Центрального института авиационного моторостроения на доме №1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ул.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Спортивная была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установлена мемориальная доска: «В этом доме с 1958 по 1994 годы жил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Перстнев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Пётр Васильевич - заслуженный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машиностроитель РСФСР,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почетный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авиастроитель, начальник филиала ЦИАМ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6274793"/>
            <a:ext cx="17209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Ф.61, оп.1, д.204, л.103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2" t="10695" b="46249"/>
          <a:stretch/>
        </p:blipFill>
        <p:spPr>
          <a:xfrm>
            <a:off x="6297860" y="443822"/>
            <a:ext cx="2179915" cy="308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449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20688"/>
            <a:ext cx="86409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Для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виртуальной историко-документальной выставки «Мемориальные доски Лыткарино»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использованы: </a:t>
            </a:r>
            <a:endParaRPr lang="ru-RU" sz="1600" dirty="0" smtClean="0">
              <a:solidFill>
                <a:srgbClr val="444D26">
                  <a:lumMod val="75000"/>
                </a:srgbClr>
              </a:solidFill>
            </a:endParaRPr>
          </a:p>
          <a:p>
            <a:endParaRPr lang="ru-RU" sz="800" dirty="0">
              <a:solidFill>
                <a:srgbClr val="444D26">
                  <a:lumMod val="75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документы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архивных фондов: </a:t>
            </a:r>
          </a:p>
          <a:p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  - №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35 «Администрация города Лыткарино Московской области»;</a:t>
            </a:r>
          </a:p>
          <a:p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  - №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61 «Совет депутатов города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Лыткарино Московской области»;</a:t>
            </a:r>
            <a:endParaRPr lang="ru-RU" sz="1600" dirty="0">
              <a:solidFill>
                <a:srgbClr val="444D26">
                  <a:lumMod val="75000"/>
                </a:srgbClr>
              </a:solidFill>
            </a:endParaRPr>
          </a:p>
          <a:p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  - №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88 «Государственное автономное учреждение Московской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области</a:t>
            </a:r>
          </a:p>
          <a:p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               «</a:t>
            </a:r>
            <a:r>
              <a:rPr lang="ru-RU" sz="1600" dirty="0" err="1">
                <a:solidFill>
                  <a:srgbClr val="444D26">
                    <a:lumMod val="75000"/>
                  </a:srgbClr>
                </a:solidFill>
              </a:rPr>
              <a:t>Лыткаринское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 информационное агентство Московской области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»»</a:t>
            </a:r>
          </a:p>
          <a:p>
            <a:endParaRPr lang="ru-RU" sz="800" dirty="0">
              <a:solidFill>
                <a:srgbClr val="444D26">
                  <a:lumMod val="75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информация с сайтов:</a:t>
            </a:r>
          </a:p>
          <a:p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      - Администрация </a:t>
            </a:r>
            <a:r>
              <a:rPr lang="ru-RU" sz="1600" dirty="0" err="1">
                <a:solidFill>
                  <a:srgbClr val="444D26">
                    <a:lumMod val="75000"/>
                  </a:srgbClr>
                </a:solidFill>
              </a:rPr>
              <a:t>г.о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.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Лыткарино http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://lytkarino.mosreg.ru/; </a:t>
            </a:r>
            <a:endParaRPr lang="ru-RU" sz="1600" dirty="0" smtClean="0">
              <a:solidFill>
                <a:srgbClr val="444D26">
                  <a:lumMod val="75000"/>
                </a:srgbClr>
              </a:solidFill>
            </a:endParaRPr>
          </a:p>
          <a:p>
            <a:endParaRPr lang="ru-RU" sz="800" dirty="0">
              <a:solidFill>
                <a:srgbClr val="444D26">
                  <a:lumMod val="75000"/>
                </a:srgb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фотографии 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из музейных фондов </a:t>
            </a:r>
            <a:r>
              <a:rPr lang="ru-RU" sz="1600" dirty="0" err="1">
                <a:solidFill>
                  <a:srgbClr val="444D26">
                    <a:lumMod val="75000"/>
                  </a:srgbClr>
                </a:solidFill>
              </a:rPr>
              <a:t>Лыткаринского</a:t>
            </a:r>
            <a:r>
              <a:rPr lang="ru-RU" sz="1600" dirty="0">
                <a:solidFill>
                  <a:srgbClr val="444D26">
                    <a:lumMod val="75000"/>
                  </a:srgbClr>
                </a:solidFill>
              </a:rPr>
              <a:t> историко-краеведческого </a:t>
            </a:r>
            <a:r>
              <a:rPr lang="ru-RU" sz="1600" dirty="0" smtClean="0">
                <a:solidFill>
                  <a:srgbClr val="444D26">
                    <a:lumMod val="75000"/>
                  </a:srgbClr>
                </a:solidFill>
              </a:rPr>
              <a:t>музея.</a:t>
            </a:r>
            <a:endParaRPr lang="ru-RU" sz="1600" dirty="0">
              <a:solidFill>
                <a:srgbClr val="444D2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1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639" y="48426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bg2">
                    <a:lumMod val="75000"/>
                  </a:schemeClr>
                </a:solidFill>
              </a:rPr>
              <a:t>Базяев</a:t>
            </a:r>
            <a:r>
              <a:rPr lang="ru-RU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2">
                    <a:lumMod val="75000"/>
                  </a:schemeClr>
                </a:solidFill>
              </a:rPr>
              <a:t>Степан Егорович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</a:rPr>
              <a:t>(02.11.1914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– 23.09.1973)</a:t>
            </a:r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4" y="908720"/>
            <a:ext cx="4086095" cy="55351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68776" y="1268760"/>
            <a:ext cx="439248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1941 году Степан Егорович был призван в ряды Красной армии, служил в разведке.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Он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был старшим сержантом, командиром отделения разведки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           490-го истребительно-противотанкового артиллерийского полка 25-й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отдельной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истребительно-противотанковой артиллерийской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бригады 1-й гвардейской танковой армии 1-го Белорусского фронта, полным кавалером ордена Славы (трех степеней). Закончил войну в Берлине, где расписался на Рейхстаге в мае 1945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года.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Похоронен С.Е.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Базяев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в 1973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году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на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Лыткаринском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 кладбище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Имя Степана Егоровича золотыми буквами внесено в списки полных кавалеров ордена Славы в Центральном музее Великой Отечественной войны 1941-1945 годов в Москве на Поклонной горе.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81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3690410" cy="49205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68" y="2760108"/>
            <a:ext cx="2439823" cy="352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05" y="4077072"/>
            <a:ext cx="1695450" cy="1038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41930" y="665038"/>
            <a:ext cx="47461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В 1985 году, к 40-летию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Победы,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было принято решение назвать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одну из улиц города 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честь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С.Е.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Базяева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. А на фасаде жилого дома    №18 по улице Октябрьской была установлена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гранитная мемориальная доска с надписью: «Улица названа в честь кавалера ордена Славы трех степеней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  <a:ea typeface="Times New Roman"/>
              </a:rPr>
              <a:t>Базяева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imes New Roman"/>
              </a:rPr>
              <a:t> Степана Егоровича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6100065"/>
            <a:ext cx="1152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ф.2, оп.1, д.667, л.52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76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75240" cy="432048"/>
          </a:xfrm>
        </p:spPr>
        <p:txBody>
          <a:bodyPr>
            <a:noAutofit/>
          </a:bodyPr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ea typeface="+mn-ea"/>
                <a:cs typeface="+mn-cs"/>
              </a:rPr>
              <a:t>Сафонов Фёдор Григорьевич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ea typeface="+mn-ea"/>
                <a:cs typeface="+mn-cs"/>
              </a:rPr>
              <a:t>(1918 – 1942)</a:t>
            </a:r>
            <a:endParaRPr lang="ru-RU" sz="2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08720"/>
            <a:ext cx="3486200" cy="55090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48645" y="908720"/>
            <a:ext cx="50405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1940 году в первые дни войны Фёдор Сафонов ушел добровольцем на фронт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Он получил назначение в Ухтомский истребительный батальон, штаб и часть которого размещались в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подмосковных Люберцах.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После того, как Фёдор проявил себя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одним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из лучших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бойцов, его командировали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 Отдельную мотострелковую бригаду особого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назначения, где он был зачислен в разведывательно-диверсионный отряд «Москва».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Погиб Сафонов 13 января 1942 года, после               44-дневного похода в тыл врага. Его отрядом был получен приказ возвращаться, и несколько добровольцев, в числе которых был и Ф. Сафонов, остались у деревни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Ахматово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Верейского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района прикрывать отход основной группы. Около четырех часов, до тех пор, пока не кончились патроны, бойцы сдерживали фашистов. Раненый в обе ноги, Фёдор дождался, пока его окружили плотным кольцом, и взорвал гранату. Он погиб сам и уничтожил немцев. В январе 1942 года Фёдора Сафонова похоронили на Красной площади, а спустя 30 лет перезахоронили на Петровском кладбище в Лыткарино. 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0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0928"/>
            <a:ext cx="2387907" cy="3628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4" y="620688"/>
            <a:ext cx="4071017" cy="54280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404664"/>
            <a:ext cx="4374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1965 году улицу Коммунальную                       в г. Лыткарино переименовали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в улицу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Сафонова.</a:t>
            </a:r>
          </a:p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1990 г. на улице Сафонова, на здании музыкальной школы, была установлена доска с надписью: «Улица названа в честь партизана-разведчика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Фёдора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Григорьевича Сафонова, геройски погибшего при защите подступов к Москве в январе 1942 года».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6237312"/>
            <a:ext cx="1091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Ф.2, оп.1, д.899, л.29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26710"/>
            <a:ext cx="7931224" cy="50405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Горбачев Алексей Алексеевич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(20.05.1900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17.12.1976)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30" y="842151"/>
            <a:ext cx="3566354" cy="5565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980728"/>
            <a:ext cx="5040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апреле 1952 года Горбачев был назначен заместителем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начальника НИЦ ЦИАМ                   им. П.И. Баранова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 капитальному строительству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 Работал ведущим конструктором по особо сложным объектам. Внес огромный личный вклад в создание испытательного центра в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Тураево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и в развитие города Лыткарино.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Под его руководством в городе было построено множество домов, коммунально-бытовых и культурных объектов. Среди них – Дворец культуры «Мир», школа № 1, детский сад  на улице Ухтомской, ряд жилых домов по улицам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Спортивной, Первомайской, Октябрьской, Советской, Набережной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, в квартале 3 «А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».               За плодотворную работу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Алексей Алексеевич был награжден медалями «За оборону Москвы»,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     «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За доблестный труд в Великой Отечественной войне»,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дважды получал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орден «Знак Почета».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    Ему присвоены: звание «Заслуженный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строитель Российской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Федерации» и звание «Почетный гражданин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города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Лыткарино».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55735"/>
            <a:ext cx="2016224" cy="3011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396" r="1616"/>
          <a:stretch/>
        </p:blipFill>
        <p:spPr>
          <a:xfrm>
            <a:off x="4294371" y="3140968"/>
            <a:ext cx="4432361" cy="3326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22992" r="3910" b="17285"/>
          <a:stretch/>
        </p:blipFill>
        <p:spPr>
          <a:xfrm>
            <a:off x="4224744" y="517697"/>
            <a:ext cx="4489203" cy="24792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3901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10 марта 1978 г. одному из центральных проездов г. Лыткарино (между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улицами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Спортивная и Первомайская) присвоено название «Проезд Горбачева».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В 2000 году на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фасаде дома №1 по ул. Спортивная установлена мемориальная доска: «Проезд назван именем Горбачёва Алексея Алексеевича, заслуженного строителя РСФСР, заместителя начальника ЦИАМ за большой личный вклад в развитие г. Лыткарино».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6258403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</a:rPr>
              <a:t>ф.35, оп.1, д.325, л.49</a:t>
            </a:r>
            <a:endParaRPr lang="ru-RU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4056"/>
          </a:xfrm>
        </p:spPr>
        <p:txBody>
          <a:bodyPr/>
          <a:lstStyle/>
          <a:p>
            <a:pPr algn="ctr"/>
            <a:r>
              <a:rPr lang="ru-RU" sz="2400" b="1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Шестаков Виталий Анатольевич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(01.05.1911 </a:t>
            </a:r>
            <a:r>
              <a:rPr lang="ru-RU" sz="2000" i="1" spc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– </a:t>
            </a:r>
            <a:r>
              <a:rPr lang="ru-RU" sz="2000" i="1" spc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</a:rPr>
              <a:t>26.09.1993)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7901" b="1"/>
          <a:stretch/>
        </p:blipFill>
        <p:spPr>
          <a:xfrm>
            <a:off x="5062407" y="908720"/>
            <a:ext cx="3758957" cy="54726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48823" y="980728"/>
            <a:ext cx="48965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 1956 по 1985 годы Виталий Анатольевич являлся генеральным директором крупнейшего советского предприятия оптической промышленности – </a:t>
            </a:r>
            <a:r>
              <a:rPr lang="ru-RU" sz="1600" dirty="0" err="1" smtClean="0">
                <a:solidFill>
                  <a:schemeClr val="bg2">
                    <a:lumMod val="75000"/>
                  </a:schemeClr>
                </a:solidFill>
              </a:rPr>
              <a:t>Лыткаринский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 завод оптического стекла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Город Лыткарино обязан Виталию Анатольевичу многим. Все, что построено здесь за годы его руководства заводом, до сих пор приносит пользу людям, т.к. ЛЗОС был градообразующим предприятием и генеральным застройщиком города. В бытность директорства В.А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. Шестакова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ежегодно строилось и сдавалось в эксплуатацию около 5000 </a:t>
            </a:r>
            <a:r>
              <a:rPr lang="ru-RU" sz="1600" dirty="0" err="1">
                <a:solidFill>
                  <a:schemeClr val="bg2">
                    <a:lumMod val="75000"/>
                  </a:schemeClr>
                </a:solidFill>
              </a:rPr>
              <a:t>кв.м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жилья. Замечательной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памятью о подвижнической деятельности Виталия Анатольевича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Шестакова являются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промышленная поликлиника, больница, средние школы №2, №3 и №5, городское ПТУ №43, более десятка детских дошкольных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учреждений,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магазины, городская музыкальная школа, спортивный комплекс «Кристалл», пионерский лагерь «Дружба» с профилакторием, комплекс лечебных заведений в санатории «Восход»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40466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1947</TotalTime>
  <Words>2874</Words>
  <Application>Microsoft Office PowerPoint</Application>
  <PresentationFormat>Экран (4:3)</PresentationFormat>
  <Paragraphs>78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Виртуальная историко-документальная выставка «Мемориальные доски Лыткарина»</vt:lpstr>
      <vt:lpstr>Презентация PowerPoint</vt:lpstr>
      <vt:lpstr>Презентация PowerPoint</vt:lpstr>
      <vt:lpstr>Презентация PowerPoint</vt:lpstr>
      <vt:lpstr>Сафонов Фёдор Григорьевич (1918 – 1942)</vt:lpstr>
      <vt:lpstr>Презентация PowerPoint</vt:lpstr>
      <vt:lpstr>Горбачев Алексей Алексеевич (20.05.1900 – 17.12.1976)</vt:lpstr>
      <vt:lpstr>Презентация PowerPoint</vt:lpstr>
      <vt:lpstr>Шестаков Виталий Анатольевич (01.05.1911 – 26.09.1993)</vt:lpstr>
      <vt:lpstr>Презентация PowerPoint</vt:lpstr>
      <vt:lpstr>Кочкарев Валерий Геннадьевич (18.07.1967 – 24.01.1987)</vt:lpstr>
      <vt:lpstr>Презентация PowerPoint</vt:lpstr>
      <vt:lpstr>Гонор Лев Рувимович (02.09.1906 – 13.11.1969)</vt:lpstr>
      <vt:lpstr>Презентация PowerPoint</vt:lpstr>
      <vt:lpstr>Степанов Степан Евдокимович (04.03.1908 – 25.04.1978)</vt:lpstr>
      <vt:lpstr>Презентация PowerPoint</vt:lpstr>
      <vt:lpstr>Рогов Владимир Иванович (1935 – …)</vt:lpstr>
      <vt:lpstr>Презентация PowerPoint</vt:lpstr>
      <vt:lpstr>Быков Иван Тимофеевич (24.06.1912 – 15.07.1988)</vt:lpstr>
      <vt:lpstr>Презентация PowerPoint</vt:lpstr>
      <vt:lpstr>Бужинский Игорь Михайлович (24.02.1914 – 21.02.1996)</vt:lpstr>
      <vt:lpstr>Презентация PowerPoint</vt:lpstr>
      <vt:lpstr>Крупенин Иван Петрович (01.01.1932 – 15.06.2012)</vt:lpstr>
      <vt:lpstr>Презентация PowerPoint</vt:lpstr>
      <vt:lpstr>Перстнев Пётр Васильевич (08.07.1919 – 1994)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107</cp:revision>
  <dcterms:created xsi:type="dcterms:W3CDTF">2022-08-11T12:12:17Z</dcterms:created>
  <dcterms:modified xsi:type="dcterms:W3CDTF">2022-08-26T13:22:19Z</dcterms:modified>
</cp:coreProperties>
</file>