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62" r:id="rId5"/>
    <p:sldId id="261" r:id="rId6"/>
    <p:sldId id="263" r:id="rId7"/>
    <p:sldId id="264" r:id="rId8"/>
    <p:sldId id="265" r:id="rId9"/>
    <p:sldId id="268" r:id="rId10"/>
    <p:sldId id="258" r:id="rId11"/>
    <p:sldId id="272" r:id="rId12"/>
    <p:sldId id="275" r:id="rId13"/>
    <p:sldId id="271" r:id="rId14"/>
    <p:sldId id="270" r:id="rId15"/>
    <p:sldId id="259" r:id="rId16"/>
    <p:sldId id="267" r:id="rId17"/>
    <p:sldId id="269" r:id="rId18"/>
    <p:sldId id="273" r:id="rId19"/>
    <p:sldId id="276" r:id="rId20"/>
    <p:sldId id="274" r:id="rId21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DD3"/>
    <a:srgbClr val="525252"/>
    <a:srgbClr val="9D96A4"/>
    <a:srgbClr val="797A7D"/>
    <a:srgbClr val="4F4F4F"/>
    <a:srgbClr val="DC690A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24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.jpeg"/><Relationship Id="rId18" Type="http://schemas.openxmlformats.org/officeDocument/2006/relationships/image" Target="../media/image60.jpeg"/><Relationship Id="rId26" Type="http://schemas.openxmlformats.org/officeDocument/2006/relationships/image" Target="../media/image68.jpeg"/><Relationship Id="rId39" Type="http://schemas.openxmlformats.org/officeDocument/2006/relationships/image" Target="../media/image81.jpeg"/><Relationship Id="rId21" Type="http://schemas.openxmlformats.org/officeDocument/2006/relationships/image" Target="../media/image63.jpeg"/><Relationship Id="rId34" Type="http://schemas.openxmlformats.org/officeDocument/2006/relationships/image" Target="../media/image76.jpe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17" Type="http://schemas.openxmlformats.org/officeDocument/2006/relationships/image" Target="../media/image59.jpeg"/><Relationship Id="rId25" Type="http://schemas.openxmlformats.org/officeDocument/2006/relationships/image" Target="../media/image67.jpeg"/><Relationship Id="rId33" Type="http://schemas.openxmlformats.org/officeDocument/2006/relationships/image" Target="../media/image75.jpeg"/><Relationship Id="rId38" Type="http://schemas.openxmlformats.org/officeDocument/2006/relationships/image" Target="../media/image80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8.jpeg"/><Relationship Id="rId20" Type="http://schemas.openxmlformats.org/officeDocument/2006/relationships/image" Target="../media/image62.jpeg"/><Relationship Id="rId29" Type="http://schemas.openxmlformats.org/officeDocument/2006/relationships/image" Target="../media/image71.jpeg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24" Type="http://schemas.openxmlformats.org/officeDocument/2006/relationships/image" Target="../media/image66.jpeg"/><Relationship Id="rId32" Type="http://schemas.openxmlformats.org/officeDocument/2006/relationships/image" Target="../media/image74.jpeg"/><Relationship Id="rId37" Type="http://schemas.openxmlformats.org/officeDocument/2006/relationships/image" Target="../media/image79.jpeg"/><Relationship Id="rId5" Type="http://schemas.openxmlformats.org/officeDocument/2006/relationships/image" Target="../media/image47.jpeg"/><Relationship Id="rId15" Type="http://schemas.openxmlformats.org/officeDocument/2006/relationships/image" Target="../media/image57.jpeg"/><Relationship Id="rId23" Type="http://schemas.openxmlformats.org/officeDocument/2006/relationships/image" Target="../media/image65.jpeg"/><Relationship Id="rId28" Type="http://schemas.openxmlformats.org/officeDocument/2006/relationships/image" Target="../media/image70.jpeg"/><Relationship Id="rId36" Type="http://schemas.openxmlformats.org/officeDocument/2006/relationships/image" Target="../media/image78.jpeg"/><Relationship Id="rId10" Type="http://schemas.openxmlformats.org/officeDocument/2006/relationships/image" Target="../media/image52.jpeg"/><Relationship Id="rId19" Type="http://schemas.openxmlformats.org/officeDocument/2006/relationships/image" Target="../media/image61.jpeg"/><Relationship Id="rId31" Type="http://schemas.openxmlformats.org/officeDocument/2006/relationships/image" Target="../media/image73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Relationship Id="rId14" Type="http://schemas.openxmlformats.org/officeDocument/2006/relationships/image" Target="../media/image56.jpeg"/><Relationship Id="rId22" Type="http://schemas.openxmlformats.org/officeDocument/2006/relationships/image" Target="../media/image64.jpeg"/><Relationship Id="rId27" Type="http://schemas.openxmlformats.org/officeDocument/2006/relationships/image" Target="../media/image69.jpeg"/><Relationship Id="rId30" Type="http://schemas.openxmlformats.org/officeDocument/2006/relationships/image" Target="../media/image72.jpeg"/><Relationship Id="rId35" Type="http://schemas.openxmlformats.org/officeDocument/2006/relationships/image" Target="../media/image77.jpeg"/><Relationship Id="rId8" Type="http://schemas.openxmlformats.org/officeDocument/2006/relationships/image" Target="../media/image50.jpeg"/><Relationship Id="rId3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5" Type="http://schemas.openxmlformats.org/officeDocument/2006/relationships/hyperlink" Target="http://ksp-lytk.ru/" TargetMode="External"/><Relationship Id="rId4" Type="http://schemas.openxmlformats.org/officeDocument/2006/relationships/hyperlink" Target="http://lytkarino.mosreg.ru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.jpeg"/><Relationship Id="rId11" Type="http://schemas.openxmlformats.org/officeDocument/2006/relationships/image" Target="../media/image11.jp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1022" y="1056068"/>
            <a:ext cx="8835992" cy="2768957"/>
          </a:xfrm>
          <a:solidFill>
            <a:srgbClr val="FEEDD3">
              <a:alpha val="78000"/>
            </a:srgbClr>
          </a:solidFill>
          <a:effectLst>
            <a:softEdge rad="76200"/>
          </a:effectLst>
        </p:spPr>
        <p:txBody>
          <a:bodyPr>
            <a:noAutofit/>
          </a:bodyPr>
          <a:lstStyle/>
          <a:p>
            <a:r>
              <a:rPr lang="ru-RU" sz="3200" b="1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Виртуальная </a:t>
            </a:r>
            <a:br>
              <a:rPr lang="ru-RU" sz="3200" b="1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3200" b="1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историко-документальная выставка </a:t>
            </a:r>
            <a:r>
              <a:rPr lang="ru-RU" sz="4800" b="1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«Местное </a:t>
            </a:r>
            <a:r>
              <a:rPr lang="ru-RU" sz="48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самоуправление – лица, события, факты»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24258" y="6067294"/>
            <a:ext cx="3709117" cy="646331"/>
          </a:xfrm>
          <a:prstGeom prst="rect">
            <a:avLst/>
          </a:prstGeom>
          <a:solidFill>
            <a:srgbClr val="FEEDD3">
              <a:alpha val="85000"/>
            </a:srgbClr>
          </a:solidFill>
          <a:effectLst>
            <a:softEdge rad="76200"/>
          </a:effectLst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Архивный отдел</a:t>
            </a:r>
          </a:p>
          <a:p>
            <a:pPr algn="ctr"/>
            <a:r>
              <a:rPr lang="ru-RU" b="1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Администрации </a:t>
            </a:r>
            <a:r>
              <a:rPr lang="ru-RU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г. о. </a:t>
            </a:r>
            <a:r>
              <a:rPr lang="ru-RU" b="1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Лыткарино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859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5000">
              <a:schemeClr val="accent1"/>
            </a:gs>
            <a:gs pos="23000">
              <a:schemeClr val="bg1"/>
            </a:gs>
            <a:gs pos="92000">
              <a:srgbClr val="FF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1474" y="260949"/>
            <a:ext cx="4762872" cy="562074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20000"/>
              </a:spcBef>
            </a:pPr>
            <a:r>
              <a:rPr lang="ru-RU" sz="1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Главы Администрации города Лыткарино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2"/>
          <a:stretch/>
        </p:blipFill>
        <p:spPr>
          <a:xfrm>
            <a:off x="611561" y="908720"/>
            <a:ext cx="1401966" cy="2092067"/>
          </a:xfrm>
        </p:spPr>
      </p:pic>
      <p:sp>
        <p:nvSpPr>
          <p:cNvPr id="5" name="Прямоугольник 4"/>
          <p:cNvSpPr/>
          <p:nvPr/>
        </p:nvSpPr>
        <p:spPr>
          <a:xfrm>
            <a:off x="107504" y="3070701"/>
            <a:ext cx="2555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Franklin Gothic Demi" pitchFamily="34" charset="0"/>
              </a:rPr>
              <a:t>Трифонов </a:t>
            </a:r>
          </a:p>
          <a:p>
            <a:pPr algn="ctr"/>
            <a:r>
              <a:rPr lang="ru-RU" sz="1200" dirty="0">
                <a:latin typeface="Franklin Gothic Demi" pitchFamily="34" charset="0"/>
              </a:rPr>
              <a:t>Альберт Григорьевич </a:t>
            </a:r>
          </a:p>
          <a:p>
            <a:pPr algn="ctr"/>
            <a:r>
              <a:rPr lang="ru-RU" sz="1200" dirty="0">
                <a:latin typeface="Franklin Gothic Demi" pitchFamily="34" charset="0"/>
              </a:rPr>
              <a:t>27.01.1992г. – 19.06.1994г.</a:t>
            </a:r>
          </a:p>
        </p:txBody>
      </p:sp>
      <p:pic>
        <p:nvPicPr>
          <p:cNvPr id="2050" name="Picture 2" descr="C:\Users\3\Desktop\день местного самоуправления\Главы Администрации\Захаров А.Н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946536"/>
            <a:ext cx="1414029" cy="209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87824" y="3068960"/>
            <a:ext cx="25740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Franklin Gothic Demi" pitchFamily="34" charset="0"/>
              </a:rPr>
              <a:t>Захаров</a:t>
            </a:r>
          </a:p>
          <a:p>
            <a:pPr algn="ctr"/>
            <a:r>
              <a:rPr lang="ru-RU" sz="1200" dirty="0">
                <a:latin typeface="Franklin Gothic Demi" pitchFamily="34" charset="0"/>
              </a:rPr>
              <a:t> Александр Николаевич </a:t>
            </a:r>
          </a:p>
          <a:p>
            <a:pPr algn="ctr"/>
            <a:r>
              <a:rPr lang="ru-RU" sz="1200" dirty="0" smtClean="0">
                <a:latin typeface="Franklin Gothic Demi" pitchFamily="34" charset="0"/>
              </a:rPr>
              <a:t>01.07.1994г. </a:t>
            </a:r>
            <a:r>
              <a:rPr lang="ru-RU" sz="1200" dirty="0">
                <a:latin typeface="Franklin Gothic Demi" pitchFamily="34" charset="0"/>
              </a:rPr>
              <a:t>– </a:t>
            </a:r>
            <a:r>
              <a:rPr lang="ru-RU" sz="1200" dirty="0" smtClean="0">
                <a:latin typeface="Franklin Gothic Demi" pitchFamily="34" charset="0"/>
              </a:rPr>
              <a:t>09.11.2000г.</a:t>
            </a:r>
            <a:endParaRPr lang="ru-RU" sz="1200" dirty="0">
              <a:latin typeface="Franklin Gothic Demi" pitchFamily="34" charset="0"/>
            </a:endParaRPr>
          </a:p>
        </p:txBody>
      </p:sp>
      <p:pic>
        <p:nvPicPr>
          <p:cNvPr id="2051" name="Picture 3" descr="C:\Users\3\Desktop\день местного самоуправления\Главы Администрации\Горбунов А.А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27547"/>
            <a:ext cx="1573907" cy="203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310461" y="3068960"/>
            <a:ext cx="22219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Franklin Gothic Demi" pitchFamily="34" charset="0"/>
              </a:rPr>
              <a:t>Горбунов </a:t>
            </a:r>
          </a:p>
          <a:p>
            <a:pPr algn="ctr"/>
            <a:r>
              <a:rPr lang="ru-RU" sz="1200" dirty="0">
                <a:latin typeface="Franklin Gothic Demi" pitchFamily="34" charset="0"/>
              </a:rPr>
              <a:t>Алексей Алексеевич</a:t>
            </a:r>
          </a:p>
          <a:p>
            <a:pPr algn="ctr"/>
            <a:r>
              <a:rPr lang="ru-RU" sz="1200" dirty="0" smtClean="0">
                <a:latin typeface="Franklin Gothic Demi" pitchFamily="34" charset="0"/>
              </a:rPr>
              <a:t>10.11.2000г. </a:t>
            </a:r>
            <a:r>
              <a:rPr lang="ru-RU" sz="1200" dirty="0">
                <a:latin typeface="Franklin Gothic Demi" pitchFamily="34" charset="0"/>
              </a:rPr>
              <a:t>– </a:t>
            </a:r>
            <a:r>
              <a:rPr lang="ru-RU" sz="1200" dirty="0" smtClean="0">
                <a:latin typeface="Franklin Gothic Demi" pitchFamily="34" charset="0"/>
              </a:rPr>
              <a:t>28.01.2005г.</a:t>
            </a:r>
            <a:endParaRPr lang="ru-RU" sz="1200" dirty="0">
              <a:latin typeface="Franklin Gothic Demi" pitchFamily="34" charset="0"/>
            </a:endParaRPr>
          </a:p>
        </p:txBody>
      </p:sp>
      <p:pic>
        <p:nvPicPr>
          <p:cNvPr id="2052" name="Picture 4" descr="C:\Users\3\Desktop\день местного самоуправления\Главы Администрации\Михайлов В.П.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17" y="3861048"/>
            <a:ext cx="142875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1520" y="6021288"/>
            <a:ext cx="2160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Franklin Gothic Demi" pitchFamily="34" charset="0"/>
              </a:rPr>
              <a:t>Михайлов </a:t>
            </a:r>
            <a:endParaRPr lang="ru-RU" sz="1200" dirty="0" smtClean="0">
              <a:latin typeface="Franklin Gothic Demi" pitchFamily="34" charset="0"/>
            </a:endParaRPr>
          </a:p>
          <a:p>
            <a:pPr algn="ctr"/>
            <a:r>
              <a:rPr lang="ru-RU" sz="1200" dirty="0" smtClean="0">
                <a:latin typeface="Franklin Gothic Demi" pitchFamily="34" charset="0"/>
              </a:rPr>
              <a:t>Виктор Петрович</a:t>
            </a:r>
          </a:p>
          <a:p>
            <a:pPr algn="ctr"/>
            <a:r>
              <a:rPr lang="ru-RU" sz="1200" dirty="0" smtClean="0">
                <a:latin typeface="Franklin Gothic Demi" pitchFamily="34" charset="0"/>
              </a:rPr>
              <a:t>28.01.2005г. </a:t>
            </a:r>
            <a:r>
              <a:rPr lang="ru-RU" sz="1200" dirty="0">
                <a:latin typeface="Franklin Gothic Demi" pitchFamily="34" charset="0"/>
              </a:rPr>
              <a:t>– </a:t>
            </a:r>
            <a:r>
              <a:rPr lang="ru-RU" sz="1200" dirty="0" smtClean="0">
                <a:latin typeface="Franklin Gothic Demi" pitchFamily="34" charset="0"/>
              </a:rPr>
              <a:t>15.03.2010г.</a:t>
            </a:r>
            <a:endParaRPr lang="ru-RU" sz="1200" dirty="0">
              <a:latin typeface="Franklin Gothic Demi" pitchFamily="34" charset="0"/>
            </a:endParaRPr>
          </a:p>
        </p:txBody>
      </p:sp>
      <p:pic>
        <p:nvPicPr>
          <p:cNvPr id="2053" name="Picture 5" descr="C:\Users\3\Desktop\день местного самоуправления\Главы Администрации\Серегин_Е.В.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521" y="3805758"/>
            <a:ext cx="1596543" cy="207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39344" y="6021973"/>
            <a:ext cx="2124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Franklin Gothic Demi" pitchFamily="34" charset="0"/>
              </a:rPr>
              <a:t>Серегин</a:t>
            </a:r>
          </a:p>
          <a:p>
            <a:pPr algn="ctr"/>
            <a:r>
              <a:rPr lang="ru-RU" sz="1200" dirty="0">
                <a:latin typeface="Franklin Gothic Demi" pitchFamily="34" charset="0"/>
              </a:rPr>
              <a:t> Евгений Викторович </a:t>
            </a:r>
          </a:p>
          <a:p>
            <a:pPr algn="ctr"/>
            <a:r>
              <a:rPr lang="ru-RU" sz="1200" dirty="0" smtClean="0">
                <a:latin typeface="Franklin Gothic Demi" pitchFamily="34" charset="0"/>
              </a:rPr>
              <a:t>15.03.2010г. </a:t>
            </a:r>
            <a:r>
              <a:rPr lang="ru-RU" sz="1200" dirty="0">
                <a:latin typeface="Franklin Gothic Demi" pitchFamily="34" charset="0"/>
              </a:rPr>
              <a:t>– </a:t>
            </a:r>
            <a:r>
              <a:rPr lang="ru-RU" sz="1200" dirty="0" smtClean="0">
                <a:latin typeface="Franklin Gothic Demi" pitchFamily="34" charset="0"/>
              </a:rPr>
              <a:t>18.09.2020г.</a:t>
            </a:r>
            <a:endParaRPr lang="ru-RU" sz="1200" dirty="0">
              <a:latin typeface="Franklin Gothic Demi" pitchFamily="34" charset="0"/>
            </a:endParaRPr>
          </a:p>
        </p:txBody>
      </p:sp>
      <p:pic>
        <p:nvPicPr>
          <p:cNvPr id="2054" name="Picture 6" descr="C:\Users\3\Desktop\день местного самоуправления\Главы Администрации\Кравцов К.А.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709" y="3789040"/>
            <a:ext cx="2069386" cy="211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998035" y="5904160"/>
            <a:ext cx="27542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Franklin Gothic Demi" pitchFamily="34" charset="0"/>
              </a:rPr>
              <a:t>Кравцов </a:t>
            </a:r>
            <a:endParaRPr lang="ru-RU" sz="1200" dirty="0" smtClean="0">
              <a:latin typeface="Franklin Gothic Demi" pitchFamily="34" charset="0"/>
            </a:endParaRPr>
          </a:p>
          <a:p>
            <a:pPr algn="ctr"/>
            <a:r>
              <a:rPr lang="ru-RU" sz="1200" dirty="0" smtClean="0">
                <a:latin typeface="Franklin Gothic Demi" pitchFamily="34" charset="0"/>
              </a:rPr>
              <a:t>Константин Анатольевич</a:t>
            </a:r>
          </a:p>
          <a:p>
            <a:pPr algn="ctr"/>
            <a:r>
              <a:rPr lang="ru-RU" sz="1200" dirty="0" smtClean="0">
                <a:latin typeface="Franklin Gothic Demi" pitchFamily="34" charset="0"/>
              </a:rPr>
              <a:t>19.09.2020 – ВРИП </a:t>
            </a:r>
          </a:p>
          <a:p>
            <a:pPr algn="ctr"/>
            <a:r>
              <a:rPr lang="ru-RU" sz="1200" dirty="0" smtClean="0">
                <a:latin typeface="Franklin Gothic Demi" pitchFamily="34" charset="0"/>
              </a:rPr>
              <a:t>23.10.2020г. – по </a:t>
            </a:r>
            <a:r>
              <a:rPr lang="ru-RU" sz="1200" dirty="0">
                <a:latin typeface="Franklin Gothic Demi" pitchFamily="34" charset="0"/>
              </a:rPr>
              <a:t>настоящее время</a:t>
            </a:r>
          </a:p>
        </p:txBody>
      </p:sp>
    </p:spTree>
    <p:extLst>
      <p:ext uri="{BB962C8B-B14F-4D97-AF65-F5344CB8AC3E}">
        <p14:creationId xmlns:p14="http://schemas.microsoft.com/office/powerpoint/2010/main" val="24964618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2"/>
          <a:stretch/>
        </p:blipFill>
        <p:spPr>
          <a:xfrm>
            <a:off x="65037" y="332656"/>
            <a:ext cx="3938203" cy="62373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6559460"/>
            <a:ext cx="154241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Ф.35, </a:t>
            </a: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оп. 1, д. </a:t>
            </a: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149, л. 96</a:t>
            </a:r>
            <a:endParaRPr lang="ru-RU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14819" y="1914855"/>
            <a:ext cx="4889240" cy="1015663"/>
          </a:xfrm>
          <a:prstGeom prst="rect">
            <a:avLst/>
          </a:prstGeom>
          <a:solidFill>
            <a:srgbClr val="FEEDD3"/>
          </a:solidFill>
          <a:effectLst>
            <a:glow>
              <a:schemeClr val="accent1"/>
            </a:glow>
            <a:outerShdw sx="1000" sy="1000" algn="ctr" rotWithShape="0">
              <a:srgbClr val="000000"/>
            </a:outerShdw>
            <a:reflection endPos="0" dir="5400000" sy="-100000" algn="bl" rotWithShape="0"/>
            <a:softEdge rad="7620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ru-RU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Устав города стал фундаментом, </a:t>
            </a:r>
            <a:endParaRPr lang="ru-RU" sz="12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ru-RU" sz="1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 </a:t>
            </a:r>
            <a:r>
              <a:rPr lang="ru-RU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основе которого появились правила управления муниципальной собственностью, </a:t>
            </a:r>
            <a:endParaRPr lang="ru-RU" sz="12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ru-RU" sz="1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землей</a:t>
            </a:r>
            <a:r>
              <a:rPr lang="ru-RU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бюджетом и другие нормативно-правовые акты, </a:t>
            </a:r>
            <a:endParaRPr lang="ru-RU" sz="12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ru-RU" sz="1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которые </a:t>
            </a:r>
            <a:r>
              <a:rPr lang="ru-RU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регулировали взаимоотношения на местном уровне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21754" y="213410"/>
            <a:ext cx="4536504" cy="1569660"/>
          </a:xfrm>
          <a:prstGeom prst="rect">
            <a:avLst/>
          </a:prstGeom>
          <a:solidFill>
            <a:srgbClr val="FEEDD3"/>
          </a:solidFill>
          <a:effectLst>
            <a:glow>
              <a:schemeClr val="accent1"/>
            </a:glow>
            <a:outerShdw sx="1000" sy="1000" algn="ctr" rotWithShape="0">
              <a:srgbClr val="000000"/>
            </a:outerShdw>
            <a:reflection endPos="0" dir="5400000" sy="-100000" algn="bl" rotWithShape="0"/>
            <a:softEdge rad="7620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ru-RU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апреле 1996 года </a:t>
            </a:r>
          </a:p>
          <a:p>
            <a:pPr algn="ctr"/>
            <a:r>
              <a:rPr lang="ru-RU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Собрание представителей приняло Устав города Лыткарино</a:t>
            </a:r>
            <a:endParaRPr lang="ru-RU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23986" y="3140968"/>
            <a:ext cx="4932040" cy="1569660"/>
          </a:xfrm>
          <a:prstGeom prst="rect">
            <a:avLst/>
          </a:prstGeom>
          <a:solidFill>
            <a:srgbClr val="FEEDD3"/>
          </a:solidFill>
          <a:effectLst>
            <a:glow>
              <a:schemeClr val="accent1"/>
            </a:glow>
            <a:outerShdw sx="1000" sy="1000" algn="ctr" rotWithShape="0">
              <a:srgbClr val="000000"/>
            </a:outerShdw>
            <a:reflection endPos="0" dir="5400000" sy="-100000" algn="bl" rotWithShape="0"/>
            <a:softEdge rad="7620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ru-RU" sz="1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соответствии с Уставом от 1996 года </a:t>
            </a:r>
          </a:p>
          <a:p>
            <a:r>
              <a:rPr lang="ru-RU" sz="1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система местного самоуправления в г. Лыткарино включала: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представительный орган – Совет депутатов;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исполнительно-распорядительный орган – Администрация города</a:t>
            </a:r>
          </a:p>
          <a:p>
            <a:r>
              <a:rPr lang="ru-RU" sz="1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Возглавлял деятельность по осуществлению местного самоуправления на территории города выборный Глава города, являлся высшим должностным лицом местного самоуправления</a:t>
            </a:r>
            <a:endParaRPr lang="ru-RU" sz="1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47"/>
          <a:stretch/>
        </p:blipFill>
        <p:spPr>
          <a:xfrm rot="5400000">
            <a:off x="5044097" y="3893007"/>
            <a:ext cx="1779288" cy="344356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211960" y="6604084"/>
            <a:ext cx="147508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Ф.88, </a:t>
            </a: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оп. 1, д. </a:t>
            </a: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41, л. 41</a:t>
            </a:r>
            <a:endParaRPr lang="ru-RU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808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1052736"/>
            <a:ext cx="7920880" cy="830997"/>
          </a:xfrm>
          <a:prstGeom prst="rect">
            <a:avLst/>
          </a:prstGeom>
          <a:solidFill>
            <a:srgbClr val="FEEDD3"/>
          </a:solidFill>
          <a:effectLst>
            <a:glow>
              <a:schemeClr val="accent1"/>
            </a:glow>
            <a:outerShdw sx="1000" sy="1000" algn="ctr" rotWithShape="0">
              <a:srgbClr val="000000"/>
            </a:outerShdw>
            <a:reflection endPos="0" dir="5400000" sy="-100000" algn="bl" rotWithShape="0"/>
            <a:softEdge rad="7620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ru-RU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27.10.1996 года впервые в городе проведены выборы Главы города Лыткарино.</a:t>
            </a:r>
          </a:p>
          <a:p>
            <a:pPr algn="ctr"/>
            <a:r>
              <a:rPr lang="ru-RU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Глава избирался жителями на основе всеобщего равного и </a:t>
            </a:r>
          </a:p>
          <a:p>
            <a:pPr algn="ctr"/>
            <a:r>
              <a:rPr lang="ru-RU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прямого избирательного права при тайном голосовании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1574" y="116632"/>
            <a:ext cx="8180866" cy="338554"/>
          </a:xfrm>
          <a:prstGeom prst="rect">
            <a:avLst/>
          </a:prstGeom>
          <a:solidFill>
            <a:srgbClr val="FEEDD3"/>
          </a:solidFill>
          <a:effectLst>
            <a:glow>
              <a:schemeClr val="accent1"/>
            </a:glow>
            <a:outerShdw sx="1000" sy="1000" algn="ctr" rotWithShape="0">
              <a:srgbClr val="000000"/>
            </a:outerShdw>
            <a:reflection endPos="0" dir="5400000" sy="-100000" algn="bl" rotWithShape="0"/>
            <a:softEdge rad="5080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ru-RU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Избранный Совет депутатов города Лыткарино приступил к работе 24.12.1996 </a:t>
            </a:r>
            <a:r>
              <a:rPr lang="ru-RU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года</a:t>
            </a:r>
            <a:endParaRPr lang="ru-RU" sz="1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00"/>
          <a:stretch/>
        </p:blipFill>
        <p:spPr>
          <a:xfrm>
            <a:off x="227910" y="1916832"/>
            <a:ext cx="3742498" cy="45043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t="-35" r="-34" b="26537"/>
          <a:stretch/>
        </p:blipFill>
        <p:spPr>
          <a:xfrm>
            <a:off x="4354751" y="1916832"/>
            <a:ext cx="4198349" cy="450431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7910" y="6454249"/>
            <a:ext cx="195117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Ф.35, </a:t>
            </a: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оп. 1, д. </a:t>
            </a: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154, </a:t>
            </a:r>
            <a:r>
              <a:rPr lang="ru-RU" sz="10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лл</a:t>
            </a: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1-1 с об.</a:t>
            </a:r>
            <a:endParaRPr lang="ru-RU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461573"/>
            <a:ext cx="8064896" cy="584775"/>
          </a:xfrm>
          <a:prstGeom prst="rect">
            <a:avLst/>
          </a:prstGeom>
          <a:solidFill>
            <a:srgbClr val="FEEDD3"/>
          </a:solidFill>
          <a:effectLst>
            <a:glow>
              <a:schemeClr val="accent1"/>
            </a:glow>
            <a:outerShdw sx="1000" sy="1000" algn="ctr" rotWithShape="0">
              <a:srgbClr val="000000"/>
            </a:outerShdw>
            <a:reflection endPos="0" dir="5400000" sy="-100000" algn="bl" rotWithShape="0"/>
            <a:softEdge rad="7620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ru-RU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соответствии с Регламентами Собрания представителей и Совета депутатов председательствовал на заседаниях Глава Администрации города (Глава города</a:t>
            </a:r>
            <a:r>
              <a:rPr lang="ru-RU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1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7118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23929" y="4149080"/>
            <a:ext cx="5089724" cy="1212640"/>
          </a:xfrm>
          <a:prstGeom prst="rect">
            <a:avLst/>
          </a:prstGeom>
          <a:solidFill>
            <a:srgbClr val="FEEDD3"/>
          </a:solidFill>
          <a:effectLst>
            <a:glow>
              <a:schemeClr val="accent1"/>
            </a:glow>
            <a:outerShdw sx="1000" sy="1000" algn="ctr" rotWithShape="0">
              <a:srgbClr val="000000"/>
            </a:outerShdw>
            <a:reflection endPos="0" dir="5400000" sy="-100000" algn="bl" rotWithShape="0"/>
            <a:softEdge rad="7620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Администрация наделяется уставом </a:t>
            </a:r>
            <a:endParaRPr lang="ru-RU" sz="14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buFont typeface="Arial" pitchFamily="34" charset="0"/>
              <a:buNone/>
            </a:pPr>
            <a:r>
              <a:rPr lang="ru-RU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полномочиями </a:t>
            </a: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 решению вопросов местного значения и </a:t>
            </a:r>
            <a:endParaRPr lang="ru-RU" sz="14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buFont typeface="Arial" pitchFamily="34" charset="0"/>
              <a:buNone/>
            </a:pPr>
            <a:r>
              <a:rPr lang="ru-RU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полномочиями </a:t>
            </a: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для осуществления отдельных государственных полномочий, переданных городу федеральными законами и законами Московской </a:t>
            </a:r>
            <a:r>
              <a:rPr lang="ru-RU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области</a:t>
            </a:r>
            <a:endParaRPr lang="ru-RU" sz="1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1" y="1196752"/>
            <a:ext cx="3680735" cy="525658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271" y="188640"/>
            <a:ext cx="8978382" cy="738664"/>
          </a:xfrm>
          <a:prstGeom prst="rect">
            <a:avLst/>
          </a:prstGeom>
          <a:solidFill>
            <a:srgbClr val="FEEDD3"/>
          </a:solidFill>
          <a:effectLst>
            <a:glow>
              <a:schemeClr val="accent1"/>
            </a:glow>
            <a:outerShdw sx="1000" sy="1000" algn="ctr" rotWithShape="0">
              <a:srgbClr val="000000"/>
            </a:outerShdw>
            <a:reflection endPos="0" dir="5400000" sy="-100000" algn="bl" rotWithShape="0"/>
            <a:softEdge rad="7620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ru-RU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Федеральный закон от 06.10.2003 №131-ФЗ «Об общих принципах организации местного самоуправления в Российской Федерации» определил новую правовую базу деятельности </a:t>
            </a:r>
          </a:p>
          <a:p>
            <a:pPr algn="ctr"/>
            <a:r>
              <a:rPr lang="ru-RU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органов местного самоуправления России</a:t>
            </a:r>
            <a:endParaRPr lang="ru-RU" sz="1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95936" y="1916832"/>
            <a:ext cx="4945709" cy="1569660"/>
          </a:xfrm>
          <a:prstGeom prst="rect">
            <a:avLst/>
          </a:prstGeom>
          <a:solidFill>
            <a:srgbClr val="FEEDD3"/>
          </a:solidFill>
          <a:effectLst>
            <a:glow>
              <a:schemeClr val="accent1"/>
            </a:glow>
            <a:outerShdw sx="1000" sy="1000" algn="ctr" rotWithShape="0">
              <a:srgbClr val="000000"/>
            </a:outerShdw>
            <a:reflection endPos="0" dir="5400000" sy="-100000" algn="bl" rotWithShape="0"/>
            <a:softEdge rad="7620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ru-RU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19 сентября 2007 года </a:t>
            </a:r>
          </a:p>
          <a:p>
            <a:pPr algn="ctr"/>
            <a:r>
              <a:rPr lang="ru-RU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Советом депутатов г. Лыткарино был принят Устав</a:t>
            </a:r>
          </a:p>
          <a:p>
            <a:pPr algn="ctr"/>
            <a:r>
              <a:rPr lang="ru-RU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городского округа Лыткарино</a:t>
            </a:r>
            <a:endParaRPr lang="ru-RU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62667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02149" y="627536"/>
            <a:ext cx="4820072" cy="3046988"/>
          </a:xfrm>
          <a:prstGeom prst="rect">
            <a:avLst/>
          </a:prstGeom>
          <a:solidFill>
            <a:srgbClr val="FEEDD3"/>
          </a:solidFill>
          <a:effectLst>
            <a:glow>
              <a:schemeClr val="accent1"/>
            </a:glow>
            <a:outerShdw sx="1000" sy="1000" algn="ctr" rotWithShape="0">
              <a:srgbClr val="000000"/>
            </a:outerShdw>
            <a:reflection endPos="0" dir="5400000" sy="-100000" algn="bl" rotWithShape="0"/>
            <a:softEdge rad="7620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ru-RU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Полномочия Совета депутатов:</a:t>
            </a:r>
          </a:p>
          <a:p>
            <a:pPr indent="-342900">
              <a:buFont typeface="Arial" pitchFamily="34" charset="0"/>
              <a:buChar char="•"/>
            </a:pPr>
            <a:r>
              <a:rPr lang="ru-RU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принятие устава </a:t>
            </a:r>
            <a:r>
              <a:rPr lang="ru-RU" sz="1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 внесения изменений в него</a:t>
            </a:r>
            <a:endParaRPr lang="ru-RU" sz="1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-342900">
              <a:buFont typeface="Arial" pitchFamily="34" charset="0"/>
              <a:buChar char="•"/>
            </a:pPr>
            <a:r>
              <a:rPr lang="ru-RU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утверждение местного бюджета и отчета о его исполнении</a:t>
            </a:r>
          </a:p>
          <a:p>
            <a:pPr indent="-342900">
              <a:buFont typeface="Arial" pitchFamily="34" charset="0"/>
              <a:buChar char="•"/>
            </a:pPr>
            <a:r>
              <a:rPr lang="ru-RU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установление, изменение и отмена местных налогов и сборов</a:t>
            </a:r>
          </a:p>
          <a:p>
            <a:pPr indent="-342900">
              <a:buFont typeface="Arial" pitchFamily="34" charset="0"/>
              <a:buChar char="•"/>
            </a:pPr>
            <a:r>
              <a:rPr lang="ru-RU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определение порядка управления и распоряжения муниципальным имуществом </a:t>
            </a:r>
          </a:p>
          <a:p>
            <a:pPr indent="-342900">
              <a:buFont typeface="Arial" pitchFamily="34" charset="0"/>
              <a:buChar char="•"/>
            </a:pPr>
            <a:r>
              <a:rPr lang="ru-RU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определение порядка создания, реорганизации и ликвидации муниципальных предприятий и учреждений</a:t>
            </a:r>
          </a:p>
          <a:p>
            <a:pPr indent="-342900">
              <a:buFont typeface="Arial" pitchFamily="34" charset="0"/>
              <a:buChar char="•"/>
            </a:pPr>
            <a:r>
              <a:rPr lang="ru-RU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определение порядка материально-технического и организационного обеспечение деятельности органов местного самоуправления </a:t>
            </a:r>
          </a:p>
          <a:p>
            <a:pPr indent="-342900">
              <a:buFont typeface="Arial" pitchFamily="34" charset="0"/>
              <a:buChar char="•"/>
            </a:pPr>
            <a:r>
              <a:rPr lang="ru-RU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контроль за исполнением органами местного самоуправления и должностными лицами местного самоуправления полномочий по решению вопросов местного значения и др.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737" y="31420"/>
            <a:ext cx="4359713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1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Решением Совета депутатов </a:t>
            </a:r>
            <a:endParaRPr lang="ru-RU" sz="1600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spcBef>
                <a:spcPct val="20000"/>
              </a:spcBef>
            </a:pPr>
            <a:r>
              <a:rPr lang="ru-RU" sz="16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от </a:t>
            </a:r>
            <a:r>
              <a:rPr lang="ru-RU" sz="1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12.10.2005 № 7/2 </a:t>
            </a:r>
            <a:endParaRPr lang="ru-RU" sz="1600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spcBef>
                <a:spcPct val="20000"/>
              </a:spcBef>
            </a:pPr>
            <a:r>
              <a:rPr lang="ru-RU" sz="16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Совет </a:t>
            </a:r>
            <a:r>
              <a:rPr lang="ru-RU" sz="1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депутатов города Лыткарино</a:t>
            </a:r>
          </a:p>
          <a:p>
            <a:pPr algn="ctr">
              <a:spcBef>
                <a:spcPct val="20000"/>
              </a:spcBef>
            </a:pPr>
            <a:r>
              <a:rPr lang="ru-RU" sz="1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был наделен статусом юридического </a:t>
            </a:r>
            <a:r>
              <a:rPr lang="ru-RU" sz="16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лица</a:t>
            </a:r>
            <a:endParaRPr lang="ru-RU" sz="16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3" t="7350" r="18266" b="29652"/>
          <a:stretch/>
        </p:blipFill>
        <p:spPr>
          <a:xfrm>
            <a:off x="158565" y="1687741"/>
            <a:ext cx="3744416" cy="46805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2990" r="20398" b="5430"/>
          <a:stretch/>
        </p:blipFill>
        <p:spPr>
          <a:xfrm rot="5400000">
            <a:off x="5227097" y="3185806"/>
            <a:ext cx="2304256" cy="404649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383034" y="6368261"/>
            <a:ext cx="147508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Ф.61, </a:t>
            </a: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оп. 1, д. </a:t>
            </a: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 л. 36</a:t>
            </a:r>
            <a:endParaRPr lang="ru-RU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8565" y="6368261"/>
            <a:ext cx="140775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Ф.61, </a:t>
            </a: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оп. 1, д. </a:t>
            </a: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л. 45</a:t>
            </a:r>
            <a:endParaRPr lang="ru-RU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8471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5000">
              <a:schemeClr val="accent1"/>
            </a:gs>
            <a:gs pos="23000">
              <a:schemeClr val="bg1"/>
            </a:gs>
            <a:gs pos="92000">
              <a:srgbClr val="FF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7280" y="116632"/>
            <a:ext cx="5842992" cy="490066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20000"/>
              </a:spcBef>
            </a:pPr>
            <a:r>
              <a:rPr lang="ru-RU" sz="1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Председатели Совета депутатов города Лыткарино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80728"/>
            <a:ext cx="2009023" cy="2232248"/>
          </a:xfrm>
        </p:spPr>
      </p:pic>
      <p:sp>
        <p:nvSpPr>
          <p:cNvPr id="5" name="Прямоугольник 4"/>
          <p:cNvSpPr/>
          <p:nvPr/>
        </p:nvSpPr>
        <p:spPr>
          <a:xfrm>
            <a:off x="1043608" y="3212976"/>
            <a:ext cx="2160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Franklin Gothic Demi" pitchFamily="34" charset="0"/>
              </a:rPr>
              <a:t>Коновалов </a:t>
            </a:r>
            <a:endParaRPr lang="ru-RU" sz="1200" dirty="0" smtClean="0">
              <a:latin typeface="Franklin Gothic Demi" pitchFamily="34" charset="0"/>
            </a:endParaRPr>
          </a:p>
          <a:p>
            <a:pPr algn="ctr"/>
            <a:r>
              <a:rPr lang="ru-RU" sz="1200" dirty="0" smtClean="0">
                <a:latin typeface="Franklin Gothic Demi" pitchFamily="34" charset="0"/>
              </a:rPr>
              <a:t>Игорь Иванович</a:t>
            </a:r>
          </a:p>
          <a:p>
            <a:pPr algn="ctr"/>
            <a:r>
              <a:rPr lang="ru-RU" sz="1200" dirty="0" smtClean="0">
                <a:latin typeface="Franklin Gothic Demi" pitchFamily="34" charset="0"/>
              </a:rPr>
              <a:t> 05.10.2005г. </a:t>
            </a:r>
            <a:r>
              <a:rPr lang="ru-RU" sz="1200" dirty="0">
                <a:latin typeface="Franklin Gothic Demi" pitchFamily="34" charset="0"/>
              </a:rPr>
              <a:t>– </a:t>
            </a:r>
            <a:r>
              <a:rPr lang="ru-RU" sz="1200" dirty="0" smtClean="0">
                <a:latin typeface="Franklin Gothic Demi" pitchFamily="34" charset="0"/>
              </a:rPr>
              <a:t>24.07.2007г.</a:t>
            </a:r>
            <a:endParaRPr lang="ru-RU" sz="1200" dirty="0">
              <a:latin typeface="Franklin Gothic Demi" pitchFamily="34" charset="0"/>
            </a:endParaRPr>
          </a:p>
        </p:txBody>
      </p:sp>
      <p:pic>
        <p:nvPicPr>
          <p:cNvPr id="3074" name="Picture 2" descr="C:\Users\3\Desktop\день местного самоуправления\Совет депутатов\в презентацию\20210325_1734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337" y="908720"/>
            <a:ext cx="1582987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932040" y="3102059"/>
            <a:ext cx="26024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Franklin Gothic Demi" pitchFamily="34" charset="0"/>
              </a:rPr>
              <a:t>Бакулина</a:t>
            </a:r>
          </a:p>
          <a:p>
            <a:pPr algn="ctr"/>
            <a:r>
              <a:rPr lang="ru-RU" sz="1200" dirty="0" smtClean="0">
                <a:latin typeface="Franklin Gothic Demi" pitchFamily="34" charset="0"/>
              </a:rPr>
              <a:t> </a:t>
            </a:r>
            <a:r>
              <a:rPr lang="ru-RU" sz="1200" dirty="0">
                <a:latin typeface="Franklin Gothic Demi" pitchFamily="34" charset="0"/>
              </a:rPr>
              <a:t>Галина </a:t>
            </a:r>
            <a:r>
              <a:rPr lang="ru-RU" sz="1200" dirty="0" smtClean="0">
                <a:latin typeface="Franklin Gothic Demi" pitchFamily="34" charset="0"/>
              </a:rPr>
              <a:t>Ивановна</a:t>
            </a:r>
          </a:p>
          <a:p>
            <a:pPr algn="ctr"/>
            <a:r>
              <a:rPr lang="ru-RU" sz="1200" dirty="0" smtClean="0">
                <a:latin typeface="Franklin Gothic Demi" pitchFamily="34" charset="0"/>
              </a:rPr>
              <a:t> 29.08.2007г. </a:t>
            </a:r>
            <a:r>
              <a:rPr lang="ru-RU" sz="1200" dirty="0">
                <a:latin typeface="Franklin Gothic Demi" pitchFamily="34" charset="0"/>
              </a:rPr>
              <a:t>– </a:t>
            </a:r>
            <a:r>
              <a:rPr lang="ru-RU" sz="1200" dirty="0" err="1">
                <a:latin typeface="Franklin Gothic Demi" pitchFamily="34" charset="0"/>
              </a:rPr>
              <a:t>и.о</a:t>
            </a:r>
            <a:r>
              <a:rPr lang="ru-RU" sz="1200" dirty="0">
                <a:latin typeface="Franklin Gothic Demi" pitchFamily="34" charset="0"/>
              </a:rPr>
              <a:t>. председателя, </a:t>
            </a:r>
            <a:endParaRPr lang="ru-RU" sz="1200" dirty="0" smtClean="0">
              <a:latin typeface="Franklin Gothic Demi" pitchFamily="34" charset="0"/>
            </a:endParaRPr>
          </a:p>
          <a:p>
            <a:pPr algn="ctr"/>
            <a:r>
              <a:rPr lang="ru-RU" sz="1200" dirty="0" smtClean="0">
                <a:latin typeface="Franklin Gothic Demi" pitchFamily="34" charset="0"/>
              </a:rPr>
              <a:t>17.12.2008г. </a:t>
            </a:r>
            <a:r>
              <a:rPr lang="ru-RU" sz="1200" dirty="0">
                <a:latin typeface="Franklin Gothic Demi" pitchFamily="34" charset="0"/>
              </a:rPr>
              <a:t>– </a:t>
            </a:r>
            <a:r>
              <a:rPr lang="ru-RU" sz="1200" dirty="0" smtClean="0">
                <a:latin typeface="Franklin Gothic Demi" pitchFamily="34" charset="0"/>
              </a:rPr>
              <a:t>14.10.2010г.</a:t>
            </a:r>
            <a:endParaRPr lang="ru-RU" sz="1200" dirty="0">
              <a:latin typeface="Franklin Gothic Demi" pitchFamily="34" charset="0"/>
            </a:endParaRPr>
          </a:p>
        </p:txBody>
      </p:sp>
      <p:pic>
        <p:nvPicPr>
          <p:cNvPr id="3075" name="Picture 3" descr="C:\Users\3\Desktop\день местного самоуправления\Совет депутатов\в презентацию\101822_234cc4e0f3d9ffafb2b37e639f0853b093d114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868" y="4077072"/>
            <a:ext cx="1781463" cy="185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82085" y="5949280"/>
            <a:ext cx="24657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Franklin Gothic Demi" pitchFamily="34" charset="0"/>
              </a:rPr>
              <a:t>Дерябин </a:t>
            </a:r>
            <a:endParaRPr lang="ru-RU" sz="1200" dirty="0" smtClean="0">
              <a:latin typeface="Franklin Gothic Demi" pitchFamily="34" charset="0"/>
            </a:endParaRPr>
          </a:p>
          <a:p>
            <a:pPr algn="ctr"/>
            <a:r>
              <a:rPr lang="ru-RU" sz="1200" dirty="0" smtClean="0">
                <a:latin typeface="Franklin Gothic Demi" pitchFamily="34" charset="0"/>
              </a:rPr>
              <a:t>Василий Васильевич</a:t>
            </a:r>
          </a:p>
          <a:p>
            <a:pPr algn="ctr"/>
            <a:r>
              <a:rPr lang="ru-RU" sz="1200" dirty="0" smtClean="0">
                <a:latin typeface="Franklin Gothic Demi" pitchFamily="34" charset="0"/>
              </a:rPr>
              <a:t> 14.10.2010г. </a:t>
            </a:r>
            <a:r>
              <a:rPr lang="ru-RU" sz="1200" dirty="0">
                <a:latin typeface="Franklin Gothic Demi" pitchFamily="34" charset="0"/>
              </a:rPr>
              <a:t>– </a:t>
            </a:r>
            <a:r>
              <a:rPr lang="ru-RU" sz="1200" dirty="0" smtClean="0">
                <a:latin typeface="Franklin Gothic Demi" pitchFamily="34" charset="0"/>
              </a:rPr>
              <a:t>24.09.2020г.</a:t>
            </a:r>
            <a:endParaRPr lang="ru-RU" sz="1200" dirty="0">
              <a:latin typeface="Franklin Gothic Demi" pitchFamily="34" charset="0"/>
            </a:endParaRPr>
          </a:p>
        </p:txBody>
      </p:sp>
      <p:pic>
        <p:nvPicPr>
          <p:cNvPr id="3076" name="Picture 4" descr="C:\Users\3\Desktop\день местного самоуправления\Совет депутатов\в презентацию\img_0529-1500x1000-1024x68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6" r="18196"/>
          <a:stretch/>
        </p:blipFill>
        <p:spPr bwMode="auto">
          <a:xfrm>
            <a:off x="5292080" y="3997292"/>
            <a:ext cx="1872208" cy="202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27129" y="6021288"/>
            <a:ext cx="26794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Franklin Gothic Demi" pitchFamily="34" charset="0"/>
              </a:rPr>
              <a:t>Серёгин </a:t>
            </a:r>
          </a:p>
          <a:p>
            <a:pPr algn="ctr"/>
            <a:r>
              <a:rPr lang="ru-RU" sz="1200" dirty="0" smtClean="0">
                <a:latin typeface="Franklin Gothic Demi" pitchFamily="34" charset="0"/>
              </a:rPr>
              <a:t>Евгений Викторович</a:t>
            </a:r>
          </a:p>
          <a:p>
            <a:pPr algn="ctr"/>
            <a:r>
              <a:rPr lang="ru-RU" sz="1200" dirty="0" smtClean="0">
                <a:latin typeface="Franklin Gothic Demi" pitchFamily="34" charset="0"/>
              </a:rPr>
              <a:t> 25.09.2020г. </a:t>
            </a:r>
            <a:r>
              <a:rPr lang="ru-RU" sz="1200" dirty="0">
                <a:latin typeface="Franklin Gothic Demi" pitchFamily="34" charset="0"/>
              </a:rPr>
              <a:t>- по настоящее время</a:t>
            </a:r>
          </a:p>
        </p:txBody>
      </p:sp>
    </p:spTree>
    <p:extLst>
      <p:ext uri="{BB962C8B-B14F-4D97-AF65-F5344CB8AC3E}">
        <p14:creationId xmlns:p14="http://schemas.microsoft.com/office/powerpoint/2010/main" val="1057600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8" t="9050" r="8390" b="9052"/>
          <a:stretch/>
        </p:blipFill>
        <p:spPr>
          <a:xfrm>
            <a:off x="35496" y="908720"/>
            <a:ext cx="3816425" cy="56166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652120" y="1087576"/>
            <a:ext cx="3456384" cy="1323439"/>
          </a:xfrm>
          <a:prstGeom prst="rect">
            <a:avLst/>
          </a:prstGeom>
          <a:solidFill>
            <a:srgbClr val="FEEDD3"/>
          </a:solidFill>
          <a:effectLst>
            <a:glow>
              <a:schemeClr val="accent1"/>
            </a:glow>
            <a:outerShdw sx="1000" sy="1000" algn="ctr" rotWithShape="0">
              <a:srgbClr val="000000"/>
            </a:outerShdw>
            <a:reflection endPos="0" dir="5400000" sy="-100000" algn="bl" rotWithShape="0"/>
            <a:softEdge rad="50800"/>
          </a:effectLst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ru-RU" sz="1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«В червленом (красном) поле с лазоревой (синей, голубой) оконечностью, тонко окаймленной серебром, - тонкое золотое стропило, уширенное книзу, сопровождаемое во главе золотой пятиконечной звездой, боковые лучи которой наклонены книзу, имеющей также четыре отвлеченных прямых луча, расположенных накрест, а в оконечности – серебряным бруском с вогнутой верхней стороной»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95936" y="2980109"/>
            <a:ext cx="3672408" cy="1384995"/>
          </a:xfrm>
          <a:prstGeom prst="rect">
            <a:avLst/>
          </a:prstGeom>
          <a:solidFill>
            <a:srgbClr val="FEEDD3"/>
          </a:solidFill>
          <a:effectLst>
            <a:glow>
              <a:schemeClr val="accent1"/>
            </a:glow>
            <a:outerShdw sx="1000" sy="1000" algn="ctr" rotWithShape="0">
              <a:srgbClr val="000000"/>
            </a:outerShdw>
            <a:reflection endPos="0" dir="5400000" sy="-100000" algn="bl" rotWithShape="0"/>
            <a:softEdge rad="63500"/>
          </a:effectLst>
        </p:spPr>
        <p:txBody>
          <a:bodyPr wrap="square">
            <a:spAutoFit/>
          </a:bodyPr>
          <a:lstStyle/>
          <a:p>
            <a:r>
              <a:rPr lang="ru-RU" sz="105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 основу взят герб города, </a:t>
            </a:r>
            <a:r>
              <a:rPr lang="ru-RU" sz="105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105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105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утверждённый 19.12.1989 </a:t>
            </a:r>
            <a:r>
              <a:rPr lang="ru-RU" sz="105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г. </a:t>
            </a:r>
            <a:r>
              <a:rPr lang="ru-RU" sz="105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решением </a:t>
            </a:r>
            <a:r>
              <a:rPr lang="ru-RU" sz="105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</a:t>
            </a:r>
            <a:r>
              <a:rPr lang="ru-RU" sz="105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ессии </a:t>
            </a:r>
            <a:r>
              <a:rPr lang="ru-RU" sz="105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Лыткаринского городского Совета народных депутатов с учетом современных геральдических требований.</a:t>
            </a:r>
          </a:p>
          <a:p>
            <a:r>
              <a:rPr lang="ru-RU" sz="105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Авторская группа: </a:t>
            </a:r>
          </a:p>
          <a:p>
            <a:r>
              <a:rPr lang="ru-RU" sz="105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-авторы герба: Юрий и Константин </a:t>
            </a:r>
            <a:r>
              <a:rPr lang="ru-RU" sz="105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Мочёновы</a:t>
            </a:r>
            <a:endParaRPr lang="ru-RU" sz="105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sz="105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05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(г. Химки); </a:t>
            </a:r>
          </a:p>
          <a:p>
            <a:r>
              <a:rPr lang="ru-RU" sz="105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художник: Игорь </a:t>
            </a:r>
            <a:r>
              <a:rPr lang="ru-RU" sz="105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Янушкевич</a:t>
            </a:r>
            <a:r>
              <a:rPr lang="ru-RU" sz="105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(г. Москва)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943560"/>
            <a:ext cx="1557152" cy="192539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039844" y="4477541"/>
            <a:ext cx="3068660" cy="2092881"/>
          </a:xfrm>
          <a:prstGeom prst="rect">
            <a:avLst/>
          </a:prstGeom>
          <a:solidFill>
            <a:srgbClr val="FEEDD3"/>
          </a:solidFill>
          <a:effectLst>
            <a:glow>
              <a:schemeClr val="accent1"/>
            </a:glow>
            <a:outerShdw sx="1000" sy="1000" algn="ctr" rotWithShape="0">
              <a:srgbClr val="000000"/>
            </a:outerShdw>
            <a:reflection endPos="0" dir="5400000" sy="-100000" algn="bl" rotWithShape="0"/>
            <a:softEdge rad="63500"/>
          </a:effectLst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ru-RU" sz="1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«Становление и развитие </a:t>
            </a:r>
            <a:r>
              <a:rPr lang="ru-RU" sz="1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города неразрывно связано с крупнейшим предприятием – Лыткаринским заводом оптического стекла, основные технологические процессы которого связаны с тепловыми реакциями, что символизирует красный цвет поля флага. Фигура зеркала говорит о том, что в городе было изготовлено самое крупное в мире сферическое зеркало диаметром 6 метров для телескопа-рефлектора, предназначенного для астрономических наблюдений и исследований космоса, о чем говорит </a:t>
            </a:r>
            <a:r>
              <a:rPr lang="ru-RU" sz="1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звезда-спутник»</a:t>
            </a:r>
            <a:endParaRPr lang="ru-RU" sz="1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768" y="4581128"/>
            <a:ext cx="2052228" cy="136815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6597352"/>
            <a:ext cx="192392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Ф.61, </a:t>
            </a: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оп. 1, д. </a:t>
            </a: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134, </a:t>
            </a:r>
            <a:r>
              <a:rPr lang="ru-RU" sz="10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лл</a:t>
            </a: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206-221</a:t>
            </a:r>
            <a:endParaRPr lang="ru-RU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188640"/>
            <a:ext cx="8352928" cy="5609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20000"/>
              </a:spcBef>
            </a:pPr>
            <a:r>
              <a:rPr lang="ru-RU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19.04.2012г. решением Совета депутатов № </a:t>
            </a:r>
            <a:r>
              <a:rPr lang="ru-RU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228/26</a:t>
            </a:r>
          </a:p>
          <a:p>
            <a:pPr algn="ctr">
              <a:spcBef>
                <a:spcPct val="20000"/>
              </a:spcBef>
            </a:pPr>
            <a:r>
              <a:rPr lang="ru-RU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«О символике города Лыткарино Московской области» был утвержден герб и </a:t>
            </a:r>
            <a:r>
              <a:rPr lang="ru-RU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флаг </a:t>
            </a:r>
            <a:endParaRPr lang="ru-RU" sz="1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2747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604" y="2199878"/>
            <a:ext cx="4105832" cy="230924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528" y="165414"/>
            <a:ext cx="8359188" cy="8309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В 2012 году Советом депутатов города Лыткарино </a:t>
            </a:r>
            <a:r>
              <a:rPr lang="ru-RU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</a:t>
            </a:r>
            <a:r>
              <a:rPr lang="ru-RU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соответствии с Уставом города </a:t>
            </a:r>
            <a:endParaRPr lang="ru-RU" sz="16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ru-RU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</a:t>
            </a:r>
            <a:r>
              <a:rPr lang="ru-RU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целях осуществления внешнего муниципального финансового контроля </a:t>
            </a:r>
            <a:endParaRPr lang="ru-RU" sz="16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ru-RU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образована </a:t>
            </a:r>
            <a:r>
              <a:rPr lang="ru-RU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Контрольно-счетная </a:t>
            </a:r>
            <a:r>
              <a:rPr lang="ru-RU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палата</a:t>
            </a:r>
            <a:endParaRPr lang="ru-RU" sz="1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" t="6951" r="9882" b="23750"/>
          <a:stretch/>
        </p:blipFill>
        <p:spPr>
          <a:xfrm>
            <a:off x="107504" y="1162633"/>
            <a:ext cx="4427984" cy="521869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7504" y="6381328"/>
            <a:ext cx="16097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Ф.61, </a:t>
            </a: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оп. 1, д. </a:t>
            </a: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134, л. 236</a:t>
            </a:r>
            <a:endParaRPr lang="ru-RU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028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9"/>
          <a:stretch/>
        </p:blipFill>
        <p:spPr>
          <a:xfrm>
            <a:off x="35495" y="3084969"/>
            <a:ext cx="3920725" cy="214318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496" y="5229200"/>
            <a:ext cx="154241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Ф.61, </a:t>
            </a: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оп. 1, д. </a:t>
            </a: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 л. 223</a:t>
            </a:r>
            <a:endParaRPr lang="ru-RU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63688" y="175709"/>
            <a:ext cx="5832648" cy="646331"/>
          </a:xfrm>
          <a:prstGeom prst="rect">
            <a:avLst/>
          </a:prstGeom>
          <a:solidFill>
            <a:srgbClr val="FEEDD3"/>
          </a:solidFill>
          <a:effectLst>
            <a:glow>
              <a:schemeClr val="accent1"/>
            </a:glow>
            <a:outerShdw sx="1000" sy="1000" algn="ctr" rotWithShape="0">
              <a:srgbClr val="000000"/>
            </a:outerShdw>
            <a:reflection endPos="0" dir="5400000" sy="-100000" algn="bl" rotWithShape="0"/>
            <a:softEdge rad="7620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Структура </a:t>
            </a:r>
            <a:r>
              <a:rPr lang="ru-RU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органов местного самоуправления города Лыткарино Московской области</a:t>
            </a:r>
            <a:endParaRPr lang="ru-RU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2850" y="1464458"/>
            <a:ext cx="2286016" cy="646331"/>
          </a:xfrm>
          <a:prstGeom prst="rect">
            <a:avLst/>
          </a:prstGeom>
          <a:solidFill>
            <a:srgbClr val="525252"/>
          </a:solidFill>
          <a:effectLst>
            <a:glow>
              <a:schemeClr val="accent1"/>
            </a:glow>
            <a:outerShdw sx="1000" sy="1000" algn="ctr" rotWithShape="0">
              <a:srgbClr val="000000"/>
            </a:outerShdw>
            <a:reflection endPos="0" dir="5400000" sy="-100000" algn="bl" rotWithShape="0"/>
            <a:softEdge rad="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ru-RU" sz="1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Глава</a:t>
            </a:r>
          </a:p>
          <a:p>
            <a:pPr algn="ctr"/>
            <a:r>
              <a:rPr lang="ru-RU" sz="1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городского округа Лыткарино</a:t>
            </a:r>
            <a:endParaRPr lang="ru-RU" sz="1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70226" y="1556792"/>
            <a:ext cx="2592288" cy="461665"/>
          </a:xfrm>
          <a:prstGeom prst="rect">
            <a:avLst/>
          </a:prstGeom>
          <a:solidFill>
            <a:srgbClr val="797A7D"/>
          </a:solidFill>
          <a:effectLst>
            <a:glow>
              <a:schemeClr val="accent1"/>
            </a:glow>
            <a:outerShdw sx="1000" sy="1000" algn="ctr" rotWithShape="0">
              <a:srgbClr val="000000"/>
            </a:outerShdw>
            <a:reflection endPos="0" dir="5400000" sy="-100000" algn="bl" rotWithShape="0"/>
            <a:softEdge rad="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1200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Совет депутатов городского округа Лыткарино</a:t>
            </a:r>
            <a:endParaRPr lang="ru-RU" sz="1200" dirty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694580" y="1700808"/>
            <a:ext cx="2413924" cy="461665"/>
          </a:xfrm>
          <a:prstGeom prst="rect">
            <a:avLst/>
          </a:prstGeom>
          <a:solidFill>
            <a:srgbClr val="9D96A4"/>
          </a:solidFill>
          <a:effectLst>
            <a:glow>
              <a:schemeClr val="accent1"/>
            </a:glow>
            <a:outerShdw sx="1000" sy="1000" algn="ctr" rotWithShape="0">
              <a:srgbClr val="000000"/>
            </a:outerShdw>
            <a:reflection endPos="0" dir="5400000" sy="-100000" algn="bl" rotWithShape="0"/>
            <a:softEdge rad="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1200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Контрольно-счетная палата городского округа Лыткарино</a:t>
            </a:r>
            <a:endParaRPr lang="ru-RU" sz="1200" dirty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H="1" flipV="1">
            <a:off x="2009187" y="2110789"/>
            <a:ext cx="1" cy="16608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>
            <a:stCxn id="8" idx="3"/>
            <a:endCxn id="9" idx="1"/>
          </p:cNvCxnSpPr>
          <p:nvPr/>
        </p:nvCxnSpPr>
        <p:spPr>
          <a:xfrm>
            <a:off x="6562514" y="1787625"/>
            <a:ext cx="132066" cy="14401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866179" y="2270836"/>
            <a:ext cx="2286016" cy="646331"/>
          </a:xfrm>
          <a:prstGeom prst="rect">
            <a:avLst/>
          </a:prstGeom>
          <a:solidFill>
            <a:srgbClr val="525252"/>
          </a:solidFill>
          <a:effectLst>
            <a:glow>
              <a:schemeClr val="accent1"/>
            </a:glow>
            <a:outerShdw sx="1000" sy="1000" algn="ctr" rotWithShape="0">
              <a:srgbClr val="000000"/>
            </a:outerShdw>
            <a:reflection endPos="0" dir="5400000" sy="-100000" algn="bl" rotWithShape="0"/>
            <a:softEdge rad="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ru-RU" sz="1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Администрация</a:t>
            </a:r>
          </a:p>
          <a:p>
            <a:pPr algn="ctr"/>
            <a:r>
              <a:rPr lang="ru-RU" sz="1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городского округа Лыткарино</a:t>
            </a:r>
            <a:endParaRPr lang="ru-RU" sz="1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H="1" flipV="1">
            <a:off x="2009186" y="2917167"/>
            <a:ext cx="1" cy="16608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4091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32656"/>
            <a:ext cx="7668344" cy="523220"/>
          </a:xfrm>
          <a:prstGeom prst="rect">
            <a:avLst/>
          </a:prstGeom>
          <a:noFill/>
          <a:effectLst>
            <a:glow>
              <a:schemeClr val="accent1"/>
            </a:glow>
            <a:outerShdw sx="1000" sy="1000" algn="ctr" rotWithShape="0">
              <a:srgbClr val="000000"/>
            </a:outerShdw>
            <a:reflection endPos="0" dir="5400000" sy="-100000" algn="bl" rotWithShape="0"/>
            <a:softEdge rad="7620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21 апреля – День местного самоуправления</a:t>
            </a:r>
            <a:endParaRPr lang="ru-RU" sz="28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67338"/>
            <a:ext cx="1372312" cy="914875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610" y="4500722"/>
            <a:ext cx="1188499" cy="79218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247" y="2506392"/>
            <a:ext cx="1542856" cy="102857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193" y="5649541"/>
            <a:ext cx="1328110" cy="74284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95" y="3359570"/>
            <a:ext cx="1110136" cy="73512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303" y="3964400"/>
            <a:ext cx="962151" cy="962151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355" y="3978440"/>
            <a:ext cx="1324196" cy="743021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572" y="5649541"/>
            <a:ext cx="1116568" cy="742841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154" y="4417327"/>
            <a:ext cx="1414442" cy="942961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970" y="2412126"/>
            <a:ext cx="1342973" cy="89531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457" y="2563025"/>
            <a:ext cx="1352202" cy="1014152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46" y="4092059"/>
            <a:ext cx="1143000" cy="762000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11" y="2473035"/>
            <a:ext cx="1161935" cy="8714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192" y="3191933"/>
            <a:ext cx="1310245" cy="87349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302" y="1603186"/>
            <a:ext cx="1372440" cy="91216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917" y="1627563"/>
            <a:ext cx="1344272" cy="896181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357" y="5623632"/>
            <a:ext cx="1128676" cy="761856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257" y="5589451"/>
            <a:ext cx="1204697" cy="802931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659" y="2457913"/>
            <a:ext cx="1511588" cy="1007725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104" y="4919716"/>
            <a:ext cx="1120592" cy="749676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031" y="1653806"/>
            <a:ext cx="1344272" cy="896181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105" y="2337337"/>
            <a:ext cx="1302418" cy="865091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653" y="5305947"/>
            <a:ext cx="824604" cy="1099472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127" y="4548508"/>
            <a:ext cx="1401906" cy="1051430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308" y="4733486"/>
            <a:ext cx="1317263" cy="928259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72894" y="1664840"/>
            <a:ext cx="1217412" cy="808853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012" y="3524363"/>
            <a:ext cx="1366479" cy="924520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11" y="4878863"/>
            <a:ext cx="1143069" cy="770678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078" y="3213456"/>
            <a:ext cx="1165931" cy="777440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317" y="1651257"/>
            <a:ext cx="1344272" cy="896357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29" y="5653236"/>
            <a:ext cx="1129752" cy="751099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14" y="4274041"/>
            <a:ext cx="879573" cy="1319359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69" y="1651257"/>
            <a:ext cx="1342986" cy="89532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573016"/>
            <a:ext cx="1370649" cy="929325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585" y="3489332"/>
            <a:ext cx="1830694" cy="1023948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972" y="5359694"/>
            <a:ext cx="1509520" cy="100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7525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4625"/>
            <a:ext cx="9144000" cy="1008111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>
              <a:buNone/>
            </a:pPr>
            <a:r>
              <a:rPr lang="ru-RU" sz="1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Указом Президиума Верховного Совета РСФСР от 4 января 1957 года </a:t>
            </a:r>
          </a:p>
          <a:p>
            <a:pPr marL="0" indent="0" algn="ctr">
              <a:buNone/>
            </a:pPr>
            <a:r>
              <a:rPr lang="ru-RU" sz="1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рабочий поселок Лыткарино был преобразован в город районного </a:t>
            </a:r>
            <a:r>
              <a:rPr lang="ru-RU" sz="18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подчинения</a:t>
            </a:r>
            <a:endParaRPr lang="ru-RU" b="1" dirty="0">
              <a:latin typeface="Gabriola" pitchFamily="82" charset="0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2736"/>
            <a:ext cx="4064206" cy="57488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11960" y="1666543"/>
            <a:ext cx="4680520" cy="2554545"/>
          </a:xfrm>
          <a:prstGeom prst="rect">
            <a:avLst/>
          </a:prstGeom>
          <a:solidFill>
            <a:srgbClr val="FEEDD3"/>
          </a:solidFill>
          <a:effectLst>
            <a:glow>
              <a:schemeClr val="accent1"/>
            </a:glow>
            <a:outerShdw sx="1000" sy="1000" algn="ctr" rotWithShape="0">
              <a:srgbClr val="000000"/>
            </a:outerShdw>
            <a:reflection endPos="0" dir="5400000" sy="-100000" algn="bl" rotWithShape="0"/>
            <a:softEdge rad="762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Лыткаринский </a:t>
            </a:r>
            <a:r>
              <a:rPr lang="ru-RU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городской </a:t>
            </a:r>
            <a:r>
              <a:rPr lang="ru-R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Совет </a:t>
            </a:r>
            <a:r>
              <a:rPr lang="ru-RU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депутатов трудящихся </a:t>
            </a:r>
            <a:r>
              <a:rPr lang="ru-R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являлся органом </a:t>
            </a:r>
            <a:r>
              <a:rPr lang="ru-RU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государственной власти </a:t>
            </a:r>
            <a:r>
              <a:rPr lang="ru-R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</a:t>
            </a:r>
            <a:r>
              <a:rPr lang="ru-RU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г. Лыткарино</a:t>
            </a:r>
            <a:r>
              <a:rPr lang="ru-R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</a:t>
            </a:r>
          </a:p>
          <a:p>
            <a:pPr algn="ctr"/>
            <a:r>
              <a:rPr lang="ru-R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принимал решения </a:t>
            </a:r>
            <a:r>
              <a:rPr lang="ru-R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</a:t>
            </a:r>
          </a:p>
          <a:p>
            <a:pPr algn="ctr"/>
            <a:r>
              <a:rPr lang="ru-R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давал распоряжения </a:t>
            </a:r>
            <a:endParaRPr lang="ru-RU" sz="20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ru-R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</a:t>
            </a:r>
            <a:r>
              <a:rPr lang="ru-RU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пределах прав</a:t>
            </a:r>
            <a:r>
              <a:rPr lang="ru-R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</a:t>
            </a:r>
          </a:p>
          <a:p>
            <a:pPr algn="ctr"/>
            <a:r>
              <a:rPr lang="ru-R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предоставляемых </a:t>
            </a:r>
            <a:r>
              <a:rPr lang="ru-RU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ему законом. </a:t>
            </a:r>
          </a:p>
        </p:txBody>
      </p:sp>
    </p:spTree>
    <p:extLst>
      <p:ext uri="{BB962C8B-B14F-4D97-AF65-F5344CB8AC3E}">
        <p14:creationId xmlns:p14="http://schemas.microsoft.com/office/powerpoint/2010/main" val="3696288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6380" y="188640"/>
            <a:ext cx="8892480" cy="3687163"/>
          </a:xfrm>
          <a:prstGeom prst="rect">
            <a:avLst/>
          </a:prstGeom>
          <a:solidFill>
            <a:srgbClr val="FEEDD3">
              <a:alpha val="54000"/>
            </a:srgbClr>
          </a:solidFill>
          <a:effectLst>
            <a:softEdge rad="88900"/>
          </a:effectLst>
        </p:spPr>
        <p:txBody>
          <a:bodyPr wrap="square">
            <a:spAutoFit/>
          </a:bodyPr>
          <a:lstStyle/>
          <a:p>
            <a:pPr indent="355600">
              <a:spcBef>
                <a:spcPct val="20000"/>
              </a:spcBef>
            </a:pPr>
            <a:r>
              <a:rPr lang="ru-RU" sz="16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Для </a:t>
            </a:r>
            <a:r>
              <a:rPr lang="ru-RU" sz="16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выставки «Местное самоуправление – лица, события, факты» использованы</a:t>
            </a:r>
            <a:r>
              <a:rPr lang="ru-RU" sz="16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</a:p>
          <a:p>
            <a:pPr marL="285750" indent="-28575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Документы архивных </a:t>
            </a:r>
            <a:r>
              <a:rPr lang="ru-RU" sz="16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фондов: </a:t>
            </a:r>
          </a:p>
          <a:p>
            <a:pPr indent="354013" algn="just"/>
            <a:r>
              <a:rPr lang="ru-RU" sz="16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№ </a:t>
            </a:r>
            <a:r>
              <a:rPr lang="ru-RU" sz="16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 «Лыткаринский городской Совет народных депутатов и его </a:t>
            </a:r>
            <a:r>
              <a:rPr lang="ru-RU" sz="16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исполнительный комитет </a:t>
            </a:r>
            <a:r>
              <a:rPr lang="ru-RU" sz="16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города Лыткарино Московской области»;</a:t>
            </a:r>
          </a:p>
          <a:p>
            <a:pPr indent="354013" algn="just"/>
            <a:r>
              <a:rPr lang="ru-RU" sz="16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№ </a:t>
            </a:r>
            <a:r>
              <a:rPr lang="ru-RU" sz="16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35 «Администрация города Лыткарино Московской области»;</a:t>
            </a:r>
          </a:p>
          <a:p>
            <a:pPr indent="354013" algn="just"/>
            <a:r>
              <a:rPr lang="ru-RU" sz="16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№ </a:t>
            </a:r>
            <a:r>
              <a:rPr lang="ru-RU" sz="16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61 «Совет депутатов города </a:t>
            </a:r>
            <a:r>
              <a:rPr lang="ru-RU" sz="16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Лыткарино»;</a:t>
            </a:r>
          </a:p>
          <a:p>
            <a:pPr indent="354013" algn="just"/>
            <a:r>
              <a:rPr lang="ru-RU" sz="16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№ </a:t>
            </a:r>
            <a:r>
              <a:rPr lang="ru-RU" sz="16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88 «Государственное автономное учреждение Московской области </a:t>
            </a:r>
            <a:r>
              <a:rPr lang="ru-RU" sz="16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</a:t>
            </a:r>
            <a:r>
              <a:rPr lang="ru-RU" sz="1600" i="1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Лыткаринское</a:t>
            </a:r>
            <a:r>
              <a:rPr lang="ru-RU" sz="16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информационное </a:t>
            </a:r>
            <a:r>
              <a:rPr lang="ru-RU" sz="16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агентство Московской </a:t>
            </a:r>
            <a:r>
              <a:rPr lang="ru-RU" sz="16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области»»</a:t>
            </a:r>
          </a:p>
          <a:p>
            <a:pPr marL="285750" indent="-28575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информация </a:t>
            </a:r>
            <a:r>
              <a:rPr lang="ru-RU" sz="16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 сайтов:</a:t>
            </a:r>
          </a:p>
          <a:p>
            <a:pPr indent="355600" algn="just"/>
            <a:r>
              <a:rPr lang="ru-RU" sz="16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Администрация </a:t>
            </a:r>
            <a:r>
              <a:rPr lang="ru-RU" sz="1600" i="1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г.о</a:t>
            </a:r>
            <a:r>
              <a:rPr lang="ru-RU" sz="16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Лыткарино</a:t>
            </a:r>
            <a:endParaRPr lang="ru-RU" sz="1600" i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355600" algn="just"/>
            <a:r>
              <a:rPr lang="ru-RU" sz="16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 </a:t>
            </a:r>
            <a:r>
              <a:rPr lang="en-US" sz="16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hlinkClick r:id="rId4"/>
              </a:rPr>
              <a:t>http://lytkarino.mosreg.ru</a:t>
            </a:r>
            <a:r>
              <a:rPr lang="en-US" sz="16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hlinkClick r:id="rId4"/>
              </a:rPr>
              <a:t>/</a:t>
            </a:r>
            <a:r>
              <a:rPr lang="ru-RU" sz="16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; </a:t>
            </a:r>
          </a:p>
          <a:p>
            <a:pPr indent="355600" algn="just"/>
            <a:r>
              <a:rPr lang="ru-RU" sz="16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Контрольно-счетная палата </a:t>
            </a:r>
          </a:p>
          <a:p>
            <a:pPr indent="355600" algn="just"/>
            <a:r>
              <a:rPr lang="ru-RU" sz="16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</a:t>
            </a:r>
            <a:r>
              <a:rPr lang="en-US" sz="16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hlinkClick r:id="rId5"/>
              </a:rPr>
              <a:t>http://ksp-lytk.ru</a:t>
            </a:r>
            <a:r>
              <a:rPr lang="en-US" sz="16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hlinkClick r:id="rId5"/>
              </a:rPr>
              <a:t>/</a:t>
            </a:r>
            <a:r>
              <a:rPr lang="ru-RU" sz="16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ru-RU" sz="1600" i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Фотографии из музейных фондов Лыткаринского </a:t>
            </a:r>
            <a:r>
              <a:rPr lang="ru-RU" sz="16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историко-краеведческого </a:t>
            </a:r>
            <a:r>
              <a:rPr lang="ru-RU" sz="16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музея</a:t>
            </a:r>
            <a:endParaRPr lang="ru-RU" sz="1600" i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75411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24480"/>
          </a:xfrm>
        </p:spPr>
        <p:txBody>
          <a:bodyPr>
            <a:noAutofit/>
          </a:bodyPr>
          <a:lstStyle/>
          <a:p>
            <a:pPr>
              <a:spcBef>
                <a:spcPct val="20000"/>
              </a:spcBef>
            </a:pPr>
            <a:r>
              <a:rPr lang="ru-RU" sz="1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Председатели </a:t>
            </a:r>
            <a:r>
              <a:rPr lang="ru-RU" sz="18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исполнительного комитета</a:t>
            </a:r>
            <a:br>
              <a:rPr lang="ru-RU" sz="18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18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Лыткаринского городского Совета депутатов трудящихся </a:t>
            </a:r>
            <a:r>
              <a:rPr lang="ru-RU" sz="18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18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18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ru-RU" sz="1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народных депутатов)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99"/>
          <a:stretch/>
        </p:blipFill>
        <p:spPr>
          <a:xfrm>
            <a:off x="539552" y="1412776"/>
            <a:ext cx="1440160" cy="1697816"/>
          </a:xfrm>
        </p:spPr>
      </p:pic>
      <p:sp>
        <p:nvSpPr>
          <p:cNvPr id="5" name="Прямоугольник 4"/>
          <p:cNvSpPr/>
          <p:nvPr/>
        </p:nvSpPr>
        <p:spPr>
          <a:xfrm>
            <a:off x="16311" y="3162391"/>
            <a:ext cx="2304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err="1">
                <a:latin typeface="Franklin Gothic Demi" pitchFamily="34" charset="0"/>
              </a:rPr>
              <a:t>Чугин</a:t>
            </a:r>
            <a:r>
              <a:rPr lang="ru-RU" sz="1200" dirty="0">
                <a:latin typeface="Franklin Gothic Demi" pitchFamily="34" charset="0"/>
              </a:rPr>
              <a:t> </a:t>
            </a:r>
          </a:p>
          <a:p>
            <a:pPr algn="ctr"/>
            <a:r>
              <a:rPr lang="ru-RU" sz="1200" dirty="0">
                <a:latin typeface="Franklin Gothic Demi" pitchFamily="34" charset="0"/>
              </a:rPr>
              <a:t>Василий Иванович </a:t>
            </a:r>
          </a:p>
          <a:p>
            <a:pPr algn="ctr"/>
            <a:r>
              <a:rPr lang="ru-RU" sz="1200" dirty="0" smtClean="0">
                <a:latin typeface="Franklin Gothic Demi" pitchFamily="34" charset="0"/>
              </a:rPr>
              <a:t>11.03.1957г. </a:t>
            </a:r>
            <a:r>
              <a:rPr lang="ru-RU" sz="1200" dirty="0">
                <a:latin typeface="Franklin Gothic Demi" pitchFamily="34" charset="0"/>
              </a:rPr>
              <a:t>−</a:t>
            </a:r>
            <a:r>
              <a:rPr lang="ru-RU" sz="1200" dirty="0" smtClean="0">
                <a:latin typeface="Franklin Gothic Demi" pitchFamily="34" charset="0"/>
              </a:rPr>
              <a:t> </a:t>
            </a:r>
            <a:r>
              <a:rPr lang="ru-RU" sz="1200" dirty="0">
                <a:latin typeface="Franklin Gothic Demi" pitchFamily="34" charset="0"/>
              </a:rPr>
              <a:t>март 1959г</a:t>
            </a:r>
            <a:r>
              <a:rPr lang="ru-RU" sz="1200" dirty="0" smtClean="0">
                <a:latin typeface="Franklin Gothic Demi" pitchFamily="34" charset="0"/>
              </a:rPr>
              <a:t>.</a:t>
            </a:r>
            <a:endParaRPr lang="ru-RU" sz="1200" dirty="0">
              <a:latin typeface="Bahnschrift SemiLight Condensed" pitchFamily="34" charset="0"/>
            </a:endParaRPr>
          </a:p>
        </p:txBody>
      </p:sp>
      <p:pic>
        <p:nvPicPr>
          <p:cNvPr id="1026" name="Picture 2" descr="C:\Users\3\Desktop\день местного самоуправления\Исполком\в презинтацию\Симонова Анна Ивановна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2" b="4466"/>
          <a:stretch/>
        </p:blipFill>
        <p:spPr bwMode="auto">
          <a:xfrm>
            <a:off x="2771800" y="1412776"/>
            <a:ext cx="1265306" cy="177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67744" y="3215393"/>
            <a:ext cx="2502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Franklin Gothic Demi" pitchFamily="34" charset="0"/>
              </a:rPr>
              <a:t>Симонова </a:t>
            </a:r>
            <a:endParaRPr lang="ru-RU" sz="1200" dirty="0" smtClean="0">
              <a:latin typeface="Franklin Gothic Demi" pitchFamily="34" charset="0"/>
            </a:endParaRPr>
          </a:p>
          <a:p>
            <a:pPr algn="ctr"/>
            <a:r>
              <a:rPr lang="ru-RU" sz="1200" dirty="0" smtClean="0">
                <a:latin typeface="Franklin Gothic Demi" pitchFamily="34" charset="0"/>
              </a:rPr>
              <a:t>Анна Ивановна</a:t>
            </a:r>
          </a:p>
          <a:p>
            <a:pPr algn="ctr"/>
            <a:r>
              <a:rPr lang="ru-RU" sz="1200" dirty="0" smtClean="0">
                <a:latin typeface="Franklin Gothic Demi" pitchFamily="34" charset="0"/>
              </a:rPr>
              <a:t>05.03.1959г. − </a:t>
            </a:r>
            <a:r>
              <a:rPr lang="ru-RU" sz="1200" dirty="0">
                <a:latin typeface="Franklin Gothic Demi" pitchFamily="34" charset="0"/>
              </a:rPr>
              <a:t>март </a:t>
            </a:r>
            <a:r>
              <a:rPr lang="ru-RU" sz="1200" dirty="0" smtClean="0">
                <a:latin typeface="Franklin Gothic Demi" pitchFamily="34" charset="0"/>
              </a:rPr>
              <a:t>1961г.</a:t>
            </a:r>
            <a:endParaRPr lang="ru-RU" sz="1200" dirty="0">
              <a:latin typeface="Franklin Gothic Demi" pitchFamily="34" charset="0"/>
            </a:endParaRPr>
          </a:p>
        </p:txBody>
      </p:sp>
      <p:pic>
        <p:nvPicPr>
          <p:cNvPr id="1027" name="Picture 3" descr="C:\Users\3\Desktop\день местного самоуправления\Исполком\в презинтацию\КП-274-26, Ф-1086-1 Лупин Иван Сергеевич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60019"/>
            <a:ext cx="1110595" cy="171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427984" y="3212976"/>
            <a:ext cx="2304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err="1">
                <a:latin typeface="Franklin Gothic Demi" pitchFamily="34" charset="0"/>
              </a:rPr>
              <a:t>Лупин</a:t>
            </a:r>
            <a:r>
              <a:rPr lang="ru-RU" sz="1200" dirty="0">
                <a:latin typeface="Franklin Gothic Demi" pitchFamily="34" charset="0"/>
              </a:rPr>
              <a:t> </a:t>
            </a:r>
          </a:p>
          <a:p>
            <a:pPr algn="ctr"/>
            <a:r>
              <a:rPr lang="ru-RU" sz="1200" dirty="0">
                <a:latin typeface="Franklin Gothic Demi" pitchFamily="34" charset="0"/>
              </a:rPr>
              <a:t>Иван Сергеевич </a:t>
            </a:r>
          </a:p>
          <a:p>
            <a:pPr algn="ctr"/>
            <a:r>
              <a:rPr lang="ru-RU" sz="1200" dirty="0" smtClean="0">
                <a:latin typeface="Franklin Gothic Demi" pitchFamily="34" charset="0"/>
              </a:rPr>
              <a:t>07.03.1961г.  </a:t>
            </a:r>
            <a:r>
              <a:rPr lang="ru-RU" sz="1200" dirty="0">
                <a:latin typeface="Franklin Gothic Demi" pitchFamily="34" charset="0"/>
              </a:rPr>
              <a:t>−</a:t>
            </a:r>
            <a:r>
              <a:rPr lang="ru-RU" sz="1200" dirty="0" smtClean="0">
                <a:latin typeface="Franklin Gothic Demi" pitchFamily="34" charset="0"/>
              </a:rPr>
              <a:t> </a:t>
            </a:r>
            <a:r>
              <a:rPr lang="ru-RU" sz="1200" dirty="0">
                <a:latin typeface="Franklin Gothic Demi" pitchFamily="34" charset="0"/>
              </a:rPr>
              <a:t>март 1969г</a:t>
            </a:r>
            <a:r>
              <a:rPr lang="ru-RU" sz="1200" dirty="0" smtClean="0">
                <a:latin typeface="Franklin Gothic Demi" pitchFamily="34" charset="0"/>
              </a:rPr>
              <a:t>.</a:t>
            </a:r>
            <a:endParaRPr lang="ru-RU" sz="1600" dirty="0"/>
          </a:p>
        </p:txBody>
      </p:sp>
      <p:pic>
        <p:nvPicPr>
          <p:cNvPr id="1028" name="Picture 4" descr="C:\Users\3\Desktop\день местного самоуправления\Исполком\в презинтацию\Борисков А.Н.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487443"/>
            <a:ext cx="1558722" cy="170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658885" y="3212976"/>
            <a:ext cx="24127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err="1">
                <a:latin typeface="Franklin Gothic Demi" pitchFamily="34" charset="0"/>
              </a:rPr>
              <a:t>Борисков</a:t>
            </a:r>
            <a:r>
              <a:rPr lang="ru-RU" sz="1200" dirty="0">
                <a:latin typeface="Franklin Gothic Demi" pitchFamily="34" charset="0"/>
              </a:rPr>
              <a:t> </a:t>
            </a:r>
          </a:p>
          <a:p>
            <a:pPr algn="ctr"/>
            <a:r>
              <a:rPr lang="ru-RU" sz="1200" dirty="0">
                <a:latin typeface="Franklin Gothic Demi" pitchFamily="34" charset="0"/>
              </a:rPr>
              <a:t>Александр Николаевич  </a:t>
            </a:r>
          </a:p>
          <a:p>
            <a:pPr algn="ctr"/>
            <a:r>
              <a:rPr lang="ru-RU" sz="1200" dirty="0">
                <a:latin typeface="Franklin Gothic Demi" pitchFamily="34" charset="0"/>
              </a:rPr>
              <a:t>24.03.1969г. − декабрь 1973г.</a:t>
            </a:r>
          </a:p>
        </p:txBody>
      </p:sp>
      <p:pic>
        <p:nvPicPr>
          <p:cNvPr id="3" name="Picture 2" descr="C:\Users\3\Desktop\день местного самоуправления\Исполком\в презентацию\Егунов В.Я. др.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05064"/>
            <a:ext cx="1141225" cy="173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74060" y="5807005"/>
            <a:ext cx="2160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Franklin Gothic Demi" pitchFamily="34" charset="0"/>
              </a:rPr>
              <a:t>Егунов </a:t>
            </a:r>
          </a:p>
          <a:p>
            <a:pPr algn="ctr"/>
            <a:r>
              <a:rPr lang="ru-RU" sz="1200" dirty="0">
                <a:latin typeface="Franklin Gothic Demi" pitchFamily="34" charset="0"/>
              </a:rPr>
              <a:t>Виктор Яковлевич</a:t>
            </a:r>
          </a:p>
          <a:p>
            <a:pPr algn="ctr"/>
            <a:r>
              <a:rPr lang="ru-RU" sz="1200" dirty="0">
                <a:latin typeface="Franklin Gothic Demi" pitchFamily="34" charset="0"/>
              </a:rPr>
              <a:t> </a:t>
            </a:r>
            <a:r>
              <a:rPr lang="ru-RU" sz="1200" dirty="0" smtClean="0">
                <a:latin typeface="Franklin Gothic Demi" pitchFamily="34" charset="0"/>
              </a:rPr>
              <a:t>26.07.1974г. − </a:t>
            </a:r>
            <a:r>
              <a:rPr lang="ru-RU" sz="1200" dirty="0">
                <a:latin typeface="Franklin Gothic Demi" pitchFamily="34" charset="0"/>
              </a:rPr>
              <a:t>июль </a:t>
            </a:r>
            <a:r>
              <a:rPr lang="ru-RU" sz="1200" dirty="0" smtClean="0">
                <a:latin typeface="Franklin Gothic Demi" pitchFamily="34" charset="0"/>
              </a:rPr>
              <a:t>1975г.</a:t>
            </a:r>
            <a:endParaRPr lang="ru-RU" sz="1200" dirty="0">
              <a:latin typeface="Franklin Gothic Demi" pitchFamily="34" charset="0"/>
            </a:endParaRPr>
          </a:p>
        </p:txBody>
      </p:sp>
      <p:pic>
        <p:nvPicPr>
          <p:cNvPr id="14" name="Рисунок 13" descr="Спирин.png"/>
          <p:cNvPicPr>
            <a:picLocks noChangeAspect="1"/>
          </p:cNvPicPr>
          <p:nvPr/>
        </p:nvPicPr>
        <p:blipFill rotWithShape="1">
          <a:blip r:embed="rId9" cstate="print"/>
          <a:srcRect l="5660" t="6989" r="8019" b="2314"/>
          <a:stretch/>
        </p:blipFill>
        <p:spPr>
          <a:xfrm>
            <a:off x="2699792" y="4005064"/>
            <a:ext cx="1335399" cy="1733235"/>
          </a:xfrm>
          <a:prstGeom prst="rect">
            <a:avLst/>
          </a:prstGeom>
          <a:ln w="28575"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2267744" y="5807005"/>
            <a:ext cx="2177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Franklin Gothic Demi" pitchFamily="34" charset="0"/>
              </a:rPr>
              <a:t>Спирин </a:t>
            </a:r>
            <a:endParaRPr lang="ru-RU" sz="1200" dirty="0" smtClean="0">
              <a:latin typeface="Franklin Gothic Demi" pitchFamily="34" charset="0"/>
            </a:endParaRPr>
          </a:p>
          <a:p>
            <a:pPr algn="ctr"/>
            <a:r>
              <a:rPr lang="ru-RU" sz="1200" dirty="0" smtClean="0">
                <a:latin typeface="Franklin Gothic Demi" pitchFamily="34" charset="0"/>
              </a:rPr>
              <a:t>Геннадий Александрович</a:t>
            </a:r>
          </a:p>
          <a:p>
            <a:pPr algn="ctr"/>
            <a:r>
              <a:rPr lang="ru-RU" sz="1200" dirty="0" smtClean="0">
                <a:latin typeface="Franklin Gothic Demi" pitchFamily="34" charset="0"/>
              </a:rPr>
              <a:t>30.07.1975г</a:t>
            </a:r>
            <a:r>
              <a:rPr lang="ru-RU" sz="1200" dirty="0">
                <a:latin typeface="Franklin Gothic Demi" pitchFamily="34" charset="0"/>
              </a:rPr>
              <a:t>. – </a:t>
            </a:r>
            <a:r>
              <a:rPr lang="ru-RU" sz="1200" dirty="0" smtClean="0">
                <a:latin typeface="Franklin Gothic Demi" pitchFamily="34" charset="0"/>
              </a:rPr>
              <a:t>13.07.1988г</a:t>
            </a:r>
            <a:r>
              <a:rPr lang="ru-RU" sz="1200" dirty="0">
                <a:latin typeface="Franklin Gothic Demi" pitchFamily="34" charset="0"/>
              </a:rPr>
              <a:t>.</a:t>
            </a:r>
          </a:p>
        </p:txBody>
      </p:sp>
      <p:pic>
        <p:nvPicPr>
          <p:cNvPr id="12" name="Picture 4" descr="C:\Users\3\Desktop\день местного самоуправления\Исполком\в презентацию\Смаглюк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2"/>
          <a:stretch/>
        </p:blipFill>
        <p:spPr bwMode="auto">
          <a:xfrm>
            <a:off x="4932040" y="4058782"/>
            <a:ext cx="1305914" cy="169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211960" y="5805264"/>
            <a:ext cx="30243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err="1">
                <a:latin typeface="Franklin Gothic Demi" pitchFamily="34" charset="0"/>
              </a:rPr>
              <a:t>Смаглюк</a:t>
            </a:r>
            <a:r>
              <a:rPr lang="ru-RU" sz="1200" dirty="0">
                <a:latin typeface="Franklin Gothic Demi" pitchFamily="34" charset="0"/>
              </a:rPr>
              <a:t> </a:t>
            </a:r>
          </a:p>
          <a:p>
            <a:pPr algn="ctr"/>
            <a:r>
              <a:rPr lang="ru-RU" sz="1200" dirty="0">
                <a:latin typeface="Franklin Gothic Demi" pitchFamily="34" charset="0"/>
              </a:rPr>
              <a:t>Дмитрий </a:t>
            </a:r>
            <a:r>
              <a:rPr lang="ru-RU" sz="1200" dirty="0" smtClean="0">
                <a:latin typeface="Franklin Gothic Demi" pitchFamily="34" charset="0"/>
              </a:rPr>
              <a:t>Петрович</a:t>
            </a:r>
          </a:p>
          <a:p>
            <a:pPr algn="ctr"/>
            <a:r>
              <a:rPr lang="ru-RU" sz="1200" dirty="0" smtClean="0">
                <a:latin typeface="Franklin Gothic Demi" pitchFamily="34" charset="0"/>
              </a:rPr>
              <a:t>13.07.1988г. – </a:t>
            </a:r>
            <a:r>
              <a:rPr lang="ru-RU" sz="1200" dirty="0" err="1" smtClean="0">
                <a:latin typeface="Franklin Gothic Demi" pitchFamily="34" charset="0"/>
              </a:rPr>
              <a:t>и.о</a:t>
            </a:r>
            <a:r>
              <a:rPr lang="ru-RU" sz="1200" dirty="0" smtClean="0">
                <a:latin typeface="Franklin Gothic Demi" pitchFamily="34" charset="0"/>
              </a:rPr>
              <a:t>. председателя </a:t>
            </a:r>
          </a:p>
          <a:p>
            <a:pPr algn="ctr"/>
            <a:r>
              <a:rPr lang="ru-RU" sz="1200" dirty="0" smtClean="0">
                <a:latin typeface="Franklin Gothic Demi" pitchFamily="34" charset="0"/>
              </a:rPr>
              <a:t>06.09.1988г</a:t>
            </a:r>
            <a:r>
              <a:rPr lang="ru-RU" sz="1200" dirty="0">
                <a:latin typeface="Franklin Gothic Demi" pitchFamily="34" charset="0"/>
              </a:rPr>
              <a:t>. – 10.04.1990г.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804248" y="5805264"/>
            <a:ext cx="22529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err="1">
                <a:latin typeface="Franklin Gothic Demi" pitchFamily="34" charset="0"/>
              </a:rPr>
              <a:t>Трощило</a:t>
            </a:r>
            <a:r>
              <a:rPr lang="ru-RU" sz="1200" dirty="0">
                <a:latin typeface="Franklin Gothic Demi" pitchFamily="34" charset="0"/>
              </a:rPr>
              <a:t> </a:t>
            </a:r>
            <a:endParaRPr lang="ru-RU" sz="1200" dirty="0" smtClean="0">
              <a:latin typeface="Franklin Gothic Demi" pitchFamily="34" charset="0"/>
            </a:endParaRPr>
          </a:p>
          <a:p>
            <a:pPr algn="ctr"/>
            <a:r>
              <a:rPr lang="ru-RU" sz="1200" dirty="0" smtClean="0">
                <a:latin typeface="Franklin Gothic Demi" pitchFamily="34" charset="0"/>
              </a:rPr>
              <a:t>Борис </a:t>
            </a:r>
            <a:r>
              <a:rPr lang="ru-RU" sz="1200" dirty="0">
                <a:latin typeface="Franklin Gothic Demi" pitchFamily="34" charset="0"/>
              </a:rPr>
              <a:t>Дмитриевич</a:t>
            </a:r>
          </a:p>
          <a:p>
            <a:pPr algn="ctr"/>
            <a:r>
              <a:rPr lang="ru-RU" sz="1200" dirty="0">
                <a:latin typeface="Franklin Gothic Demi" pitchFamily="34" charset="0"/>
              </a:rPr>
              <a:t> 11.04.1990г. – 26.01.1992г.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565" y="4018335"/>
            <a:ext cx="1239413" cy="177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106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51138" y="2708920"/>
            <a:ext cx="3001182" cy="2979277"/>
          </a:xfrm>
          <a:solidFill>
            <a:srgbClr val="FEEDD3"/>
          </a:solidFill>
          <a:effectLst>
            <a:glow>
              <a:schemeClr val="accent1"/>
            </a:glow>
            <a:outerShdw sx="1000" sy="1000" algn="ctr" rotWithShape="0">
              <a:srgbClr val="000000"/>
            </a:outerShdw>
            <a:reflection endPos="0" dir="5400000" sy="-100000" algn="bl" rotWithShape="0"/>
            <a:softEdge rad="76200"/>
          </a:effectLst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ru-RU" sz="14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Коммунальная </a:t>
            </a: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комиссия</a:t>
            </a:r>
          </a:p>
          <a:p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Комиссия народного образования</a:t>
            </a:r>
          </a:p>
          <a:p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Финансово-бюджетная комиссия</a:t>
            </a:r>
          </a:p>
          <a:p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Торгово-заготовительная комиссия</a:t>
            </a:r>
          </a:p>
          <a:p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Сельскохозяйственная комиссия</a:t>
            </a:r>
          </a:p>
          <a:p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Комиссия здравоохранения</a:t>
            </a:r>
          </a:p>
          <a:p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Промышленная комиссия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46838" y="2060848"/>
            <a:ext cx="4623958" cy="954107"/>
          </a:xfrm>
          <a:prstGeom prst="rect">
            <a:avLst/>
          </a:prstGeom>
          <a:solidFill>
            <a:srgbClr val="FEEDD3"/>
          </a:solidFill>
          <a:effectLst>
            <a:glow>
              <a:schemeClr val="accent1"/>
            </a:glow>
            <a:outerShdw sx="1000" sy="1000" algn="ctr" rotWithShape="0">
              <a:srgbClr val="000000"/>
            </a:outerShdw>
            <a:reflection endPos="0" dir="5400000" sy="-100000" algn="bl" rotWithShape="0"/>
            <a:softEdge rad="76200"/>
          </a:effectLst>
        </p:spPr>
        <p:txBody>
          <a:bodyPr wrap="square">
            <a:spAutoFit/>
          </a:bodyPr>
          <a:lstStyle/>
          <a:p>
            <a:pPr indent="355600" algn="just">
              <a:spcBef>
                <a:spcPct val="20000"/>
              </a:spcBef>
            </a:pPr>
            <a:r>
              <a:rPr lang="ru-RU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 </a:t>
            </a: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первой сессии </a:t>
            </a:r>
            <a:r>
              <a:rPr lang="ru-RU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Лыткаринского городского Совета депутатов трудящихся шестого созыва от 11.03.1957 были образованы и утверждены восемь постоянных комиссий:</a:t>
            </a:r>
            <a:endParaRPr lang="ru-RU" sz="800" b="1" dirty="0">
              <a:latin typeface="Gabriola" pitchFamily="8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3" t="566" r="1199" b="50652"/>
          <a:stretch/>
        </p:blipFill>
        <p:spPr>
          <a:xfrm>
            <a:off x="-4300" y="96112"/>
            <a:ext cx="4427984" cy="35338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t="56865" r="-317" b="3238"/>
          <a:stretch/>
        </p:blipFill>
        <p:spPr>
          <a:xfrm>
            <a:off x="0" y="3629954"/>
            <a:ext cx="4446838" cy="293326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2008" y="2783228"/>
            <a:ext cx="4355976" cy="1384995"/>
          </a:xfrm>
          <a:prstGeom prst="rect">
            <a:avLst/>
          </a:prstGeom>
          <a:solidFill>
            <a:srgbClr val="FEEDD3"/>
          </a:solidFill>
          <a:effectLst>
            <a:glow>
              <a:schemeClr val="accent1"/>
            </a:glow>
            <a:outerShdw sx="1000" sy="1000" algn="ctr" rotWithShape="0">
              <a:srgbClr val="000000"/>
            </a:outerShdw>
            <a:reflection endPos="0" dir="5400000" sy="-100000" algn="bl" rotWithShape="0"/>
            <a:softEdge rad="1397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 №1 от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11.03.1957 – первый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заседания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Лыткаринского городского Совета депутатов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трудящихся, в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которым было принято решение об избрании председателем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исполкома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Лыткаринского городского совета </a:t>
            </a:r>
            <a:endParaRPr lang="ru-RU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Чугина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Василия Ивановича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4300" y="6604084"/>
            <a:ext cx="148630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 2</a:t>
            </a: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оп. 1, д. 1</a:t>
            </a: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0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лл</a:t>
            </a: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1-2</a:t>
            </a:r>
            <a:endParaRPr lang="ru-RU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347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701731"/>
          </a:xfrm>
          <a:solidFill>
            <a:srgbClr val="FEEDD3"/>
          </a:solidFill>
          <a:effectLst>
            <a:glow>
              <a:schemeClr val="accent1"/>
            </a:glow>
            <a:outerShdw sx="1000" sy="1000" algn="ctr" rotWithShape="0">
              <a:srgbClr val="000000"/>
            </a:outerShdw>
            <a:reflection endPos="0" dir="5400000" sy="-100000" algn="bl" rotWithShape="0"/>
            <a:softEdge rad="76200"/>
          </a:effectLst>
        </p:spPr>
        <p:txBody>
          <a:bodyPr wrap="square">
            <a:spAutoFit/>
          </a:bodyPr>
          <a:lstStyle/>
          <a:p>
            <a:pPr marL="0" indent="355600">
              <a:buNone/>
            </a:pPr>
            <a:r>
              <a:rPr lang="ru-RU" sz="1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Непосредственное </a:t>
            </a:r>
            <a:r>
              <a:rPr lang="ru-RU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управление осуществлял исполнительный комитет горсовета и его отделы. Исполком горсовета организовывал и проводил в жизнь решения Совета, управлял хозяйственным и социально-культурным строительством города, осуществлял контроль за деятельностью подчиненных ему органов управления</a:t>
            </a:r>
            <a:r>
              <a:rPr lang="ru-RU" sz="1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 marL="0" indent="0">
              <a:buNone/>
            </a:pPr>
            <a:endParaRPr lang="ru-RU" sz="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620231"/>
            <a:ext cx="4283968" cy="1908215"/>
          </a:xfrm>
          <a:prstGeom prst="rect">
            <a:avLst/>
          </a:prstGeom>
          <a:solidFill>
            <a:srgbClr val="FEEDD3"/>
          </a:solidFill>
          <a:effectLst>
            <a:glow>
              <a:schemeClr val="accent1"/>
            </a:glow>
            <a:outerShdw sx="1000" sy="1000" algn="ctr" rotWithShape="0">
              <a:srgbClr val="000000"/>
            </a:outerShdw>
            <a:reflection endPos="0" dir="5400000" sy="-100000" algn="bl" rotWithShape="0"/>
            <a:softEdge rad="7620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endParaRPr lang="ru-RU" sz="10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sz="1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Структура исполкома включала</a:t>
            </a:r>
            <a:r>
              <a:rPr lang="ru-RU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</a:p>
          <a:p>
            <a:pPr indent="-342900">
              <a:buFont typeface="Arial" pitchFamily="34" charset="0"/>
              <a:buChar char="•"/>
            </a:pPr>
            <a:r>
              <a:rPr lang="ru-RU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общий отдел</a:t>
            </a:r>
          </a:p>
          <a:p>
            <a:pPr indent="-342900">
              <a:buFont typeface="Arial" pitchFamily="34" charset="0"/>
              <a:buChar char="•"/>
            </a:pPr>
            <a:r>
              <a:rPr lang="ru-RU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организационно-инструкторский отдел</a:t>
            </a:r>
          </a:p>
          <a:p>
            <a:pPr indent="-342900">
              <a:buFont typeface="Arial" pitchFamily="34" charset="0"/>
              <a:buChar char="•"/>
            </a:pPr>
            <a:r>
              <a:rPr lang="ru-RU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отдел народного образования</a:t>
            </a:r>
          </a:p>
          <a:p>
            <a:pPr indent="-342900">
              <a:buFont typeface="Arial" pitchFamily="34" charset="0"/>
              <a:buChar char="•"/>
            </a:pPr>
            <a:r>
              <a:rPr lang="ru-RU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отдел городского коммунального хозяйства</a:t>
            </a:r>
          </a:p>
          <a:p>
            <a:pPr indent="-342900">
              <a:buFont typeface="Arial" pitchFamily="34" charset="0"/>
              <a:buChar char="•"/>
            </a:pPr>
            <a:r>
              <a:rPr lang="ru-RU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отдел социального обеспечения</a:t>
            </a:r>
          </a:p>
          <a:p>
            <a:pPr indent="-342900">
              <a:buFont typeface="Arial" pitchFamily="34" charset="0"/>
              <a:buChar char="•"/>
            </a:pPr>
            <a:r>
              <a:rPr lang="ru-RU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ЗАГС</a:t>
            </a:r>
          </a:p>
          <a:p>
            <a:pPr indent="-342900">
              <a:buFont typeface="Arial" pitchFamily="34" charset="0"/>
              <a:buChar char="•"/>
            </a:pPr>
            <a:r>
              <a:rPr lang="ru-RU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централизованная бухгалтерия</a:t>
            </a:r>
          </a:p>
          <a:p>
            <a:pPr indent="-342900">
              <a:buFont typeface="Arial" pitchFamily="34" charset="0"/>
              <a:buChar char="•"/>
            </a:pPr>
            <a:r>
              <a:rPr lang="ru-RU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отдел культуры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5" t="1282" r="3846" b="43761"/>
          <a:stretch/>
        </p:blipFill>
        <p:spPr>
          <a:xfrm>
            <a:off x="4860032" y="815446"/>
            <a:ext cx="3456384" cy="31524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b="17755"/>
          <a:stretch/>
        </p:blipFill>
        <p:spPr>
          <a:xfrm>
            <a:off x="4644008" y="4005064"/>
            <a:ext cx="3960440" cy="251870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44008" y="6525344"/>
            <a:ext cx="168828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 </a:t>
            </a: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 </a:t>
            </a: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оп. 1, д. </a:t>
            </a: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 </a:t>
            </a:r>
            <a:r>
              <a:rPr lang="ru-RU" sz="10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лл</a:t>
            </a: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11-12</a:t>
            </a:r>
            <a:endParaRPr lang="ru-RU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0" b="14172"/>
          <a:stretch/>
        </p:blipFill>
        <p:spPr>
          <a:xfrm>
            <a:off x="620688" y="2495808"/>
            <a:ext cx="3042592" cy="41409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11560" y="6604084"/>
            <a:ext cx="144142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 </a:t>
            </a: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 </a:t>
            </a: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оп. 1, д. </a:t>
            </a: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44, л. 36</a:t>
            </a:r>
            <a:endParaRPr lang="ru-RU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274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18"/>
          <a:stretch/>
        </p:blipFill>
        <p:spPr>
          <a:xfrm>
            <a:off x="35496" y="1412776"/>
            <a:ext cx="4373129" cy="4805333"/>
          </a:xfrm>
        </p:spPr>
      </p:pic>
      <p:sp>
        <p:nvSpPr>
          <p:cNvPr id="5" name="Прямоугольник 4"/>
          <p:cNvSpPr/>
          <p:nvPr/>
        </p:nvSpPr>
        <p:spPr>
          <a:xfrm>
            <a:off x="35496" y="188640"/>
            <a:ext cx="9098151" cy="9787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</a:pPr>
            <a:r>
              <a:rPr lang="ru-RU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Указом Президиума Верховного Совета РСФСР от 27 января 1975 года </a:t>
            </a:r>
            <a:endParaRPr lang="ru-RU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spcBef>
                <a:spcPct val="20000"/>
              </a:spcBef>
              <a:buFont typeface="Arial" pitchFamily="34" charset="0"/>
              <a:buNone/>
            </a:pPr>
            <a:r>
              <a:rPr lang="ru-RU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город </a:t>
            </a:r>
            <a:r>
              <a:rPr lang="ru-RU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Лыткарино </a:t>
            </a:r>
            <a:r>
              <a:rPr lang="ru-RU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Люберецкого </a:t>
            </a:r>
            <a:r>
              <a:rPr lang="ru-RU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района Московской области был отнесен к категории городов областного </a:t>
            </a:r>
            <a:r>
              <a:rPr lang="ru-RU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подчинения</a:t>
            </a:r>
            <a:endParaRPr lang="ru-RU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4408625" y="2000102"/>
            <a:ext cx="4725022" cy="2653034"/>
          </a:xfrm>
          <a:prstGeom prst="rect">
            <a:avLst/>
          </a:prstGeom>
          <a:solidFill>
            <a:srgbClr val="FEEDD3"/>
          </a:solidFill>
          <a:effectLst>
            <a:glow>
              <a:schemeClr val="accent1"/>
            </a:glow>
            <a:outerShdw sx="1000" sy="1000" algn="ctr" rotWithShape="0">
              <a:srgbClr val="000000"/>
            </a:outerShdw>
            <a:reflection endPos="0" dir="5400000" sy="-100000" algn="bl" rotWithShape="0"/>
            <a:softEdge rad="76200"/>
          </a:effectLst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7 октября 1977 года была принята</a:t>
            </a: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новая Конституция.</a:t>
            </a: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Советы депутатов трудящихся стали называться Советами народных депутатов. </a:t>
            </a: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Конституция значительно расширила внутриорганизационные функции исполкомов. Исполкомы созывали сессии Советов, организовывали подготовку </a:t>
            </a: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 проведение выборов в Советы, осуществляли иную организационную работу</a:t>
            </a:r>
            <a:endParaRPr lang="ru-RU" sz="1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1568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19484" y="3421939"/>
            <a:ext cx="4617012" cy="2111347"/>
          </a:xfrm>
          <a:prstGeom prst="rect">
            <a:avLst/>
          </a:prstGeom>
          <a:solidFill>
            <a:srgbClr val="FEEDD3"/>
          </a:solidFill>
          <a:effectLst>
            <a:glow>
              <a:schemeClr val="accent1"/>
            </a:glow>
            <a:outerShdw sx="1000" sy="1000" algn="ctr" rotWithShape="0">
              <a:srgbClr val="000000"/>
            </a:outerShdw>
            <a:reflection endPos="0" dir="5400000" sy="-100000" algn="bl" rotWithShape="0"/>
            <a:softEdge rad="7620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ru-RU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Указом Президента Российской Федерации от 26.10.1993 № 1760 </a:t>
            </a:r>
            <a:endParaRPr lang="ru-RU" sz="16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buFont typeface="Arial" pitchFamily="34" charset="0"/>
              <a:buNone/>
            </a:pPr>
            <a:r>
              <a:rPr lang="ru-RU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</a:t>
            </a:r>
            <a:r>
              <a:rPr lang="ru-RU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 реформе местного самоуправления в Российской Федерации", постановлением Главы Администрации Московской области </a:t>
            </a:r>
            <a:r>
              <a:rPr lang="ru-RU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№ </a:t>
            </a:r>
            <a:r>
              <a:rPr lang="ru-RU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205 от 29.10.1993 Лыткаринский городской Совет народных депутатов прекратил свою </a:t>
            </a:r>
            <a:r>
              <a:rPr lang="ru-RU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деятельность</a:t>
            </a:r>
            <a:endParaRPr lang="ru-RU" sz="1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99992" y="764704"/>
            <a:ext cx="4504750" cy="1815882"/>
          </a:xfrm>
          <a:prstGeom prst="rect">
            <a:avLst/>
          </a:prstGeom>
          <a:solidFill>
            <a:srgbClr val="FEEDD3"/>
          </a:solidFill>
          <a:effectLst>
            <a:glow>
              <a:schemeClr val="accent1"/>
            </a:glow>
            <a:outerShdw sx="1000" sy="1000" algn="ctr" rotWithShape="0">
              <a:srgbClr val="000000"/>
            </a:outerShdw>
            <a:reflection endPos="0" dir="5400000" sy="-100000" algn="bl" rotWithShape="0"/>
            <a:softEdge rad="7620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</a:pPr>
            <a:r>
              <a:rPr lang="ru-RU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Постановлением Главы Администрации </a:t>
            </a:r>
            <a:r>
              <a:rPr lang="ru-RU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№ </a:t>
            </a:r>
            <a:r>
              <a:rPr lang="ru-RU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2-п от 03.02.1992 полномочия исполнительного комитета Лыткаринского городского Совета народных депутатов были признаны прекращенными. Аппарат исполкома, его отделы и управления были </a:t>
            </a:r>
            <a:r>
              <a:rPr lang="ru-RU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ликвидированы</a:t>
            </a:r>
            <a:endParaRPr lang="ru-RU" sz="1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2440"/>
            <a:ext cx="4176464" cy="60789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9512" y="6461439"/>
            <a:ext cx="137409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 </a:t>
            </a: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 </a:t>
            </a: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оп. 1, д. </a:t>
            </a: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 л</a:t>
            </a: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533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88640"/>
            <a:ext cx="9144000" cy="1815882"/>
          </a:xfrm>
          <a:prstGeom prst="rect">
            <a:avLst/>
          </a:prstGeom>
          <a:solidFill>
            <a:srgbClr val="FEEDD3"/>
          </a:solidFill>
          <a:effectLst>
            <a:glow>
              <a:schemeClr val="accent1"/>
            </a:glow>
            <a:outerShdw sx="1000" sy="1000" algn="ctr" rotWithShape="0">
              <a:srgbClr val="000000"/>
            </a:outerShdw>
            <a:reflection endPos="0" dir="5400000" sy="-100000" algn="bl" rotWithShape="0"/>
            <a:softEdge rad="7620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</a:pPr>
            <a:r>
              <a:rPr lang="ru-RU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Указом Президента РСФСР № 75 от 22.08.1991 </a:t>
            </a:r>
          </a:p>
          <a:p>
            <a:pPr algn="ctr">
              <a:spcBef>
                <a:spcPct val="20000"/>
              </a:spcBef>
              <a:buFont typeface="Arial" pitchFamily="34" charset="0"/>
              <a:buNone/>
            </a:pPr>
            <a:r>
              <a:rPr lang="ru-RU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"О некоторых вопросах исполнительной власти в РСФСР" </a:t>
            </a:r>
            <a:endParaRPr lang="ru-RU" sz="16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spcBef>
                <a:spcPct val="20000"/>
              </a:spcBef>
              <a:buFont typeface="Arial" pitchFamily="34" charset="0"/>
              <a:buNone/>
            </a:pPr>
            <a:r>
              <a:rPr lang="ru-RU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исполнительным </a:t>
            </a:r>
            <a:r>
              <a:rPr lang="ru-RU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органом на территории города стала Администрация города Лыткарино, </a:t>
            </a:r>
          </a:p>
          <a:p>
            <a:pPr algn="ctr">
              <a:spcBef>
                <a:spcPct val="20000"/>
              </a:spcBef>
              <a:buFont typeface="Arial" pitchFamily="34" charset="0"/>
              <a:buNone/>
            </a:pPr>
            <a:r>
              <a:rPr lang="ru-RU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которая осуществляла свою деятельность </a:t>
            </a:r>
            <a:endParaRPr lang="ru-RU" sz="16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spcBef>
                <a:spcPct val="20000"/>
              </a:spcBef>
              <a:buFont typeface="Arial" pitchFamily="34" charset="0"/>
              <a:buNone/>
            </a:pPr>
            <a:r>
              <a:rPr lang="ru-RU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вне </a:t>
            </a:r>
            <a:r>
              <a:rPr lang="ru-RU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зависимости от деятельности городского Совета. </a:t>
            </a:r>
          </a:p>
          <a:p>
            <a:pPr algn="ctr">
              <a:spcBef>
                <a:spcPct val="20000"/>
              </a:spcBef>
              <a:buFont typeface="Arial" pitchFamily="34" charset="0"/>
              <a:buNone/>
            </a:pPr>
            <a:r>
              <a:rPr lang="ru-RU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Свою практическую деятельность Администрация города начала с 3 февраля 1992 </a:t>
            </a:r>
            <a:r>
              <a:rPr lang="ru-RU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года</a:t>
            </a:r>
            <a:endParaRPr lang="ru-RU" sz="1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34913" y="1935072"/>
            <a:ext cx="3569768" cy="47596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60458"/>
            <a:ext cx="3611607" cy="27089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4503" y="5675703"/>
            <a:ext cx="208422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Ф.88, </a:t>
            </a: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оп. 1, д. </a:t>
            </a: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л. </a:t>
            </a: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с оборотом</a:t>
            </a:r>
            <a:endParaRPr lang="ru-RU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5570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8" y="44624"/>
            <a:ext cx="4399723" cy="65379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74006" y="1948178"/>
            <a:ext cx="4477351" cy="2246769"/>
          </a:xfrm>
          <a:prstGeom prst="rect">
            <a:avLst/>
          </a:prstGeom>
          <a:solidFill>
            <a:srgbClr val="FEEDD3"/>
          </a:solidFill>
          <a:effectLst>
            <a:glow>
              <a:schemeClr val="accent1"/>
            </a:glow>
            <a:outerShdw sx="1000" sy="1000" algn="ctr" rotWithShape="0">
              <a:srgbClr val="000000"/>
            </a:outerShdw>
            <a:reflection endPos="0" dir="5400000" sy="-100000" algn="bl" rotWithShape="0"/>
            <a:softEdge rad="7620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Функции Собрания представителей: утверждение местного бюджета и отчета о его исполнении, установление местных налогов и сборов, утверждение программы развития города, осуществление контроля за деятельностью главы местного самоуправления (главы администрации), а также другие полномочия в соответствии с Уставом города, </a:t>
            </a:r>
            <a:endParaRPr lang="ru-RU" sz="14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buFont typeface="Arial" pitchFamily="34" charset="0"/>
              <a:buNone/>
            </a:pPr>
            <a:r>
              <a:rPr lang="ru-RU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принимать </a:t>
            </a: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который будет тоже Собрание представителей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449711" y="476672"/>
            <a:ext cx="4704416" cy="1077218"/>
          </a:xfrm>
          <a:prstGeom prst="rect">
            <a:avLst/>
          </a:prstGeom>
          <a:solidFill>
            <a:srgbClr val="FEEDD3"/>
          </a:solidFill>
          <a:effectLst>
            <a:glow>
              <a:schemeClr val="accent1"/>
            </a:glow>
            <a:outerShdw sx="1000" sy="1000" algn="ctr" rotWithShape="0">
              <a:srgbClr val="000000"/>
            </a:outerShdw>
            <a:reflection endPos="0" dir="5400000" sy="-100000" algn="bl" rotWithShape="0"/>
            <a:softEdge rad="7620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ru-RU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27.03.1994 года состоялись выборы депутатов Собрания представителей города Лыткарино. </a:t>
            </a:r>
            <a:endParaRPr lang="ru-RU" sz="16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buFont typeface="Arial" pitchFamily="34" charset="0"/>
              <a:buNone/>
            </a:pPr>
            <a:r>
              <a:rPr lang="ru-RU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Собрание </a:t>
            </a:r>
            <a:r>
              <a:rPr lang="ru-RU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представителей </a:t>
            </a:r>
            <a:endParaRPr lang="ru-RU" sz="16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buFont typeface="Arial" pitchFamily="34" charset="0"/>
              <a:buNone/>
            </a:pPr>
            <a:r>
              <a:rPr lang="ru-RU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приступило </a:t>
            </a:r>
            <a:r>
              <a:rPr lang="ru-RU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 работе 27.12.1994 </a:t>
            </a:r>
            <a:r>
              <a:rPr lang="ru-RU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года</a:t>
            </a:r>
            <a:endParaRPr lang="ru-RU" sz="1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988" y="6604084"/>
            <a:ext cx="140775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Ф.35, </a:t>
            </a: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оп. 1, д. </a:t>
            </a: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73, л. 7</a:t>
            </a:r>
            <a:endParaRPr lang="ru-RU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5" t="17996" r="4937" b="30305"/>
          <a:stretch/>
        </p:blipFill>
        <p:spPr>
          <a:xfrm>
            <a:off x="4558488" y="4373212"/>
            <a:ext cx="4508388" cy="210391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535607" y="6477126"/>
            <a:ext cx="140775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Ф.88, </a:t>
            </a: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оп. 1, д. </a:t>
            </a: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л. </a:t>
            </a: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endParaRPr lang="ru-RU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5067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2489</TotalTime>
  <Words>1374</Words>
  <Application>Microsoft Office PowerPoint</Application>
  <PresentationFormat>Экран (4:3)</PresentationFormat>
  <Paragraphs>196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 Unicode MS</vt:lpstr>
      <vt:lpstr>Arial</vt:lpstr>
      <vt:lpstr>Bahnschrift SemiLight Condensed</vt:lpstr>
      <vt:lpstr>Calibri</vt:lpstr>
      <vt:lpstr>Franklin Gothic Demi</vt:lpstr>
      <vt:lpstr>Gabriola</vt:lpstr>
      <vt:lpstr>Times New Roman</vt:lpstr>
      <vt:lpstr>Тема Office</vt:lpstr>
      <vt:lpstr>Виртуальная  историко-документальная выставка «Местное самоуправление – лица, события, факты»</vt:lpstr>
      <vt:lpstr>Презентация PowerPoint</vt:lpstr>
      <vt:lpstr>Председатели исполнительного комитета  Лыткаринского городского Совета депутатов трудящихся  (народных депутатов)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Главы Администрации города Лыткарино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Председатели Совета депутатов города Лыткарино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3</dc:creator>
  <cp:lastModifiedBy>3</cp:lastModifiedBy>
  <cp:revision>139</cp:revision>
  <cp:lastPrinted>2021-04-13T06:15:09Z</cp:lastPrinted>
  <dcterms:created xsi:type="dcterms:W3CDTF">2021-04-01T07:32:26Z</dcterms:created>
  <dcterms:modified xsi:type="dcterms:W3CDTF">2021-09-23T07:00:08Z</dcterms:modified>
</cp:coreProperties>
</file>