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sldIdLst>
    <p:sldId id="256" r:id="rId2"/>
    <p:sldId id="266" r:id="rId3"/>
    <p:sldId id="271" r:id="rId4"/>
    <p:sldId id="258" r:id="rId5"/>
    <p:sldId id="272" r:id="rId6"/>
    <p:sldId id="267" r:id="rId7"/>
    <p:sldId id="269" r:id="rId8"/>
    <p:sldId id="275" r:id="rId9"/>
    <p:sldId id="270" r:id="rId10"/>
    <p:sldId id="284" r:id="rId11"/>
    <p:sldId id="285" r:id="rId12"/>
    <p:sldId id="259" r:id="rId13"/>
    <p:sldId id="260" r:id="rId14"/>
    <p:sldId id="263" r:id="rId15"/>
    <p:sldId id="264" r:id="rId16"/>
    <p:sldId id="287" r:id="rId17"/>
    <p:sldId id="265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DE0CA3E6-46A8-C34E-8CA2-94F7199464A4}">
          <p14:sldIdLst>
            <p14:sldId id="256"/>
            <p14:sldId id="266"/>
            <p14:sldId id="271"/>
            <p14:sldId id="258"/>
            <p14:sldId id="272"/>
            <p14:sldId id="267"/>
            <p14:sldId id="269"/>
            <p14:sldId id="275"/>
          </p14:sldIdLst>
        </p14:section>
        <p14:section name="Раздел без заголовка" id="{9F4882E7-F588-42F6-B506-8F0158BC4F2F}">
          <p14:sldIdLst>
            <p14:sldId id="270"/>
            <p14:sldId id="284"/>
            <p14:sldId id="285"/>
            <p14:sldId id="259"/>
            <p14:sldId id="260"/>
            <p14:sldId id="263"/>
            <p14:sldId id="264"/>
            <p14:sldId id="287"/>
            <p14:sldId id="26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0272"/>
    <p:restoredTop sz="93195"/>
  </p:normalViewPr>
  <p:slideViewPr>
    <p:cSldViewPr snapToGrid="0" snapToObjects="1">
      <p:cViewPr varScale="1">
        <p:scale>
          <a:sx n="103" d="100"/>
          <a:sy n="103" d="100"/>
        </p:scale>
        <p:origin x="96" y="2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7-01T12:02:25.946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63 0,'-5'0,"-9"0,-8 0,0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E14E8D-5613-B843-B059-B51BD8EF2A8E}" type="datetimeFigureOut">
              <a:rPr lang="ru-RU" smtClean="0"/>
              <a:t>29.04.2022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0C436B-6B30-DC43-A334-4520736669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1969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0C436B-6B30-DC43-A334-45207366696B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99111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7C331-4F39-B741-AAFB-831C764F221E}" type="datetimeFigureOut">
              <a:rPr lang="ru-RU" smtClean="0"/>
              <a:t>29.04.2022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18F9B-87D3-1E45-A36F-DBF2A2CC0C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0864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7C331-4F39-B741-AAFB-831C764F221E}" type="datetimeFigureOut">
              <a:rPr lang="ru-RU" smtClean="0"/>
              <a:t>29.04.2022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18F9B-87D3-1E45-A36F-DBF2A2CC0C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9976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7C331-4F39-B741-AAFB-831C764F221E}" type="datetimeFigureOut">
              <a:rPr lang="ru-RU" smtClean="0"/>
              <a:t>29.04.2022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18F9B-87D3-1E45-A36F-DBF2A2CC0C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88003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7C331-4F39-B741-AAFB-831C764F221E}" type="datetimeFigureOut">
              <a:rPr lang="ru-RU" smtClean="0"/>
              <a:t>29.04.2022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18F9B-87D3-1E45-A36F-DBF2A2CC0C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0668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7C331-4F39-B741-AAFB-831C764F221E}" type="datetimeFigureOut">
              <a:rPr lang="ru-RU" smtClean="0"/>
              <a:t>29.04.2022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18F9B-87D3-1E45-A36F-DBF2A2CC0C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3920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7C331-4F39-B741-AAFB-831C764F221E}" type="datetimeFigureOut">
              <a:rPr lang="ru-RU" smtClean="0"/>
              <a:t>29.04.2022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18F9B-87D3-1E45-A36F-DBF2A2CC0C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5958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7C331-4F39-B741-AAFB-831C764F221E}" type="datetimeFigureOut">
              <a:rPr lang="ru-RU" smtClean="0"/>
              <a:t>29.04.2022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18F9B-87D3-1E45-A36F-DBF2A2CC0C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4591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7C331-4F39-B741-AAFB-831C764F221E}" type="datetimeFigureOut">
              <a:rPr lang="ru-RU" smtClean="0"/>
              <a:t>29.04.2022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18F9B-87D3-1E45-A36F-DBF2A2CC0C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3860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7C331-4F39-B741-AAFB-831C764F221E}" type="datetimeFigureOut">
              <a:rPr lang="ru-RU" smtClean="0"/>
              <a:t>29.04.2022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18F9B-87D3-1E45-A36F-DBF2A2CC0C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5148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7C331-4F39-B741-AAFB-831C764F221E}" type="datetimeFigureOut">
              <a:rPr lang="ru-RU" smtClean="0"/>
              <a:t>29.04.2022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18F9B-87D3-1E45-A36F-DBF2A2CC0C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1194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7C331-4F39-B741-AAFB-831C764F221E}" type="datetimeFigureOut">
              <a:rPr lang="ru-RU" smtClean="0"/>
              <a:t>29.04.2022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18F9B-87D3-1E45-A36F-DBF2A2CC0C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9463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D7C331-4F39-B741-AAFB-831C764F221E}" type="datetimeFigureOut">
              <a:rPr lang="ru-RU" smtClean="0"/>
              <a:t>29.04.2022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618F9B-87D3-1E45-A36F-DBF2A2CC0C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8482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customXml" Target="../ink/ink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526241"/>
            <a:ext cx="12192000" cy="2387600"/>
          </a:xfrm>
        </p:spPr>
        <p:txBody>
          <a:bodyPr>
            <a:noAutofit/>
          </a:bodyPr>
          <a:lstStyle/>
          <a:p>
            <a:r>
              <a:rPr lang="ru-RU" sz="4400" dirty="0"/>
              <a:t>Процедура подачи заявки на субсидию для субъектов малого и среднего предпринимательства Московской области в электронном виде</a:t>
            </a:r>
          </a:p>
        </p:txBody>
      </p:sp>
      <p:pic>
        <p:nvPicPr>
          <p:cNvPr id="5" name="Изображение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7052" y="5399742"/>
            <a:ext cx="3658492" cy="1108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41096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 txBox="1">
            <a:spLocks/>
          </p:cNvSpPr>
          <p:nvPr/>
        </p:nvSpPr>
        <p:spPr>
          <a:xfrm>
            <a:off x="2817845" y="1265562"/>
            <a:ext cx="8983764" cy="11086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dirty="0"/>
              <a:t>В Заявлении заполните значения показателей </a:t>
            </a:r>
          </a:p>
        </p:txBody>
      </p:sp>
      <p:sp>
        <p:nvSpPr>
          <p:cNvPr id="8" name="Овал 7"/>
          <p:cNvSpPr/>
          <p:nvPr/>
        </p:nvSpPr>
        <p:spPr>
          <a:xfrm>
            <a:off x="838200" y="1490796"/>
            <a:ext cx="1506071" cy="152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7200" dirty="0"/>
              <a:t>8</a:t>
            </a: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7052" y="5399742"/>
            <a:ext cx="3658492" cy="1108634"/>
          </a:xfrm>
          <a:prstGeom prst="rect">
            <a:avLst/>
          </a:prstGeom>
        </p:spPr>
      </p:pic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82357"/>
          </a:xfrm>
        </p:spPr>
        <p:txBody>
          <a:bodyPr>
            <a:noAutofit/>
          </a:bodyPr>
          <a:lstStyle/>
          <a:p>
            <a:r>
              <a:rPr lang="ru-RU" sz="2800" dirty="0">
                <a:solidFill>
                  <a:schemeClr val="bg2">
                    <a:lumMod val="50000"/>
                  </a:schemeClr>
                </a:solidFill>
              </a:rPr>
              <a:t>Процедура подачи заявки на субсидию для субъектов МСП Московской области в электронном виде</a:t>
            </a:r>
          </a:p>
        </p:txBody>
      </p:sp>
      <p:sp>
        <p:nvSpPr>
          <p:cNvPr id="13" name="Заголовок 1"/>
          <p:cNvSpPr txBox="1">
            <a:spLocks/>
          </p:cNvSpPr>
          <p:nvPr/>
        </p:nvSpPr>
        <p:spPr>
          <a:xfrm>
            <a:off x="838200" y="5701552"/>
            <a:ext cx="3249706" cy="80682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2400" i="1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3BE1E606-A093-420B-80AD-B2DCC69BEE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68073" y="2124365"/>
            <a:ext cx="6096000" cy="3275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69875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 txBox="1">
            <a:spLocks/>
          </p:cNvSpPr>
          <p:nvPr/>
        </p:nvSpPr>
        <p:spPr>
          <a:xfrm>
            <a:off x="2817845" y="1265562"/>
            <a:ext cx="8983764" cy="11086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dirty="0"/>
              <a:t>Заполните Информацию о заявителе</a:t>
            </a:r>
          </a:p>
        </p:txBody>
      </p:sp>
      <p:sp>
        <p:nvSpPr>
          <p:cNvPr id="8" name="Овал 7"/>
          <p:cNvSpPr/>
          <p:nvPr/>
        </p:nvSpPr>
        <p:spPr>
          <a:xfrm>
            <a:off x="838200" y="1490796"/>
            <a:ext cx="1506071" cy="152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7200" dirty="0"/>
              <a:t>9</a:t>
            </a: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7052" y="5399742"/>
            <a:ext cx="3658492" cy="1108634"/>
          </a:xfrm>
          <a:prstGeom prst="rect">
            <a:avLst/>
          </a:prstGeom>
        </p:spPr>
      </p:pic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82357"/>
          </a:xfrm>
        </p:spPr>
        <p:txBody>
          <a:bodyPr>
            <a:noAutofit/>
          </a:bodyPr>
          <a:lstStyle/>
          <a:p>
            <a:r>
              <a:rPr lang="ru-RU" sz="2800" dirty="0">
                <a:solidFill>
                  <a:schemeClr val="bg2">
                    <a:lumMod val="50000"/>
                  </a:schemeClr>
                </a:solidFill>
              </a:rPr>
              <a:t>Процедура подачи заявки на субсидию для субъектов МСП Московской области в электронном виде</a:t>
            </a:r>
          </a:p>
        </p:txBody>
      </p:sp>
      <p:sp>
        <p:nvSpPr>
          <p:cNvPr id="13" name="Заголовок 1"/>
          <p:cNvSpPr txBox="1">
            <a:spLocks/>
          </p:cNvSpPr>
          <p:nvPr/>
        </p:nvSpPr>
        <p:spPr>
          <a:xfrm>
            <a:off x="838200" y="5701552"/>
            <a:ext cx="3249706" cy="80682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2400" i="1" dirty="0"/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4B3E1476-1E5C-4E6C-86CF-E1ADD38180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39483" y="2347331"/>
            <a:ext cx="6713034" cy="2163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18653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 txBox="1">
            <a:spLocks/>
          </p:cNvSpPr>
          <p:nvPr/>
        </p:nvSpPr>
        <p:spPr>
          <a:xfrm>
            <a:off x="2796988" y="1180914"/>
            <a:ext cx="9228556" cy="88115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dirty="0"/>
              <a:t>Внесите данные о затратах, заявляемых к субсидированию</a:t>
            </a:r>
          </a:p>
        </p:txBody>
      </p:sp>
      <p:sp>
        <p:nvSpPr>
          <p:cNvPr id="8" name="Овал 7"/>
          <p:cNvSpPr/>
          <p:nvPr/>
        </p:nvSpPr>
        <p:spPr>
          <a:xfrm>
            <a:off x="718458" y="1490796"/>
            <a:ext cx="1600329" cy="152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7200" dirty="0"/>
              <a:t>10</a:t>
            </a: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7052" y="5399742"/>
            <a:ext cx="3658492" cy="1108634"/>
          </a:xfrm>
          <a:prstGeom prst="rect">
            <a:avLst/>
          </a:prstGeom>
        </p:spPr>
      </p:pic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82357"/>
          </a:xfrm>
        </p:spPr>
        <p:txBody>
          <a:bodyPr>
            <a:noAutofit/>
          </a:bodyPr>
          <a:lstStyle/>
          <a:p>
            <a:r>
              <a:rPr lang="ru-RU" sz="2800" dirty="0">
                <a:solidFill>
                  <a:schemeClr val="bg2">
                    <a:lumMod val="50000"/>
                  </a:schemeClr>
                </a:solidFill>
              </a:rPr>
              <a:t>Процедура подачи заявки на субсидию для субъектов МСП Московской области в электронном виде</a:t>
            </a: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838200" y="5701552"/>
            <a:ext cx="3249706" cy="80682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2400" i="1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74600D43-096C-42F9-B389-94B298B7BD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80174" y="2062065"/>
            <a:ext cx="5325491" cy="4446311"/>
          </a:xfrm>
          <a:prstGeom prst="rect">
            <a:avLst/>
          </a:prstGeom>
        </p:spPr>
      </p:pic>
      <p:cxnSp>
        <p:nvCxnSpPr>
          <p:cNvPr id="11" name="Прямая со стрелкой 10">
            <a:extLst>
              <a:ext uri="{FF2B5EF4-FFF2-40B4-BE49-F238E27FC236}">
                <a16:creationId xmlns:a16="http://schemas.microsoft.com/office/drawing/2014/main" xmlns="" id="{A4FA7376-AF0B-4885-9123-EB3FAA418AAF}"/>
              </a:ext>
            </a:extLst>
          </p:cNvPr>
          <p:cNvCxnSpPr/>
          <p:nvPr/>
        </p:nvCxnSpPr>
        <p:spPr>
          <a:xfrm>
            <a:off x="2344271" y="3722914"/>
            <a:ext cx="566880" cy="3452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xmlns="" id="{8FE75496-9A41-4A10-9641-E5ABA50FE000}"/>
                  </a:ext>
                </a:extLst>
              </p14:cNvPr>
              <p14:cNvContentPartPr/>
              <p14:nvPr/>
            </p14:nvContentPartPr>
            <p14:xfrm>
              <a:off x="2860398" y="4058471"/>
              <a:ext cx="22680" cy="36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8FE75496-9A41-4A10-9641-E5ABA50FE000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851398" y="4049471"/>
                <a:ext cx="40320" cy="18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0774260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 txBox="1">
            <a:spLocks/>
          </p:cNvSpPr>
          <p:nvPr/>
        </p:nvSpPr>
        <p:spPr>
          <a:xfrm>
            <a:off x="2796988" y="1046447"/>
            <a:ext cx="9228556" cy="97841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2000" dirty="0"/>
          </a:p>
          <a:p>
            <a:endParaRPr lang="ru-RU" sz="2400" dirty="0"/>
          </a:p>
          <a:p>
            <a:r>
              <a:rPr lang="ru-RU" sz="2400" dirty="0"/>
              <a:t>В разделе «Документы» прикрепите скачанные бланки Заявления, Информации о Заявителе,  электронные образы документов, обязательных для предоставления независимо от вида затрат.</a:t>
            </a:r>
          </a:p>
        </p:txBody>
      </p:sp>
      <p:sp>
        <p:nvSpPr>
          <p:cNvPr id="8" name="Овал 7"/>
          <p:cNvSpPr/>
          <p:nvPr/>
        </p:nvSpPr>
        <p:spPr>
          <a:xfrm>
            <a:off x="838200" y="1490796"/>
            <a:ext cx="1506071" cy="152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dirty="0"/>
              <a:t>11</a:t>
            </a: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7052" y="5399742"/>
            <a:ext cx="3658492" cy="1108634"/>
          </a:xfrm>
          <a:prstGeom prst="rect">
            <a:avLst/>
          </a:prstGeom>
        </p:spPr>
      </p:pic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82357"/>
          </a:xfrm>
        </p:spPr>
        <p:txBody>
          <a:bodyPr>
            <a:noAutofit/>
          </a:bodyPr>
          <a:lstStyle/>
          <a:p>
            <a:r>
              <a:rPr lang="ru-RU" sz="2800" dirty="0">
                <a:solidFill>
                  <a:schemeClr val="bg2">
                    <a:lumMod val="50000"/>
                  </a:schemeClr>
                </a:solidFill>
              </a:rPr>
              <a:t>Процедура подачи заявки на субсидию для субъектов МСП Московской области в электронном виде</a:t>
            </a: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838200" y="5701552"/>
            <a:ext cx="3249706" cy="80682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2400" i="1" dirty="0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15CE0D87-1D3D-4D5A-B284-79FC6E438E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89356" y="2610770"/>
            <a:ext cx="5614740" cy="3769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06136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 txBox="1">
            <a:spLocks/>
          </p:cNvSpPr>
          <p:nvPr/>
        </p:nvSpPr>
        <p:spPr>
          <a:xfrm>
            <a:off x="2796988" y="1652937"/>
            <a:ext cx="9228556" cy="19683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ru-RU" sz="2800" dirty="0"/>
              <a:t>Проверьте полноту заполнения данных и отправьте заявку на конкурс. Электронные образы документов подписываются усиленной квалифицированной электронной подписью.</a:t>
            </a:r>
          </a:p>
        </p:txBody>
      </p:sp>
      <p:sp>
        <p:nvSpPr>
          <p:cNvPr id="8" name="Овал 7"/>
          <p:cNvSpPr/>
          <p:nvPr/>
        </p:nvSpPr>
        <p:spPr>
          <a:xfrm>
            <a:off x="838200" y="1490796"/>
            <a:ext cx="1506071" cy="152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dirty="0"/>
              <a:t>12</a:t>
            </a: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7052" y="5399742"/>
            <a:ext cx="3658492" cy="1108634"/>
          </a:xfrm>
          <a:prstGeom prst="rect">
            <a:avLst/>
          </a:prstGeom>
        </p:spPr>
      </p:pic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82357"/>
          </a:xfrm>
        </p:spPr>
        <p:txBody>
          <a:bodyPr>
            <a:noAutofit/>
          </a:bodyPr>
          <a:lstStyle/>
          <a:p>
            <a:r>
              <a:rPr lang="ru-RU" sz="2800" dirty="0">
                <a:solidFill>
                  <a:schemeClr val="bg2">
                    <a:lumMod val="50000"/>
                  </a:schemeClr>
                </a:solidFill>
              </a:rPr>
              <a:t>Процедура подачи заявки на субсидию для субъектов МСП Московской области в электронном виде</a:t>
            </a: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838200" y="5701552"/>
            <a:ext cx="3249706" cy="80682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2400" i="1" dirty="0"/>
          </a:p>
        </p:txBody>
      </p:sp>
    </p:spTree>
    <p:extLst>
      <p:ext uri="{BB962C8B-B14F-4D97-AF65-F5344CB8AC3E}">
        <p14:creationId xmlns:p14="http://schemas.microsoft.com/office/powerpoint/2010/main" val="3572865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Изображение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1452" y="2800868"/>
            <a:ext cx="4166467" cy="3024199"/>
          </a:xfrm>
          <a:prstGeom prst="rect">
            <a:avLst/>
          </a:prstGeom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2796988" y="1046447"/>
            <a:ext cx="9228556" cy="19683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dirty="0"/>
              <a:t>Отслеживайте статус рассмотрения вашей заявки</a:t>
            </a:r>
          </a:p>
        </p:txBody>
      </p:sp>
      <p:sp>
        <p:nvSpPr>
          <p:cNvPr id="8" name="Овал 7"/>
          <p:cNvSpPr/>
          <p:nvPr/>
        </p:nvSpPr>
        <p:spPr>
          <a:xfrm>
            <a:off x="838200" y="1490796"/>
            <a:ext cx="1506071" cy="152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dirty="0"/>
              <a:t>13</a:t>
            </a: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7052" y="5399742"/>
            <a:ext cx="3658492" cy="1108634"/>
          </a:xfrm>
          <a:prstGeom prst="rect">
            <a:avLst/>
          </a:prstGeom>
        </p:spPr>
      </p:pic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82357"/>
          </a:xfrm>
        </p:spPr>
        <p:txBody>
          <a:bodyPr>
            <a:noAutofit/>
          </a:bodyPr>
          <a:lstStyle/>
          <a:p>
            <a:r>
              <a:rPr lang="ru-RU" sz="2800" dirty="0">
                <a:solidFill>
                  <a:schemeClr val="bg2">
                    <a:lumMod val="50000"/>
                  </a:schemeClr>
                </a:solidFill>
              </a:rPr>
              <a:t>Процедура подачи заявки на субсидию для субъектов МСП Московской области в электронном виде</a:t>
            </a:r>
          </a:p>
        </p:txBody>
      </p:sp>
    </p:spTree>
    <p:extLst>
      <p:ext uri="{BB962C8B-B14F-4D97-AF65-F5344CB8AC3E}">
        <p14:creationId xmlns:p14="http://schemas.microsoft.com/office/powerpoint/2010/main" val="3209735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 txBox="1">
            <a:spLocks/>
          </p:cNvSpPr>
          <p:nvPr/>
        </p:nvSpPr>
        <p:spPr>
          <a:xfrm>
            <a:off x="2796988" y="1490795"/>
            <a:ext cx="9228556" cy="23254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ru-RU" sz="2800" dirty="0"/>
              <a:t>Документы, подтверждающие фактическое осуществление затрат, направляются Победителями Конкурса посредством портала РПГУ после утверждения итогов конкурсного отбора.</a:t>
            </a:r>
          </a:p>
        </p:txBody>
      </p:sp>
      <p:sp>
        <p:nvSpPr>
          <p:cNvPr id="8" name="Овал 7"/>
          <p:cNvSpPr/>
          <p:nvPr/>
        </p:nvSpPr>
        <p:spPr>
          <a:xfrm>
            <a:off x="838200" y="1490796"/>
            <a:ext cx="1506071" cy="152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dirty="0"/>
              <a:t>14</a:t>
            </a: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7052" y="5399742"/>
            <a:ext cx="3658492" cy="1108634"/>
          </a:xfrm>
          <a:prstGeom prst="rect">
            <a:avLst/>
          </a:prstGeom>
        </p:spPr>
      </p:pic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82357"/>
          </a:xfrm>
        </p:spPr>
        <p:txBody>
          <a:bodyPr>
            <a:noAutofit/>
          </a:bodyPr>
          <a:lstStyle/>
          <a:p>
            <a:r>
              <a:rPr lang="ru-RU" sz="2800" dirty="0">
                <a:solidFill>
                  <a:schemeClr val="bg2">
                    <a:lumMod val="50000"/>
                  </a:schemeClr>
                </a:solidFill>
              </a:rPr>
              <a:t>Процедура подачи заявки на субсидию для субъектов МСП Московской области в электронном виде</a:t>
            </a:r>
          </a:p>
        </p:txBody>
      </p:sp>
    </p:spTree>
    <p:extLst>
      <p:ext uri="{BB962C8B-B14F-4D97-AF65-F5344CB8AC3E}">
        <p14:creationId xmlns:p14="http://schemas.microsoft.com/office/powerpoint/2010/main" val="22603968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 txBox="1">
            <a:spLocks/>
          </p:cNvSpPr>
          <p:nvPr/>
        </p:nvSpPr>
        <p:spPr>
          <a:xfrm>
            <a:off x="2796987" y="1618193"/>
            <a:ext cx="6380879" cy="185314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600" dirty="0"/>
              <a:t>Спасибо за внимание и успехов в делах!</a:t>
            </a: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7052" y="5399742"/>
            <a:ext cx="3658492" cy="1108634"/>
          </a:xfrm>
          <a:prstGeom prst="rect">
            <a:avLst/>
          </a:prstGeom>
        </p:spPr>
      </p:pic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82357"/>
          </a:xfrm>
        </p:spPr>
        <p:txBody>
          <a:bodyPr>
            <a:noAutofit/>
          </a:bodyPr>
          <a:lstStyle/>
          <a:p>
            <a:r>
              <a:rPr lang="ru-RU" sz="2800" dirty="0">
                <a:solidFill>
                  <a:schemeClr val="bg2">
                    <a:lumMod val="50000"/>
                  </a:schemeClr>
                </a:solidFill>
              </a:rPr>
              <a:t>Процедура подачи заявки на субсидию для субъектов МСП Московской области в электронном виде</a:t>
            </a: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1172134" y="5435164"/>
            <a:ext cx="3488356" cy="80682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1800" b="1" i="1" dirty="0"/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-284879" y="3412690"/>
            <a:ext cx="6380879" cy="185314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ru-RU" sz="18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DAB03CE4-C638-4C9B-B2A1-BF87CD767F44}"/>
              </a:ext>
            </a:extLst>
          </p:cNvPr>
          <p:cNvSpPr txBox="1"/>
          <p:nvPr/>
        </p:nvSpPr>
        <p:spPr>
          <a:xfrm>
            <a:off x="875869" y="5838575"/>
            <a:ext cx="624217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1" i="1" dirty="0"/>
              <a:t>Поддержка:</a:t>
            </a:r>
          </a:p>
          <a:p>
            <a:r>
              <a:rPr lang="ru-RU" sz="1800" b="1" i="1" dirty="0"/>
              <a:t>8 (495) 109-07-07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14665585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82357"/>
          </a:xfrm>
        </p:spPr>
        <p:txBody>
          <a:bodyPr>
            <a:noAutofit/>
          </a:bodyPr>
          <a:lstStyle/>
          <a:p>
            <a:r>
              <a:rPr lang="ru-RU" sz="2800" dirty="0">
                <a:solidFill>
                  <a:schemeClr val="bg2">
                    <a:lumMod val="50000"/>
                  </a:schemeClr>
                </a:solidFill>
              </a:rPr>
              <a:t>Процедура подачи заявки на субсидию для субъектов МСП Московской области в электронном виде</a:t>
            </a: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7052" y="5399742"/>
            <a:ext cx="3658492" cy="1108634"/>
          </a:xfrm>
          <a:prstGeom prst="rect">
            <a:avLst/>
          </a:prstGeom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2796988" y="1105360"/>
            <a:ext cx="9228556" cy="25394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dirty="0"/>
              <a:t>Войдите на Портал государственных и муниципальных услуг Московской области (далее – РПГУ) под учетной записью физического либо юридического лица</a:t>
            </a:r>
          </a:p>
        </p:txBody>
      </p:sp>
      <p:sp>
        <p:nvSpPr>
          <p:cNvPr id="8" name="Овал 7"/>
          <p:cNvSpPr/>
          <p:nvPr/>
        </p:nvSpPr>
        <p:spPr>
          <a:xfrm>
            <a:off x="838200" y="1482450"/>
            <a:ext cx="1506071" cy="152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7200"/>
              <a:t>1</a:t>
            </a:r>
          </a:p>
        </p:txBody>
      </p:sp>
      <p:pic>
        <p:nvPicPr>
          <p:cNvPr id="9" name="Изображение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5975" y="3516502"/>
            <a:ext cx="6860358" cy="1457512"/>
          </a:xfrm>
          <a:prstGeom prst="rect">
            <a:avLst/>
          </a:prstGeom>
        </p:spPr>
      </p:pic>
      <p:sp>
        <p:nvSpPr>
          <p:cNvPr id="10" name="Заголовок 1"/>
          <p:cNvSpPr txBox="1">
            <a:spLocks/>
          </p:cNvSpPr>
          <p:nvPr/>
        </p:nvSpPr>
        <p:spPr>
          <a:xfrm>
            <a:off x="631724" y="5701552"/>
            <a:ext cx="3249706" cy="80682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i="1" dirty="0"/>
              <a:t>Поддержка:</a:t>
            </a:r>
          </a:p>
          <a:p>
            <a:r>
              <a:rPr lang="ru-RU" sz="2400" i="1" dirty="0"/>
              <a:t>8 (495) 109-07-07</a:t>
            </a:r>
          </a:p>
        </p:txBody>
      </p:sp>
    </p:spTree>
    <p:extLst>
      <p:ext uri="{BB962C8B-B14F-4D97-AF65-F5344CB8AC3E}">
        <p14:creationId xmlns:p14="http://schemas.microsoft.com/office/powerpoint/2010/main" val="4590435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Скругленный прямоугольник 19"/>
          <p:cNvSpPr/>
          <p:nvPr/>
        </p:nvSpPr>
        <p:spPr>
          <a:xfrm>
            <a:off x="263975" y="3892202"/>
            <a:ext cx="11715301" cy="1301657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263975" y="1528949"/>
            <a:ext cx="11756123" cy="73993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63975" y="2398156"/>
            <a:ext cx="11715301" cy="130746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16122"/>
            <a:ext cx="10515600" cy="782357"/>
          </a:xfrm>
        </p:spPr>
        <p:txBody>
          <a:bodyPr>
            <a:noAutofit/>
          </a:bodyPr>
          <a:lstStyle/>
          <a:p>
            <a:r>
              <a:rPr lang="ru-RU" sz="2800" dirty="0">
                <a:solidFill>
                  <a:schemeClr val="bg2">
                    <a:lumMod val="50000"/>
                  </a:schemeClr>
                </a:solidFill>
              </a:rPr>
              <a:t>Процедура подачи заявки на субсидию для субъектов МСП Московской области в электронном виде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55172" y="370575"/>
            <a:ext cx="11187344" cy="17031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200" dirty="0"/>
              <a:t>Варианты авторизации на РПГУ</a:t>
            </a: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363325" y="1554400"/>
            <a:ext cx="6656601" cy="122962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>
              <a:buFont typeface="Arial" charset="0"/>
              <a:buChar char="•"/>
            </a:pPr>
            <a:r>
              <a:rPr lang="ru-RU" sz="2400" dirty="0"/>
              <a:t>подача из личного кабинета юридического лица</a:t>
            </a:r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314340" y="2421279"/>
            <a:ext cx="6705586" cy="159282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>
              <a:buFont typeface="Arial" charset="0"/>
              <a:buChar char="•"/>
            </a:pPr>
            <a:r>
              <a:rPr lang="ru-RU" sz="2400" dirty="0"/>
              <a:t>подача из личного кабинета физического лица – Индивидуального предпринимателя</a:t>
            </a:r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7364865" y="1550891"/>
            <a:ext cx="4301219" cy="83774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200" b="1" dirty="0">
                <a:solidFill>
                  <a:srgbClr val="FF0000"/>
                </a:solidFill>
              </a:rPr>
              <a:t>Необходима подтвержденная учетная запись юр. лица в ЕСИА</a:t>
            </a:r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7353300" y="2400083"/>
            <a:ext cx="4514850" cy="253486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200" b="1" dirty="0">
                <a:solidFill>
                  <a:srgbClr val="FF0000"/>
                </a:solidFill>
              </a:rPr>
              <a:t>Необходима подтвержденная учетная запись физ. лица (после процедуры проверки данных и подтверждения личности) в ЕСИА</a:t>
            </a:r>
          </a:p>
          <a:p>
            <a:endParaRPr lang="ru-RU" sz="2200" b="1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63325" y="3834889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marL="571500" indent="-571500">
              <a:buFont typeface="Arial" charset="0"/>
              <a:buChar char="•"/>
            </a:pPr>
            <a:r>
              <a:rPr lang="ru-RU" sz="2400" dirty="0">
                <a:latin typeface="+mj-lt"/>
              </a:rPr>
              <a:t>подача из личного кабинета физического лица, руководителя юр. лица, имеющего право действовать без доверенности</a:t>
            </a:r>
          </a:p>
        </p:txBody>
      </p:sp>
      <p:sp>
        <p:nvSpPr>
          <p:cNvPr id="21" name="Заголовок 1"/>
          <p:cNvSpPr txBox="1">
            <a:spLocks/>
          </p:cNvSpPr>
          <p:nvPr/>
        </p:nvSpPr>
        <p:spPr>
          <a:xfrm>
            <a:off x="7332198" y="3841655"/>
            <a:ext cx="5094066" cy="253486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200" b="1" dirty="0">
                <a:solidFill>
                  <a:srgbClr val="FF0000"/>
                </a:solidFill>
              </a:rPr>
              <a:t>Необходима подтвержденная учетная запись физ. лица в ЕСИА и документ, подтверждающий назначение на должность руководителя</a:t>
            </a:r>
          </a:p>
        </p:txBody>
      </p:sp>
    </p:spTree>
    <p:extLst>
      <p:ext uri="{BB962C8B-B14F-4D97-AF65-F5344CB8AC3E}">
        <p14:creationId xmlns:p14="http://schemas.microsoft.com/office/powerpoint/2010/main" val="928064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 txBox="1">
            <a:spLocks/>
          </p:cNvSpPr>
          <p:nvPr/>
        </p:nvSpPr>
        <p:spPr>
          <a:xfrm>
            <a:off x="2796988" y="684497"/>
            <a:ext cx="9228556" cy="18593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dirty="0"/>
              <a:t>В строке поиска введите слово «субсидия», выберите необходимую услугу</a:t>
            </a:r>
          </a:p>
        </p:txBody>
      </p:sp>
      <p:sp>
        <p:nvSpPr>
          <p:cNvPr id="8" name="Овал 7"/>
          <p:cNvSpPr/>
          <p:nvPr/>
        </p:nvSpPr>
        <p:spPr>
          <a:xfrm>
            <a:off x="838200" y="1490796"/>
            <a:ext cx="1506071" cy="152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7200" dirty="0"/>
              <a:t>2</a:t>
            </a: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7052" y="5399742"/>
            <a:ext cx="3658492" cy="1108634"/>
          </a:xfrm>
          <a:prstGeom prst="rect">
            <a:avLst/>
          </a:prstGeom>
        </p:spPr>
      </p:pic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82357"/>
          </a:xfrm>
        </p:spPr>
        <p:txBody>
          <a:bodyPr>
            <a:noAutofit/>
          </a:bodyPr>
          <a:lstStyle/>
          <a:p>
            <a:r>
              <a:rPr lang="ru-RU" sz="2800" dirty="0">
                <a:solidFill>
                  <a:schemeClr val="bg2">
                    <a:lumMod val="50000"/>
                  </a:schemeClr>
                </a:solidFill>
              </a:rPr>
              <a:t>Процедура подачи заявки на субсидию для субъектов МСП Московской области в электронном виде</a:t>
            </a:r>
          </a:p>
        </p:txBody>
      </p:sp>
      <p:sp>
        <p:nvSpPr>
          <p:cNvPr id="13" name="Заголовок 1"/>
          <p:cNvSpPr txBox="1">
            <a:spLocks/>
          </p:cNvSpPr>
          <p:nvPr/>
        </p:nvSpPr>
        <p:spPr>
          <a:xfrm>
            <a:off x="838200" y="5701552"/>
            <a:ext cx="3249706" cy="80682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2400" i="1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9387" y="2205238"/>
            <a:ext cx="7873207" cy="29621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730418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2148021"/>
            <a:ext cx="8010525" cy="37154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2758888" y="732122"/>
            <a:ext cx="9228556" cy="18593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dirty="0"/>
              <a:t>Выберите необходимые параметры, затем нажмите «заполнить форму»</a:t>
            </a:r>
          </a:p>
        </p:txBody>
      </p:sp>
      <p:sp>
        <p:nvSpPr>
          <p:cNvPr id="8" name="Овал 7"/>
          <p:cNvSpPr/>
          <p:nvPr/>
        </p:nvSpPr>
        <p:spPr>
          <a:xfrm>
            <a:off x="838200" y="1490796"/>
            <a:ext cx="1506071" cy="152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7200" dirty="0"/>
              <a:t>3</a:t>
            </a: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7052" y="5399742"/>
            <a:ext cx="3658492" cy="1108634"/>
          </a:xfrm>
          <a:prstGeom prst="rect">
            <a:avLst/>
          </a:prstGeom>
        </p:spPr>
      </p:pic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82357"/>
          </a:xfrm>
        </p:spPr>
        <p:txBody>
          <a:bodyPr>
            <a:noAutofit/>
          </a:bodyPr>
          <a:lstStyle/>
          <a:p>
            <a:r>
              <a:rPr lang="ru-RU" sz="2800" dirty="0">
                <a:solidFill>
                  <a:schemeClr val="bg2">
                    <a:lumMod val="50000"/>
                  </a:schemeClr>
                </a:solidFill>
              </a:rPr>
              <a:t>Процедура подачи заявки на субсидию для субъектов МСП Московской области в электронном виде</a:t>
            </a:r>
          </a:p>
        </p:txBody>
      </p:sp>
      <p:sp>
        <p:nvSpPr>
          <p:cNvPr id="13" name="Заголовок 1"/>
          <p:cNvSpPr txBox="1">
            <a:spLocks/>
          </p:cNvSpPr>
          <p:nvPr/>
        </p:nvSpPr>
        <p:spPr>
          <a:xfrm>
            <a:off x="838200" y="5701552"/>
            <a:ext cx="3249706" cy="80682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2400" i="1" dirty="0"/>
          </a:p>
        </p:txBody>
      </p:sp>
    </p:spTree>
    <p:extLst>
      <p:ext uri="{BB962C8B-B14F-4D97-AF65-F5344CB8AC3E}">
        <p14:creationId xmlns:p14="http://schemas.microsoft.com/office/powerpoint/2010/main" val="22779198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 txBox="1">
            <a:spLocks/>
          </p:cNvSpPr>
          <p:nvPr/>
        </p:nvSpPr>
        <p:spPr>
          <a:xfrm>
            <a:off x="2890254" y="1147482"/>
            <a:ext cx="9105062" cy="52251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dirty="0"/>
              <a:t>Согласитесь с условиями конкурса, поставив «галочки» в чек-боксах</a:t>
            </a:r>
          </a:p>
        </p:txBody>
      </p:sp>
      <p:sp>
        <p:nvSpPr>
          <p:cNvPr id="8" name="Овал 7"/>
          <p:cNvSpPr/>
          <p:nvPr/>
        </p:nvSpPr>
        <p:spPr>
          <a:xfrm>
            <a:off x="838200" y="1490796"/>
            <a:ext cx="1506071" cy="152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7200" dirty="0"/>
              <a:t>4</a:t>
            </a: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7052" y="5399742"/>
            <a:ext cx="3658492" cy="1108634"/>
          </a:xfrm>
          <a:prstGeom prst="rect">
            <a:avLst/>
          </a:prstGeom>
        </p:spPr>
      </p:pic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82357"/>
          </a:xfrm>
        </p:spPr>
        <p:txBody>
          <a:bodyPr>
            <a:noAutofit/>
          </a:bodyPr>
          <a:lstStyle/>
          <a:p>
            <a:r>
              <a:rPr lang="ru-RU" sz="2800" dirty="0">
                <a:solidFill>
                  <a:schemeClr val="bg2">
                    <a:lumMod val="50000"/>
                  </a:schemeClr>
                </a:solidFill>
              </a:rPr>
              <a:t>Процедура подачи заявки на субсидию для субъектов МСП Московской области в электронном виде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D3C9947E-A839-45F6-8F27-B582845CBF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10131" y="1762125"/>
            <a:ext cx="4638675" cy="5095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60748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 txBox="1">
            <a:spLocks/>
          </p:cNvSpPr>
          <p:nvPr/>
        </p:nvSpPr>
        <p:spPr>
          <a:xfrm>
            <a:off x="2677886" y="1368449"/>
            <a:ext cx="9228556" cy="7823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dirty="0"/>
              <a:t>В случае подачи Заявления Представителем юридического лица (руководитель) внесите данные о Представителе</a:t>
            </a:r>
          </a:p>
        </p:txBody>
      </p:sp>
      <p:sp>
        <p:nvSpPr>
          <p:cNvPr id="8" name="Овал 7"/>
          <p:cNvSpPr/>
          <p:nvPr/>
        </p:nvSpPr>
        <p:spPr>
          <a:xfrm>
            <a:off x="838200" y="1490796"/>
            <a:ext cx="1506071" cy="152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7200" dirty="0"/>
              <a:t>5</a:t>
            </a: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7052" y="5399742"/>
            <a:ext cx="3658492" cy="1108634"/>
          </a:xfrm>
          <a:prstGeom prst="rect">
            <a:avLst/>
          </a:prstGeom>
        </p:spPr>
      </p:pic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82357"/>
          </a:xfrm>
        </p:spPr>
        <p:txBody>
          <a:bodyPr>
            <a:noAutofit/>
          </a:bodyPr>
          <a:lstStyle/>
          <a:p>
            <a:r>
              <a:rPr lang="ru-RU" sz="2800" dirty="0">
                <a:solidFill>
                  <a:schemeClr val="bg2">
                    <a:lumMod val="50000"/>
                  </a:schemeClr>
                </a:solidFill>
              </a:rPr>
              <a:t>Процедура подачи заявки на субсидию для субъектов МСП Московской области в электронном виде </a:t>
            </a: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xmlns="" id="{55E36C40-88FD-4723-B5C6-96D6F3EC34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77885" y="2418417"/>
            <a:ext cx="6036907" cy="3071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021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Изображение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6399" y="2347757"/>
            <a:ext cx="8871632" cy="3353795"/>
          </a:xfrm>
          <a:prstGeom prst="rect">
            <a:avLst/>
          </a:prstGeom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2796988" y="1046448"/>
            <a:ext cx="9228556" cy="14075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dirty="0"/>
              <a:t>Внесите данные о Заявителе (Юридическое лицо/ИП)</a:t>
            </a:r>
          </a:p>
        </p:txBody>
      </p:sp>
      <p:sp>
        <p:nvSpPr>
          <p:cNvPr id="8" name="Овал 7"/>
          <p:cNvSpPr/>
          <p:nvPr/>
        </p:nvSpPr>
        <p:spPr>
          <a:xfrm>
            <a:off x="838200" y="1490796"/>
            <a:ext cx="1506071" cy="152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7200" dirty="0"/>
              <a:t>6</a:t>
            </a: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7052" y="5399742"/>
            <a:ext cx="3658492" cy="1108634"/>
          </a:xfrm>
          <a:prstGeom prst="rect">
            <a:avLst/>
          </a:prstGeom>
        </p:spPr>
      </p:pic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82357"/>
          </a:xfrm>
        </p:spPr>
        <p:txBody>
          <a:bodyPr>
            <a:noAutofit/>
          </a:bodyPr>
          <a:lstStyle/>
          <a:p>
            <a:r>
              <a:rPr lang="ru-RU" sz="2800" dirty="0">
                <a:solidFill>
                  <a:schemeClr val="bg2">
                    <a:lumMod val="50000"/>
                  </a:schemeClr>
                </a:solidFill>
              </a:rPr>
              <a:t>Процедура подачи заявки на субсидию для субъектов МСП Московской области в электронном виде</a:t>
            </a:r>
          </a:p>
        </p:txBody>
      </p:sp>
    </p:spTree>
    <p:extLst>
      <p:ext uri="{BB962C8B-B14F-4D97-AF65-F5344CB8AC3E}">
        <p14:creationId xmlns:p14="http://schemas.microsoft.com/office/powerpoint/2010/main" val="2025454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 txBox="1">
            <a:spLocks/>
          </p:cNvSpPr>
          <p:nvPr/>
        </p:nvSpPr>
        <p:spPr>
          <a:xfrm>
            <a:off x="2796988" y="1046447"/>
            <a:ext cx="9228556" cy="196834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dirty="0"/>
              <a:t>Заполните заявление </a:t>
            </a:r>
          </a:p>
        </p:txBody>
      </p:sp>
      <p:sp>
        <p:nvSpPr>
          <p:cNvPr id="8" name="Овал 7"/>
          <p:cNvSpPr/>
          <p:nvPr/>
        </p:nvSpPr>
        <p:spPr>
          <a:xfrm>
            <a:off x="838200" y="1490796"/>
            <a:ext cx="1506071" cy="152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7200" dirty="0"/>
              <a:t>7</a:t>
            </a: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7052" y="5399742"/>
            <a:ext cx="3658492" cy="1108634"/>
          </a:xfrm>
          <a:prstGeom prst="rect">
            <a:avLst/>
          </a:prstGeom>
        </p:spPr>
      </p:pic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82357"/>
          </a:xfrm>
        </p:spPr>
        <p:txBody>
          <a:bodyPr>
            <a:noAutofit/>
          </a:bodyPr>
          <a:lstStyle/>
          <a:p>
            <a:r>
              <a:rPr lang="ru-RU" sz="2800" dirty="0">
                <a:solidFill>
                  <a:schemeClr val="bg2">
                    <a:lumMod val="50000"/>
                  </a:schemeClr>
                </a:solidFill>
              </a:rPr>
              <a:t>Процедура подачи заявки на субсидию для субъектов МСП Московской области в электронном виде</a:t>
            </a:r>
          </a:p>
        </p:txBody>
      </p:sp>
      <p:sp>
        <p:nvSpPr>
          <p:cNvPr id="13" name="Заголовок 1"/>
          <p:cNvSpPr txBox="1">
            <a:spLocks/>
          </p:cNvSpPr>
          <p:nvPr/>
        </p:nvSpPr>
        <p:spPr>
          <a:xfrm>
            <a:off x="838200" y="5701552"/>
            <a:ext cx="3249706" cy="80682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2400" i="1" dirty="0"/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BA60CAF4-9836-4FCC-B1B2-CBCAD729CF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71853" y="2665141"/>
            <a:ext cx="6765453" cy="2317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347160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799</TotalTime>
  <Words>504</Words>
  <Application>Microsoft Office PowerPoint</Application>
  <PresentationFormat>Широкоэкранный</PresentationFormat>
  <Paragraphs>60</Paragraphs>
  <Slides>17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Тема Office</vt:lpstr>
      <vt:lpstr>Процедура подачи заявки на субсидию для субъектов малого и среднего предпринимательства Московской области в электронном виде</vt:lpstr>
      <vt:lpstr>Процедура подачи заявки на субсидию для субъектов МСП Московской области в электронном виде</vt:lpstr>
      <vt:lpstr>Процедура подачи заявки на субсидию для субъектов МСП Московской области в электронном виде</vt:lpstr>
      <vt:lpstr>Процедура подачи заявки на субсидию для субъектов МСП Московской области в электронном виде</vt:lpstr>
      <vt:lpstr>Процедура подачи заявки на субсидию для субъектов МСП Московской области в электронном виде</vt:lpstr>
      <vt:lpstr>Процедура подачи заявки на субсидию для субъектов МСП Московской области в электронном виде</vt:lpstr>
      <vt:lpstr>Процедура подачи заявки на субсидию для субъектов МСП Московской области в электронном виде </vt:lpstr>
      <vt:lpstr>Процедура подачи заявки на субсидию для субъектов МСП Московской области в электронном виде</vt:lpstr>
      <vt:lpstr>Процедура подачи заявки на субсидию для субъектов МСП Московской области в электронном виде</vt:lpstr>
      <vt:lpstr>Процедура подачи заявки на субсидию для субъектов МСП Московской области в электронном виде</vt:lpstr>
      <vt:lpstr>Процедура подачи заявки на субсидию для субъектов МСП Московской области в электронном виде</vt:lpstr>
      <vt:lpstr>Процедура подачи заявки на субсидию для субъектов МСП Московской области в электронном виде</vt:lpstr>
      <vt:lpstr>Процедура подачи заявки на субсидию для субъектов МСП Московской области в электронном виде</vt:lpstr>
      <vt:lpstr>Процедура подачи заявки на субсидию для субъектов МСП Московской области в электронном виде</vt:lpstr>
      <vt:lpstr>Процедура подачи заявки на субсидию для субъектов МСП Московской области в электронном виде</vt:lpstr>
      <vt:lpstr>Процедура подачи заявки на субсидию для субъектов МСП Московской области в электронном виде</vt:lpstr>
      <vt:lpstr>Процедура подачи заявки на субсидию для субъектов МСП Московской области в электронном виде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Процедура подачи заявки на субсидию для субъектов малого и среднего предпринимательства Московской области в электронном виде</dc:title>
  <dc:creator>Пользователь Microsoft Office</dc:creator>
  <cp:lastModifiedBy>Adm</cp:lastModifiedBy>
  <cp:revision>51</cp:revision>
  <dcterms:created xsi:type="dcterms:W3CDTF">2018-08-29T13:35:48Z</dcterms:created>
  <dcterms:modified xsi:type="dcterms:W3CDTF">2022-04-29T06:45:49Z</dcterms:modified>
</cp:coreProperties>
</file>