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73" r:id="rId9"/>
    <p:sldId id="274" r:id="rId10"/>
    <p:sldId id="263" r:id="rId11"/>
    <p:sldId id="269" r:id="rId12"/>
    <p:sldId id="264" r:id="rId13"/>
    <p:sldId id="266" r:id="rId14"/>
    <p:sldId id="271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31" autoAdjust="0"/>
  </p:normalViewPr>
  <p:slideViewPr>
    <p:cSldViewPr snapToGrid="0">
      <p:cViewPr varScale="1">
        <p:scale>
          <a:sx n="106" d="100"/>
          <a:sy n="106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DBF99-1B54-4F55-AA8F-81E414B1E367}" type="doc">
      <dgm:prSet loTypeId="urn:microsoft.com/office/officeart/2008/layout/HalfCircleOrganizationChart" loCatId="hierarchy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51554F3-5DEF-4F48-B443-63CC80F262E2}">
      <dgm:prSet phldrT="[Текст]"/>
      <dgm:spPr/>
      <dgm:t>
        <a:bodyPr/>
        <a:lstStyle/>
        <a:p>
          <a:r>
            <a:rPr lang="ru-RU" dirty="0"/>
            <a:t>электрическая мощность </a:t>
          </a:r>
        </a:p>
        <a:p>
          <a:r>
            <a:rPr lang="ru-RU" dirty="0"/>
            <a:t>30 мегаватт</a:t>
          </a:r>
        </a:p>
      </dgm:t>
    </dgm:pt>
    <dgm:pt modelId="{6F59E446-8C9C-4BE8-A75D-19EE19A28C2C}" type="parTrans" cxnId="{CBE0DE3D-91F8-4364-B130-2B4A8A54FEDA}">
      <dgm:prSet/>
      <dgm:spPr/>
      <dgm:t>
        <a:bodyPr/>
        <a:lstStyle/>
        <a:p>
          <a:endParaRPr lang="ru-RU"/>
        </a:p>
      </dgm:t>
    </dgm:pt>
    <dgm:pt modelId="{9D7CCFB8-1846-4DDC-A54D-E7E0AF2FAB92}" type="sibTrans" cxnId="{CBE0DE3D-91F8-4364-B130-2B4A8A54FEDA}">
      <dgm:prSet/>
      <dgm:spPr/>
      <dgm:t>
        <a:bodyPr/>
        <a:lstStyle/>
        <a:p>
          <a:endParaRPr lang="ru-RU"/>
        </a:p>
      </dgm:t>
    </dgm:pt>
    <dgm:pt modelId="{1FD9020F-8BFA-480A-8C38-889279ACEA3F}" type="asst">
      <dgm:prSet phldrT="[Текст]"/>
      <dgm:spPr/>
      <dgm:t>
        <a:bodyPr/>
        <a:lstStyle/>
        <a:p>
          <a:r>
            <a:rPr lang="ru-RU" dirty="0"/>
            <a:t>Газоснабжение мощность 1150 нм3/ч</a:t>
          </a:r>
        </a:p>
      </dgm:t>
    </dgm:pt>
    <dgm:pt modelId="{E688D272-91D1-416A-85F6-39F94CB018AE}" type="parTrans" cxnId="{E066BCF4-0F2A-484F-87CD-99F4AAD0E503}">
      <dgm:prSet/>
      <dgm:spPr/>
      <dgm:t>
        <a:bodyPr/>
        <a:lstStyle/>
        <a:p>
          <a:endParaRPr lang="ru-RU"/>
        </a:p>
      </dgm:t>
    </dgm:pt>
    <dgm:pt modelId="{D783F5F5-0116-4272-83A0-0E60FB0D5712}" type="sibTrans" cxnId="{E066BCF4-0F2A-484F-87CD-99F4AAD0E503}">
      <dgm:prSet/>
      <dgm:spPr/>
      <dgm:t>
        <a:bodyPr/>
        <a:lstStyle/>
        <a:p>
          <a:endParaRPr lang="ru-RU"/>
        </a:p>
      </dgm:t>
    </dgm:pt>
    <dgm:pt modelId="{4709C90D-ABD8-4F12-8C0F-1CBB376AD0FF}">
      <dgm:prSet phldrT="[Текст]"/>
      <dgm:spPr/>
      <dgm:t>
        <a:bodyPr/>
        <a:lstStyle/>
        <a:p>
          <a:r>
            <a:rPr lang="ru-RU" dirty="0"/>
            <a:t>Теплоснабжение </a:t>
          </a:r>
        </a:p>
        <a:p>
          <a:r>
            <a:rPr lang="ru-RU" dirty="0"/>
            <a:t> Индивидуально для резидента</a:t>
          </a:r>
        </a:p>
      </dgm:t>
    </dgm:pt>
    <dgm:pt modelId="{92980A8A-6447-44B0-A7FD-82FCDD205197}" type="parTrans" cxnId="{A68C3AAD-D9DA-4750-BE60-BD7F174F340A}">
      <dgm:prSet/>
      <dgm:spPr/>
      <dgm:t>
        <a:bodyPr/>
        <a:lstStyle/>
        <a:p>
          <a:endParaRPr lang="ru-RU"/>
        </a:p>
      </dgm:t>
    </dgm:pt>
    <dgm:pt modelId="{986E07DE-7C20-4AB6-A035-5895F8D6B783}" type="sibTrans" cxnId="{A68C3AAD-D9DA-4750-BE60-BD7F174F340A}">
      <dgm:prSet/>
      <dgm:spPr/>
      <dgm:t>
        <a:bodyPr/>
        <a:lstStyle/>
        <a:p>
          <a:endParaRPr lang="ru-RU"/>
        </a:p>
      </dgm:t>
    </dgm:pt>
    <dgm:pt modelId="{5EFED826-E5FF-48D0-9D81-B81154F2202A}">
      <dgm:prSet phldrT="[Текст]"/>
      <dgm:spPr/>
      <dgm:t>
        <a:bodyPr/>
        <a:lstStyle/>
        <a:p>
          <a:r>
            <a:rPr lang="ru-RU" dirty="0"/>
            <a:t>Водоотведение </a:t>
          </a:r>
        </a:p>
        <a:p>
          <a:r>
            <a:rPr lang="ru-RU" dirty="0"/>
            <a:t>Индивидуально для резидента</a:t>
          </a:r>
        </a:p>
      </dgm:t>
    </dgm:pt>
    <dgm:pt modelId="{6B0389F1-6DA8-4B62-B411-249B7A7E5E50}" type="parTrans" cxnId="{DB6140D7-4691-49CE-8587-95A3CD8C22EE}">
      <dgm:prSet/>
      <dgm:spPr/>
      <dgm:t>
        <a:bodyPr/>
        <a:lstStyle/>
        <a:p>
          <a:endParaRPr lang="ru-RU"/>
        </a:p>
      </dgm:t>
    </dgm:pt>
    <dgm:pt modelId="{1C86EA95-A652-41FC-A11F-4801FBF26627}" type="sibTrans" cxnId="{DB6140D7-4691-49CE-8587-95A3CD8C22EE}">
      <dgm:prSet/>
      <dgm:spPr/>
      <dgm:t>
        <a:bodyPr/>
        <a:lstStyle/>
        <a:p>
          <a:endParaRPr lang="ru-RU"/>
        </a:p>
      </dgm:t>
    </dgm:pt>
    <dgm:pt modelId="{CCC8A005-CFA7-4135-B1B5-00FB10AF7848}">
      <dgm:prSet/>
      <dgm:spPr/>
      <dgm:t>
        <a:bodyPr/>
        <a:lstStyle/>
        <a:p>
          <a:r>
            <a:rPr lang="ru-RU" dirty="0"/>
            <a:t>Водоснабжение</a:t>
          </a:r>
        </a:p>
        <a:p>
          <a:r>
            <a:rPr lang="ru-RU" dirty="0"/>
            <a:t>Индивидуально для резидента</a:t>
          </a:r>
        </a:p>
      </dgm:t>
    </dgm:pt>
    <dgm:pt modelId="{6ED2975C-28A9-4E36-B164-DDDF9B7AAE0B}" type="parTrans" cxnId="{1B93F192-61D4-4C45-9C89-A8156A9C7486}">
      <dgm:prSet/>
      <dgm:spPr/>
      <dgm:t>
        <a:bodyPr/>
        <a:lstStyle/>
        <a:p>
          <a:endParaRPr lang="ru-RU"/>
        </a:p>
      </dgm:t>
    </dgm:pt>
    <dgm:pt modelId="{830FFA2C-B539-42D9-9420-840AA1F4A330}" type="sibTrans" cxnId="{1B93F192-61D4-4C45-9C89-A8156A9C7486}">
      <dgm:prSet/>
      <dgm:spPr/>
      <dgm:t>
        <a:bodyPr/>
        <a:lstStyle/>
        <a:p>
          <a:endParaRPr lang="ru-RU"/>
        </a:p>
      </dgm:t>
    </dgm:pt>
    <dgm:pt modelId="{8E493914-4371-4489-A7AC-102B87368DFC}" type="pres">
      <dgm:prSet presAssocID="{B0DDBF99-1B54-4F55-AA8F-81E414B1E36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2F6ACF-3F6D-4939-B990-9716B710EDA8}" type="pres">
      <dgm:prSet presAssocID="{051554F3-5DEF-4F48-B443-63CC80F262E2}" presName="hierRoot1" presStyleCnt="0">
        <dgm:presLayoutVars>
          <dgm:hierBranch val="init"/>
        </dgm:presLayoutVars>
      </dgm:prSet>
      <dgm:spPr/>
    </dgm:pt>
    <dgm:pt modelId="{3EE11539-28ED-4A62-A814-F2F9E87B198E}" type="pres">
      <dgm:prSet presAssocID="{051554F3-5DEF-4F48-B443-63CC80F262E2}" presName="rootComposite1" presStyleCnt="0"/>
      <dgm:spPr/>
    </dgm:pt>
    <dgm:pt modelId="{A55AFF4A-73BD-440E-8B8E-E850BA9D75CD}" type="pres">
      <dgm:prSet presAssocID="{051554F3-5DEF-4F48-B443-63CC80F262E2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17F51C-D81D-43B9-AC5B-D0078F3A2ABC}" type="pres">
      <dgm:prSet presAssocID="{051554F3-5DEF-4F48-B443-63CC80F262E2}" presName="topArc1" presStyleLbl="parChTrans1D1" presStyleIdx="0" presStyleCnt="10"/>
      <dgm:spPr/>
    </dgm:pt>
    <dgm:pt modelId="{11BB4CD7-377E-4A4B-B346-4C6FF16675F4}" type="pres">
      <dgm:prSet presAssocID="{051554F3-5DEF-4F48-B443-63CC80F262E2}" presName="bottomArc1" presStyleLbl="parChTrans1D1" presStyleIdx="1" presStyleCnt="10"/>
      <dgm:spPr/>
    </dgm:pt>
    <dgm:pt modelId="{2ADCB408-60D1-43C2-A2FB-A20CE677B19E}" type="pres">
      <dgm:prSet presAssocID="{051554F3-5DEF-4F48-B443-63CC80F262E2}" presName="topConnNode1" presStyleLbl="node1" presStyleIdx="0" presStyleCnt="0"/>
      <dgm:spPr/>
      <dgm:t>
        <a:bodyPr/>
        <a:lstStyle/>
        <a:p>
          <a:endParaRPr lang="ru-RU"/>
        </a:p>
      </dgm:t>
    </dgm:pt>
    <dgm:pt modelId="{3323ED24-C6F6-4EB5-B021-A6A6F83D7AF4}" type="pres">
      <dgm:prSet presAssocID="{051554F3-5DEF-4F48-B443-63CC80F262E2}" presName="hierChild2" presStyleCnt="0"/>
      <dgm:spPr/>
    </dgm:pt>
    <dgm:pt modelId="{7A887D24-E746-49FD-8242-57FA044B0962}" type="pres">
      <dgm:prSet presAssocID="{92980A8A-6447-44B0-A7FD-82FCDD205197}" presName="Name28" presStyleLbl="parChTrans1D2" presStyleIdx="0" presStyleCnt="3"/>
      <dgm:spPr/>
      <dgm:t>
        <a:bodyPr/>
        <a:lstStyle/>
        <a:p>
          <a:endParaRPr lang="ru-RU"/>
        </a:p>
      </dgm:t>
    </dgm:pt>
    <dgm:pt modelId="{7AB0BB1F-A663-4364-9992-57134D165A85}" type="pres">
      <dgm:prSet presAssocID="{4709C90D-ABD8-4F12-8C0F-1CBB376AD0FF}" presName="hierRoot2" presStyleCnt="0">
        <dgm:presLayoutVars>
          <dgm:hierBranch val="init"/>
        </dgm:presLayoutVars>
      </dgm:prSet>
      <dgm:spPr/>
    </dgm:pt>
    <dgm:pt modelId="{3B24128D-7892-4F2C-9886-ADA47AF0C9CB}" type="pres">
      <dgm:prSet presAssocID="{4709C90D-ABD8-4F12-8C0F-1CBB376AD0FF}" presName="rootComposite2" presStyleCnt="0"/>
      <dgm:spPr/>
    </dgm:pt>
    <dgm:pt modelId="{C061FF58-D1FB-4C7A-A435-F8E733A72E3F}" type="pres">
      <dgm:prSet presAssocID="{4709C90D-ABD8-4F12-8C0F-1CBB376AD0F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D3174C-BCF8-4E77-9BC5-DB2FC25DC501}" type="pres">
      <dgm:prSet presAssocID="{4709C90D-ABD8-4F12-8C0F-1CBB376AD0FF}" presName="topArc2" presStyleLbl="parChTrans1D1" presStyleIdx="2" presStyleCnt="10"/>
      <dgm:spPr/>
    </dgm:pt>
    <dgm:pt modelId="{B91728B5-E948-4057-9A3A-E023C344B438}" type="pres">
      <dgm:prSet presAssocID="{4709C90D-ABD8-4F12-8C0F-1CBB376AD0FF}" presName="bottomArc2" presStyleLbl="parChTrans1D1" presStyleIdx="3" presStyleCnt="10"/>
      <dgm:spPr/>
    </dgm:pt>
    <dgm:pt modelId="{F0BF7C2A-313E-41EA-BC3F-7C9C4989A37D}" type="pres">
      <dgm:prSet presAssocID="{4709C90D-ABD8-4F12-8C0F-1CBB376AD0FF}" presName="topConnNode2" presStyleLbl="node2" presStyleIdx="0" presStyleCnt="0"/>
      <dgm:spPr/>
      <dgm:t>
        <a:bodyPr/>
        <a:lstStyle/>
        <a:p>
          <a:endParaRPr lang="ru-RU"/>
        </a:p>
      </dgm:t>
    </dgm:pt>
    <dgm:pt modelId="{9CCDDA43-4A5E-45EC-94F9-54C04A2F4212}" type="pres">
      <dgm:prSet presAssocID="{4709C90D-ABD8-4F12-8C0F-1CBB376AD0FF}" presName="hierChild4" presStyleCnt="0"/>
      <dgm:spPr/>
    </dgm:pt>
    <dgm:pt modelId="{79FFDDED-12D8-44DF-A65A-6B6D1F09218D}" type="pres">
      <dgm:prSet presAssocID="{4709C90D-ABD8-4F12-8C0F-1CBB376AD0FF}" presName="hierChild5" presStyleCnt="0"/>
      <dgm:spPr/>
    </dgm:pt>
    <dgm:pt modelId="{DBEB8A42-AC9D-454A-A21D-026D955DB8EB}" type="pres">
      <dgm:prSet presAssocID="{6B0389F1-6DA8-4B62-B411-249B7A7E5E50}" presName="Name28" presStyleLbl="parChTrans1D2" presStyleIdx="1" presStyleCnt="3"/>
      <dgm:spPr/>
      <dgm:t>
        <a:bodyPr/>
        <a:lstStyle/>
        <a:p>
          <a:endParaRPr lang="ru-RU"/>
        </a:p>
      </dgm:t>
    </dgm:pt>
    <dgm:pt modelId="{3DF3B32B-F74A-4655-8585-977052B4519E}" type="pres">
      <dgm:prSet presAssocID="{5EFED826-E5FF-48D0-9D81-B81154F2202A}" presName="hierRoot2" presStyleCnt="0">
        <dgm:presLayoutVars>
          <dgm:hierBranch val="init"/>
        </dgm:presLayoutVars>
      </dgm:prSet>
      <dgm:spPr/>
    </dgm:pt>
    <dgm:pt modelId="{93B319C8-39E3-4FCF-874B-35755F11A550}" type="pres">
      <dgm:prSet presAssocID="{5EFED826-E5FF-48D0-9D81-B81154F2202A}" presName="rootComposite2" presStyleCnt="0"/>
      <dgm:spPr/>
    </dgm:pt>
    <dgm:pt modelId="{C22CF7AB-D42A-40C3-90E8-F9B2F99C5862}" type="pres">
      <dgm:prSet presAssocID="{5EFED826-E5FF-48D0-9D81-B81154F2202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72282D-882D-4E27-8D71-D46DF3011869}" type="pres">
      <dgm:prSet presAssocID="{5EFED826-E5FF-48D0-9D81-B81154F2202A}" presName="topArc2" presStyleLbl="parChTrans1D1" presStyleIdx="4" presStyleCnt="10"/>
      <dgm:spPr/>
    </dgm:pt>
    <dgm:pt modelId="{A38F3499-4B96-4F35-9441-5568658D1382}" type="pres">
      <dgm:prSet presAssocID="{5EFED826-E5FF-48D0-9D81-B81154F2202A}" presName="bottomArc2" presStyleLbl="parChTrans1D1" presStyleIdx="5" presStyleCnt="10"/>
      <dgm:spPr/>
    </dgm:pt>
    <dgm:pt modelId="{D3C6F016-80CE-424D-8D98-9F060972EC67}" type="pres">
      <dgm:prSet presAssocID="{5EFED826-E5FF-48D0-9D81-B81154F2202A}" presName="topConnNode2" presStyleLbl="node2" presStyleIdx="0" presStyleCnt="0"/>
      <dgm:spPr/>
      <dgm:t>
        <a:bodyPr/>
        <a:lstStyle/>
        <a:p>
          <a:endParaRPr lang="ru-RU"/>
        </a:p>
      </dgm:t>
    </dgm:pt>
    <dgm:pt modelId="{1E96280E-0D22-4C23-B2AD-C4175D74C480}" type="pres">
      <dgm:prSet presAssocID="{5EFED826-E5FF-48D0-9D81-B81154F2202A}" presName="hierChild4" presStyleCnt="0"/>
      <dgm:spPr/>
    </dgm:pt>
    <dgm:pt modelId="{9AD035E7-EB97-48D3-90DA-2D282AF5EF5D}" type="pres">
      <dgm:prSet presAssocID="{5EFED826-E5FF-48D0-9D81-B81154F2202A}" presName="hierChild5" presStyleCnt="0"/>
      <dgm:spPr/>
    </dgm:pt>
    <dgm:pt modelId="{9CBAF7A2-1D8F-4374-83A6-B51A6CB9BDB4}" type="pres">
      <dgm:prSet presAssocID="{051554F3-5DEF-4F48-B443-63CC80F262E2}" presName="hierChild3" presStyleCnt="0"/>
      <dgm:spPr/>
    </dgm:pt>
    <dgm:pt modelId="{E7B8ABCB-399F-44DC-BD18-5E4DA039D118}" type="pres">
      <dgm:prSet presAssocID="{E688D272-91D1-416A-85F6-39F94CB018AE}" presName="Name101" presStyleLbl="parChTrans1D2" presStyleIdx="2" presStyleCnt="3"/>
      <dgm:spPr/>
      <dgm:t>
        <a:bodyPr/>
        <a:lstStyle/>
        <a:p>
          <a:endParaRPr lang="ru-RU"/>
        </a:p>
      </dgm:t>
    </dgm:pt>
    <dgm:pt modelId="{DED9EC8A-9849-43C3-9E6F-9938764F778A}" type="pres">
      <dgm:prSet presAssocID="{1FD9020F-8BFA-480A-8C38-889279ACEA3F}" presName="hierRoot3" presStyleCnt="0">
        <dgm:presLayoutVars>
          <dgm:hierBranch val="init"/>
        </dgm:presLayoutVars>
      </dgm:prSet>
      <dgm:spPr/>
    </dgm:pt>
    <dgm:pt modelId="{AADC2DF1-CF84-4D0B-A521-3CF3147232C9}" type="pres">
      <dgm:prSet presAssocID="{1FD9020F-8BFA-480A-8C38-889279ACEA3F}" presName="rootComposite3" presStyleCnt="0"/>
      <dgm:spPr/>
    </dgm:pt>
    <dgm:pt modelId="{FE07EDA0-B478-4F36-998C-B086F1632B47}" type="pres">
      <dgm:prSet presAssocID="{1FD9020F-8BFA-480A-8C38-889279ACEA3F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1732F-9C71-4390-9870-6C4C47AB329A}" type="pres">
      <dgm:prSet presAssocID="{1FD9020F-8BFA-480A-8C38-889279ACEA3F}" presName="topArc3" presStyleLbl="parChTrans1D1" presStyleIdx="6" presStyleCnt="10"/>
      <dgm:spPr/>
    </dgm:pt>
    <dgm:pt modelId="{61D3E7E0-E055-4A93-8CDF-7C160CBE3E6F}" type="pres">
      <dgm:prSet presAssocID="{1FD9020F-8BFA-480A-8C38-889279ACEA3F}" presName="bottomArc3" presStyleLbl="parChTrans1D1" presStyleIdx="7" presStyleCnt="10"/>
      <dgm:spPr/>
    </dgm:pt>
    <dgm:pt modelId="{2904C5B2-FFD1-4E41-A1FC-BACB43385BF1}" type="pres">
      <dgm:prSet presAssocID="{1FD9020F-8BFA-480A-8C38-889279ACEA3F}" presName="topConnNode3" presStyleLbl="asst1" presStyleIdx="0" presStyleCnt="0"/>
      <dgm:spPr/>
      <dgm:t>
        <a:bodyPr/>
        <a:lstStyle/>
        <a:p>
          <a:endParaRPr lang="ru-RU"/>
        </a:p>
      </dgm:t>
    </dgm:pt>
    <dgm:pt modelId="{07C06993-CB84-4DB0-96D7-BDADF606AD77}" type="pres">
      <dgm:prSet presAssocID="{1FD9020F-8BFA-480A-8C38-889279ACEA3F}" presName="hierChild6" presStyleCnt="0"/>
      <dgm:spPr/>
    </dgm:pt>
    <dgm:pt modelId="{D5E672DD-9C11-4285-AE85-4FF1B919B67C}" type="pres">
      <dgm:prSet presAssocID="{1FD9020F-8BFA-480A-8C38-889279ACEA3F}" presName="hierChild7" presStyleCnt="0"/>
      <dgm:spPr/>
    </dgm:pt>
    <dgm:pt modelId="{2B34825F-97B8-49DC-8B6B-B7B8A2E74DF5}" type="pres">
      <dgm:prSet presAssocID="{CCC8A005-CFA7-4135-B1B5-00FB10AF7848}" presName="hierRoot1" presStyleCnt="0">
        <dgm:presLayoutVars>
          <dgm:hierBranch val="init"/>
        </dgm:presLayoutVars>
      </dgm:prSet>
      <dgm:spPr/>
    </dgm:pt>
    <dgm:pt modelId="{47974D87-DA34-48C0-9DF6-154793D76DA9}" type="pres">
      <dgm:prSet presAssocID="{CCC8A005-CFA7-4135-B1B5-00FB10AF7848}" presName="rootComposite1" presStyleCnt="0"/>
      <dgm:spPr/>
    </dgm:pt>
    <dgm:pt modelId="{DA336951-B84B-4F88-853A-DEE131460053}" type="pres">
      <dgm:prSet presAssocID="{CCC8A005-CFA7-4135-B1B5-00FB10AF7848}" presName="rootText1" presStyleLbl="alignAcc1" presStyleIdx="0" presStyleCnt="0" custLinFactY="100000" custLinFactNeighborX="-59320" custLinFactNeighborY="1233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DA3BF8-36FD-4753-84D4-B41D66967D80}" type="pres">
      <dgm:prSet presAssocID="{CCC8A005-CFA7-4135-B1B5-00FB10AF7848}" presName="topArc1" presStyleLbl="parChTrans1D1" presStyleIdx="8" presStyleCnt="10"/>
      <dgm:spPr/>
    </dgm:pt>
    <dgm:pt modelId="{3CD6AFF1-980A-4CD3-A6FE-286458107A90}" type="pres">
      <dgm:prSet presAssocID="{CCC8A005-CFA7-4135-B1B5-00FB10AF7848}" presName="bottomArc1" presStyleLbl="parChTrans1D1" presStyleIdx="9" presStyleCnt="10"/>
      <dgm:spPr/>
    </dgm:pt>
    <dgm:pt modelId="{C3C95B5D-DE37-43F4-BCD6-CD920521B718}" type="pres">
      <dgm:prSet presAssocID="{CCC8A005-CFA7-4135-B1B5-00FB10AF7848}" presName="topConnNode1" presStyleLbl="node1" presStyleIdx="0" presStyleCnt="0"/>
      <dgm:spPr/>
      <dgm:t>
        <a:bodyPr/>
        <a:lstStyle/>
        <a:p>
          <a:endParaRPr lang="ru-RU"/>
        </a:p>
      </dgm:t>
    </dgm:pt>
    <dgm:pt modelId="{668724FC-8788-4FFB-B17A-60AC6255E052}" type="pres">
      <dgm:prSet presAssocID="{CCC8A005-CFA7-4135-B1B5-00FB10AF7848}" presName="hierChild2" presStyleCnt="0"/>
      <dgm:spPr/>
    </dgm:pt>
    <dgm:pt modelId="{6647CE32-6DC7-4AA3-8A40-E398DE87AD7C}" type="pres">
      <dgm:prSet presAssocID="{CCC8A005-CFA7-4135-B1B5-00FB10AF7848}" presName="hierChild3" presStyleCnt="0"/>
      <dgm:spPr/>
    </dgm:pt>
  </dgm:ptLst>
  <dgm:cxnLst>
    <dgm:cxn modelId="{AA0CB473-19E7-42F7-9A90-6CCECD73F25F}" type="presOf" srcId="{4709C90D-ABD8-4F12-8C0F-1CBB376AD0FF}" destId="{F0BF7C2A-313E-41EA-BC3F-7C9C4989A37D}" srcOrd="1" destOrd="0" presId="urn:microsoft.com/office/officeart/2008/layout/HalfCircleOrganizationChart"/>
    <dgm:cxn modelId="{A68C3AAD-D9DA-4750-BE60-BD7F174F340A}" srcId="{051554F3-5DEF-4F48-B443-63CC80F262E2}" destId="{4709C90D-ABD8-4F12-8C0F-1CBB376AD0FF}" srcOrd="1" destOrd="0" parTransId="{92980A8A-6447-44B0-A7FD-82FCDD205197}" sibTransId="{986E07DE-7C20-4AB6-A035-5895F8D6B783}"/>
    <dgm:cxn modelId="{5B722E53-D5F4-4006-8C8B-57EA6F122B2A}" type="presOf" srcId="{5EFED826-E5FF-48D0-9D81-B81154F2202A}" destId="{D3C6F016-80CE-424D-8D98-9F060972EC67}" srcOrd="1" destOrd="0" presId="urn:microsoft.com/office/officeart/2008/layout/HalfCircleOrganizationChart"/>
    <dgm:cxn modelId="{1B93F192-61D4-4C45-9C89-A8156A9C7486}" srcId="{B0DDBF99-1B54-4F55-AA8F-81E414B1E367}" destId="{CCC8A005-CFA7-4135-B1B5-00FB10AF7848}" srcOrd="1" destOrd="0" parTransId="{6ED2975C-28A9-4E36-B164-DDDF9B7AAE0B}" sibTransId="{830FFA2C-B539-42D9-9420-840AA1F4A330}"/>
    <dgm:cxn modelId="{383AF8D1-5F3B-4F48-B7E8-6AD1D7AFC762}" type="presOf" srcId="{4709C90D-ABD8-4F12-8C0F-1CBB376AD0FF}" destId="{C061FF58-D1FB-4C7A-A435-F8E733A72E3F}" srcOrd="0" destOrd="0" presId="urn:microsoft.com/office/officeart/2008/layout/HalfCircleOrganizationChart"/>
    <dgm:cxn modelId="{4552464F-B90A-4F21-BB18-FE96B3F05B50}" type="presOf" srcId="{E688D272-91D1-416A-85F6-39F94CB018AE}" destId="{E7B8ABCB-399F-44DC-BD18-5E4DA039D118}" srcOrd="0" destOrd="0" presId="urn:microsoft.com/office/officeart/2008/layout/HalfCircleOrganizationChart"/>
    <dgm:cxn modelId="{26B70E50-03F7-460B-82D0-E583BB117153}" type="presOf" srcId="{CCC8A005-CFA7-4135-B1B5-00FB10AF7848}" destId="{C3C95B5D-DE37-43F4-BCD6-CD920521B718}" srcOrd="1" destOrd="0" presId="urn:microsoft.com/office/officeart/2008/layout/HalfCircleOrganizationChart"/>
    <dgm:cxn modelId="{23E3BF27-962A-433E-A196-3A277A2F36D3}" type="presOf" srcId="{051554F3-5DEF-4F48-B443-63CC80F262E2}" destId="{A55AFF4A-73BD-440E-8B8E-E850BA9D75CD}" srcOrd="0" destOrd="0" presId="urn:microsoft.com/office/officeart/2008/layout/HalfCircleOrganizationChart"/>
    <dgm:cxn modelId="{1709EE9C-31F8-4AAA-8D95-1ECE36075E10}" type="presOf" srcId="{CCC8A005-CFA7-4135-B1B5-00FB10AF7848}" destId="{DA336951-B84B-4F88-853A-DEE131460053}" srcOrd="0" destOrd="0" presId="urn:microsoft.com/office/officeart/2008/layout/HalfCircleOrganizationChart"/>
    <dgm:cxn modelId="{E066BCF4-0F2A-484F-87CD-99F4AAD0E503}" srcId="{051554F3-5DEF-4F48-B443-63CC80F262E2}" destId="{1FD9020F-8BFA-480A-8C38-889279ACEA3F}" srcOrd="0" destOrd="0" parTransId="{E688D272-91D1-416A-85F6-39F94CB018AE}" sibTransId="{D783F5F5-0116-4272-83A0-0E60FB0D5712}"/>
    <dgm:cxn modelId="{CBE0DE3D-91F8-4364-B130-2B4A8A54FEDA}" srcId="{B0DDBF99-1B54-4F55-AA8F-81E414B1E367}" destId="{051554F3-5DEF-4F48-B443-63CC80F262E2}" srcOrd="0" destOrd="0" parTransId="{6F59E446-8C9C-4BE8-A75D-19EE19A28C2C}" sibTransId="{9D7CCFB8-1846-4DDC-A54D-E7E0AF2FAB92}"/>
    <dgm:cxn modelId="{6C40C561-52A0-468D-A596-B08D8596562E}" type="presOf" srcId="{92980A8A-6447-44B0-A7FD-82FCDD205197}" destId="{7A887D24-E746-49FD-8242-57FA044B0962}" srcOrd="0" destOrd="0" presId="urn:microsoft.com/office/officeart/2008/layout/HalfCircleOrganizationChart"/>
    <dgm:cxn modelId="{FA21290B-58E3-4C1C-B841-0277099C425C}" type="presOf" srcId="{051554F3-5DEF-4F48-B443-63CC80F262E2}" destId="{2ADCB408-60D1-43C2-A2FB-A20CE677B19E}" srcOrd="1" destOrd="0" presId="urn:microsoft.com/office/officeart/2008/layout/HalfCircleOrganizationChart"/>
    <dgm:cxn modelId="{8F86C15C-E9C3-4916-8323-F1559225DFDB}" type="presOf" srcId="{5EFED826-E5FF-48D0-9D81-B81154F2202A}" destId="{C22CF7AB-D42A-40C3-90E8-F9B2F99C5862}" srcOrd="0" destOrd="0" presId="urn:microsoft.com/office/officeart/2008/layout/HalfCircleOrganizationChart"/>
    <dgm:cxn modelId="{84C85D0D-F6A3-4035-BB20-137A22D02BD5}" type="presOf" srcId="{B0DDBF99-1B54-4F55-AA8F-81E414B1E367}" destId="{8E493914-4371-4489-A7AC-102B87368DFC}" srcOrd="0" destOrd="0" presId="urn:microsoft.com/office/officeart/2008/layout/HalfCircleOrganizationChart"/>
    <dgm:cxn modelId="{DB6140D7-4691-49CE-8587-95A3CD8C22EE}" srcId="{051554F3-5DEF-4F48-B443-63CC80F262E2}" destId="{5EFED826-E5FF-48D0-9D81-B81154F2202A}" srcOrd="2" destOrd="0" parTransId="{6B0389F1-6DA8-4B62-B411-249B7A7E5E50}" sibTransId="{1C86EA95-A652-41FC-A11F-4801FBF26627}"/>
    <dgm:cxn modelId="{536EAA1D-E5EB-485D-B08A-E84BE55BD0D3}" type="presOf" srcId="{1FD9020F-8BFA-480A-8C38-889279ACEA3F}" destId="{FE07EDA0-B478-4F36-998C-B086F1632B47}" srcOrd="0" destOrd="0" presId="urn:microsoft.com/office/officeart/2008/layout/HalfCircleOrganizationChart"/>
    <dgm:cxn modelId="{CFE39806-AF95-4034-9780-DDE97CEA86EE}" type="presOf" srcId="{1FD9020F-8BFA-480A-8C38-889279ACEA3F}" destId="{2904C5B2-FFD1-4E41-A1FC-BACB43385BF1}" srcOrd="1" destOrd="0" presId="urn:microsoft.com/office/officeart/2008/layout/HalfCircleOrganizationChart"/>
    <dgm:cxn modelId="{6F87E4F9-DB1C-415C-87AB-17228B7A2168}" type="presOf" srcId="{6B0389F1-6DA8-4B62-B411-249B7A7E5E50}" destId="{DBEB8A42-AC9D-454A-A21D-026D955DB8EB}" srcOrd="0" destOrd="0" presId="urn:microsoft.com/office/officeart/2008/layout/HalfCircleOrganizationChart"/>
    <dgm:cxn modelId="{FFF175F6-6B71-4AFF-ACBB-47F4D51E6E39}" type="presParOf" srcId="{8E493914-4371-4489-A7AC-102B87368DFC}" destId="{B72F6ACF-3F6D-4939-B990-9716B710EDA8}" srcOrd="0" destOrd="0" presId="urn:microsoft.com/office/officeart/2008/layout/HalfCircleOrganizationChart"/>
    <dgm:cxn modelId="{C0EE6BEE-DDE9-4F1B-BD3F-B9C0889C2E0D}" type="presParOf" srcId="{B72F6ACF-3F6D-4939-B990-9716B710EDA8}" destId="{3EE11539-28ED-4A62-A814-F2F9E87B198E}" srcOrd="0" destOrd="0" presId="urn:microsoft.com/office/officeart/2008/layout/HalfCircleOrganizationChart"/>
    <dgm:cxn modelId="{F2CA3ED0-450D-40A5-BD29-8D57F39C2E38}" type="presParOf" srcId="{3EE11539-28ED-4A62-A814-F2F9E87B198E}" destId="{A55AFF4A-73BD-440E-8B8E-E850BA9D75CD}" srcOrd="0" destOrd="0" presId="urn:microsoft.com/office/officeart/2008/layout/HalfCircleOrganizationChart"/>
    <dgm:cxn modelId="{5C959223-13AF-4E76-8C09-A4C7423FF715}" type="presParOf" srcId="{3EE11539-28ED-4A62-A814-F2F9E87B198E}" destId="{0117F51C-D81D-43B9-AC5B-D0078F3A2ABC}" srcOrd="1" destOrd="0" presId="urn:microsoft.com/office/officeart/2008/layout/HalfCircleOrganizationChart"/>
    <dgm:cxn modelId="{9D03D13D-C697-4B06-8F0C-7CBAE4D68002}" type="presParOf" srcId="{3EE11539-28ED-4A62-A814-F2F9E87B198E}" destId="{11BB4CD7-377E-4A4B-B346-4C6FF16675F4}" srcOrd="2" destOrd="0" presId="urn:microsoft.com/office/officeart/2008/layout/HalfCircleOrganizationChart"/>
    <dgm:cxn modelId="{C0DAA5AB-F0AF-4FE5-BF31-D1DCE017BC16}" type="presParOf" srcId="{3EE11539-28ED-4A62-A814-F2F9E87B198E}" destId="{2ADCB408-60D1-43C2-A2FB-A20CE677B19E}" srcOrd="3" destOrd="0" presId="urn:microsoft.com/office/officeart/2008/layout/HalfCircleOrganizationChart"/>
    <dgm:cxn modelId="{0EBB0440-E553-4B7E-85C2-C94FD1057209}" type="presParOf" srcId="{B72F6ACF-3F6D-4939-B990-9716B710EDA8}" destId="{3323ED24-C6F6-4EB5-B021-A6A6F83D7AF4}" srcOrd="1" destOrd="0" presId="urn:microsoft.com/office/officeart/2008/layout/HalfCircleOrganizationChart"/>
    <dgm:cxn modelId="{24CF2376-F9DD-4955-84BC-C9DB633395D7}" type="presParOf" srcId="{3323ED24-C6F6-4EB5-B021-A6A6F83D7AF4}" destId="{7A887D24-E746-49FD-8242-57FA044B0962}" srcOrd="0" destOrd="0" presId="urn:microsoft.com/office/officeart/2008/layout/HalfCircleOrganizationChart"/>
    <dgm:cxn modelId="{154DBA6B-5BCB-464B-AA12-861C3B4D4DD7}" type="presParOf" srcId="{3323ED24-C6F6-4EB5-B021-A6A6F83D7AF4}" destId="{7AB0BB1F-A663-4364-9992-57134D165A85}" srcOrd="1" destOrd="0" presId="urn:microsoft.com/office/officeart/2008/layout/HalfCircleOrganizationChart"/>
    <dgm:cxn modelId="{D3139B47-F215-4A26-9E67-B86E21F1759C}" type="presParOf" srcId="{7AB0BB1F-A663-4364-9992-57134D165A85}" destId="{3B24128D-7892-4F2C-9886-ADA47AF0C9CB}" srcOrd="0" destOrd="0" presId="urn:microsoft.com/office/officeart/2008/layout/HalfCircleOrganizationChart"/>
    <dgm:cxn modelId="{5CA7AADF-1FDD-4746-85BF-8A1FC6194C3B}" type="presParOf" srcId="{3B24128D-7892-4F2C-9886-ADA47AF0C9CB}" destId="{C061FF58-D1FB-4C7A-A435-F8E733A72E3F}" srcOrd="0" destOrd="0" presId="urn:microsoft.com/office/officeart/2008/layout/HalfCircleOrganizationChart"/>
    <dgm:cxn modelId="{A4C774B2-14D2-4AB1-9FB7-1B15312F38AF}" type="presParOf" srcId="{3B24128D-7892-4F2C-9886-ADA47AF0C9CB}" destId="{40D3174C-BCF8-4E77-9BC5-DB2FC25DC501}" srcOrd="1" destOrd="0" presId="urn:microsoft.com/office/officeart/2008/layout/HalfCircleOrganizationChart"/>
    <dgm:cxn modelId="{F0C8F8E3-BB4A-4E9D-AC09-916C1C00DF9E}" type="presParOf" srcId="{3B24128D-7892-4F2C-9886-ADA47AF0C9CB}" destId="{B91728B5-E948-4057-9A3A-E023C344B438}" srcOrd="2" destOrd="0" presId="urn:microsoft.com/office/officeart/2008/layout/HalfCircleOrganizationChart"/>
    <dgm:cxn modelId="{124410D2-546D-4118-A9FC-06D5937BBFE4}" type="presParOf" srcId="{3B24128D-7892-4F2C-9886-ADA47AF0C9CB}" destId="{F0BF7C2A-313E-41EA-BC3F-7C9C4989A37D}" srcOrd="3" destOrd="0" presId="urn:microsoft.com/office/officeart/2008/layout/HalfCircleOrganizationChart"/>
    <dgm:cxn modelId="{9149BD6A-0B52-4637-9E9E-AE9D0B0A335B}" type="presParOf" srcId="{7AB0BB1F-A663-4364-9992-57134D165A85}" destId="{9CCDDA43-4A5E-45EC-94F9-54C04A2F4212}" srcOrd="1" destOrd="0" presId="urn:microsoft.com/office/officeart/2008/layout/HalfCircleOrganizationChart"/>
    <dgm:cxn modelId="{C21B00A9-E583-4E52-BDF6-F17D7CCB672F}" type="presParOf" srcId="{7AB0BB1F-A663-4364-9992-57134D165A85}" destId="{79FFDDED-12D8-44DF-A65A-6B6D1F09218D}" srcOrd="2" destOrd="0" presId="urn:microsoft.com/office/officeart/2008/layout/HalfCircleOrganizationChart"/>
    <dgm:cxn modelId="{7EF30930-A807-4CC0-9E7C-38A375BEF102}" type="presParOf" srcId="{3323ED24-C6F6-4EB5-B021-A6A6F83D7AF4}" destId="{DBEB8A42-AC9D-454A-A21D-026D955DB8EB}" srcOrd="2" destOrd="0" presId="urn:microsoft.com/office/officeart/2008/layout/HalfCircleOrganizationChart"/>
    <dgm:cxn modelId="{F2E5ACC4-3B44-4C59-B9D5-763149727C32}" type="presParOf" srcId="{3323ED24-C6F6-4EB5-B021-A6A6F83D7AF4}" destId="{3DF3B32B-F74A-4655-8585-977052B4519E}" srcOrd="3" destOrd="0" presId="urn:microsoft.com/office/officeart/2008/layout/HalfCircleOrganizationChart"/>
    <dgm:cxn modelId="{4126818B-9246-4AC7-A318-A20932817DFD}" type="presParOf" srcId="{3DF3B32B-F74A-4655-8585-977052B4519E}" destId="{93B319C8-39E3-4FCF-874B-35755F11A550}" srcOrd="0" destOrd="0" presId="urn:microsoft.com/office/officeart/2008/layout/HalfCircleOrganizationChart"/>
    <dgm:cxn modelId="{42F6A756-F6B8-424A-A599-0EFE52D98CBA}" type="presParOf" srcId="{93B319C8-39E3-4FCF-874B-35755F11A550}" destId="{C22CF7AB-D42A-40C3-90E8-F9B2F99C5862}" srcOrd="0" destOrd="0" presId="urn:microsoft.com/office/officeart/2008/layout/HalfCircleOrganizationChart"/>
    <dgm:cxn modelId="{EF37359F-659E-40C3-858F-78B27FD67C3F}" type="presParOf" srcId="{93B319C8-39E3-4FCF-874B-35755F11A550}" destId="{F472282D-882D-4E27-8D71-D46DF3011869}" srcOrd="1" destOrd="0" presId="urn:microsoft.com/office/officeart/2008/layout/HalfCircleOrganizationChart"/>
    <dgm:cxn modelId="{8430A335-0230-4434-8F80-E21A938AA240}" type="presParOf" srcId="{93B319C8-39E3-4FCF-874B-35755F11A550}" destId="{A38F3499-4B96-4F35-9441-5568658D1382}" srcOrd="2" destOrd="0" presId="urn:microsoft.com/office/officeart/2008/layout/HalfCircleOrganizationChart"/>
    <dgm:cxn modelId="{BAFCEF87-0334-4881-8B12-510472A30A18}" type="presParOf" srcId="{93B319C8-39E3-4FCF-874B-35755F11A550}" destId="{D3C6F016-80CE-424D-8D98-9F060972EC67}" srcOrd="3" destOrd="0" presId="urn:microsoft.com/office/officeart/2008/layout/HalfCircleOrganizationChart"/>
    <dgm:cxn modelId="{254FEA02-0A7E-4AFA-B768-089AB25B555D}" type="presParOf" srcId="{3DF3B32B-F74A-4655-8585-977052B4519E}" destId="{1E96280E-0D22-4C23-B2AD-C4175D74C480}" srcOrd="1" destOrd="0" presId="urn:microsoft.com/office/officeart/2008/layout/HalfCircleOrganizationChart"/>
    <dgm:cxn modelId="{44AA2092-E348-42AE-977B-0E27A4C7B975}" type="presParOf" srcId="{3DF3B32B-F74A-4655-8585-977052B4519E}" destId="{9AD035E7-EB97-48D3-90DA-2D282AF5EF5D}" srcOrd="2" destOrd="0" presId="urn:microsoft.com/office/officeart/2008/layout/HalfCircleOrganizationChart"/>
    <dgm:cxn modelId="{8D79C0D8-B378-4FFD-B9EF-C43E7B8837F9}" type="presParOf" srcId="{B72F6ACF-3F6D-4939-B990-9716B710EDA8}" destId="{9CBAF7A2-1D8F-4374-83A6-B51A6CB9BDB4}" srcOrd="2" destOrd="0" presId="urn:microsoft.com/office/officeart/2008/layout/HalfCircleOrganizationChart"/>
    <dgm:cxn modelId="{95A38069-B39A-4A4F-AA26-3EED1FE16383}" type="presParOf" srcId="{9CBAF7A2-1D8F-4374-83A6-B51A6CB9BDB4}" destId="{E7B8ABCB-399F-44DC-BD18-5E4DA039D118}" srcOrd="0" destOrd="0" presId="urn:microsoft.com/office/officeart/2008/layout/HalfCircleOrganizationChart"/>
    <dgm:cxn modelId="{36328CD7-079D-4757-BCAB-685A92963720}" type="presParOf" srcId="{9CBAF7A2-1D8F-4374-83A6-B51A6CB9BDB4}" destId="{DED9EC8A-9849-43C3-9E6F-9938764F778A}" srcOrd="1" destOrd="0" presId="urn:microsoft.com/office/officeart/2008/layout/HalfCircleOrganizationChart"/>
    <dgm:cxn modelId="{DDD46286-5C85-44F4-9862-61ADEFC85EA2}" type="presParOf" srcId="{DED9EC8A-9849-43C3-9E6F-9938764F778A}" destId="{AADC2DF1-CF84-4D0B-A521-3CF3147232C9}" srcOrd="0" destOrd="0" presId="urn:microsoft.com/office/officeart/2008/layout/HalfCircleOrganizationChart"/>
    <dgm:cxn modelId="{E44AD7CB-52F6-4248-BA67-4F8175CBF5B3}" type="presParOf" srcId="{AADC2DF1-CF84-4D0B-A521-3CF3147232C9}" destId="{FE07EDA0-B478-4F36-998C-B086F1632B47}" srcOrd="0" destOrd="0" presId="urn:microsoft.com/office/officeart/2008/layout/HalfCircleOrganizationChart"/>
    <dgm:cxn modelId="{2FEFC1FF-D483-45F3-A54F-B54B2E455668}" type="presParOf" srcId="{AADC2DF1-CF84-4D0B-A521-3CF3147232C9}" destId="{E851732F-9C71-4390-9870-6C4C47AB329A}" srcOrd="1" destOrd="0" presId="urn:microsoft.com/office/officeart/2008/layout/HalfCircleOrganizationChart"/>
    <dgm:cxn modelId="{F4A2A214-3A17-4543-B507-B8273297E06D}" type="presParOf" srcId="{AADC2DF1-CF84-4D0B-A521-3CF3147232C9}" destId="{61D3E7E0-E055-4A93-8CDF-7C160CBE3E6F}" srcOrd="2" destOrd="0" presId="urn:microsoft.com/office/officeart/2008/layout/HalfCircleOrganizationChart"/>
    <dgm:cxn modelId="{DB06204F-E8B4-404D-A1F1-D479794092E9}" type="presParOf" srcId="{AADC2DF1-CF84-4D0B-A521-3CF3147232C9}" destId="{2904C5B2-FFD1-4E41-A1FC-BACB43385BF1}" srcOrd="3" destOrd="0" presId="urn:microsoft.com/office/officeart/2008/layout/HalfCircleOrganizationChart"/>
    <dgm:cxn modelId="{EE720642-52F6-4FCF-89FA-9E7ED799B404}" type="presParOf" srcId="{DED9EC8A-9849-43C3-9E6F-9938764F778A}" destId="{07C06993-CB84-4DB0-96D7-BDADF606AD77}" srcOrd="1" destOrd="0" presId="urn:microsoft.com/office/officeart/2008/layout/HalfCircleOrganizationChart"/>
    <dgm:cxn modelId="{8F4C1F34-DFEF-4790-A304-3D0FD3ECDE07}" type="presParOf" srcId="{DED9EC8A-9849-43C3-9E6F-9938764F778A}" destId="{D5E672DD-9C11-4285-AE85-4FF1B919B67C}" srcOrd="2" destOrd="0" presId="urn:microsoft.com/office/officeart/2008/layout/HalfCircleOrganizationChart"/>
    <dgm:cxn modelId="{4D001D94-B64B-4BBA-B307-E70AE50D0F8B}" type="presParOf" srcId="{8E493914-4371-4489-A7AC-102B87368DFC}" destId="{2B34825F-97B8-49DC-8B6B-B7B8A2E74DF5}" srcOrd="1" destOrd="0" presId="urn:microsoft.com/office/officeart/2008/layout/HalfCircleOrganizationChart"/>
    <dgm:cxn modelId="{18F60724-294C-4CF8-B78D-12CAE6783384}" type="presParOf" srcId="{2B34825F-97B8-49DC-8B6B-B7B8A2E74DF5}" destId="{47974D87-DA34-48C0-9DF6-154793D76DA9}" srcOrd="0" destOrd="0" presId="urn:microsoft.com/office/officeart/2008/layout/HalfCircleOrganizationChart"/>
    <dgm:cxn modelId="{595E9261-2747-45AF-8FB6-4159B5C9BC99}" type="presParOf" srcId="{47974D87-DA34-48C0-9DF6-154793D76DA9}" destId="{DA336951-B84B-4F88-853A-DEE131460053}" srcOrd="0" destOrd="0" presId="urn:microsoft.com/office/officeart/2008/layout/HalfCircleOrganizationChart"/>
    <dgm:cxn modelId="{0582467D-CCC8-47DC-87A8-93C552E87B8D}" type="presParOf" srcId="{47974D87-DA34-48C0-9DF6-154793D76DA9}" destId="{0FDA3BF8-36FD-4753-84D4-B41D66967D80}" srcOrd="1" destOrd="0" presId="urn:microsoft.com/office/officeart/2008/layout/HalfCircleOrganizationChart"/>
    <dgm:cxn modelId="{02FDF5C1-8632-4461-9839-6E82BECFF246}" type="presParOf" srcId="{47974D87-DA34-48C0-9DF6-154793D76DA9}" destId="{3CD6AFF1-980A-4CD3-A6FE-286458107A90}" srcOrd="2" destOrd="0" presId="urn:microsoft.com/office/officeart/2008/layout/HalfCircleOrganizationChart"/>
    <dgm:cxn modelId="{4BF29440-3E39-474B-AB1A-EA8840897B94}" type="presParOf" srcId="{47974D87-DA34-48C0-9DF6-154793D76DA9}" destId="{C3C95B5D-DE37-43F4-BCD6-CD920521B718}" srcOrd="3" destOrd="0" presId="urn:microsoft.com/office/officeart/2008/layout/HalfCircleOrganizationChart"/>
    <dgm:cxn modelId="{48FDF3D2-00C6-496E-8DD1-2A6FC7A84471}" type="presParOf" srcId="{2B34825F-97B8-49DC-8B6B-B7B8A2E74DF5}" destId="{668724FC-8788-4FFB-B17A-60AC6255E052}" srcOrd="1" destOrd="0" presId="urn:microsoft.com/office/officeart/2008/layout/HalfCircleOrganizationChart"/>
    <dgm:cxn modelId="{995FA345-F866-47F4-B33B-C0B9B992F845}" type="presParOf" srcId="{2B34825F-97B8-49DC-8B6B-B7B8A2E74DF5}" destId="{6647CE32-6DC7-4AA3-8A40-E398DE87AD7C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062E1-4744-4747-A397-444E91C21B10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365A7-B905-4BAB-87C6-F620019EA2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467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3474B-B67A-4AE3-BC9C-7AABF83D5C4F}" type="datetimeFigureOut">
              <a:rPr lang="ru-RU" smtClean="0"/>
              <a:pPr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9CB05-4C2C-45E8-98F0-4308848D4E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4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CB05-4C2C-45E8-98F0-4308848D4E0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0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CB05-4C2C-45E8-98F0-4308848D4E0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7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5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2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4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6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2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5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429E-C69D-4DCF-AB50-2AFB51444794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ytkarino@mosreg.ru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info@dipos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33323" y="-1964603"/>
            <a:ext cx="6599976" cy="1083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6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896" y="191673"/>
            <a:ext cx="1192943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крупных предприятий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5318" y="1045242"/>
            <a:ext cx="2600938" cy="581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759465" y="5047614"/>
            <a:ext cx="5305863" cy="153370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парк «Лыткарино»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Московская область, г. Лыткарино, детский городок «ЗИЛ</a:t>
            </a:r>
            <a:r>
              <a:rPr lang="ru-RU" dirty="0">
                <a:solidFill>
                  <a:schemeClr val="tx1"/>
                </a:solidFill>
              </a:rPr>
              <a:t>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31299" y="1182155"/>
            <a:ext cx="4034029" cy="88987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Логистические комплексы:</a:t>
            </a:r>
          </a:p>
          <a:p>
            <a:r>
              <a:rPr lang="ru-RU" sz="160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 ОАО «Траст-Терминал-Лыткарино»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896" y="5041097"/>
            <a:ext cx="6449358" cy="154674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Производство: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ООО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ДиПОС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ЗАО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Лыткаринский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мясоперерабатывающий завод»;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«Старатели»;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 «Фирма «Строитель»;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ЗАО «Фирма «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Лифтремонт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300" y="2324688"/>
            <a:ext cx="4034029" cy="2346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5238" r="6964" b="34372"/>
          <a:stretch/>
        </p:blipFill>
        <p:spPr>
          <a:xfrm>
            <a:off x="135896" y="891229"/>
            <a:ext cx="7794574" cy="39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3156" y="754691"/>
            <a:ext cx="8628423" cy="12581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под размещение индустриального парка -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57,6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 на земельные участки – преимущественно муниципальная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свободных земельных участков – 7,1 га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7" y="96671"/>
            <a:ext cx="11766981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ИНДУСТРИАЛЬНЫЙ ПАРК «ЛЫТКАРИНО»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597" y="5009697"/>
            <a:ext cx="3935264" cy="1384995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представителя парка: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Трещинкин Владимир Сергеевич (Заместитель Главы Администрации г.о.Лыткарино)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данные: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+7 (495) 555-80-81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uaig.lytkarino@yandex.ru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13156" y="2012837"/>
            <a:ext cx="8628422" cy="924008"/>
          </a:xfrm>
        </p:spPr>
        <p:txBody>
          <a:bodyPr>
            <a:noAutofit/>
          </a:bodyPr>
          <a:lstStyle/>
          <a:p>
            <a:pPr algn="ctr"/>
            <a:r>
              <a:rPr lang="ru-RU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Инженерно</a:t>
            </a:r>
            <a:r>
              <a:rPr lang="ru-RU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- техническая обеспеченность индустриального парка </a:t>
            </a: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040461"/>
              </p:ext>
            </p:extLst>
          </p:nvPr>
        </p:nvGraphicFramePr>
        <p:xfrm>
          <a:off x="4399985" y="2863346"/>
          <a:ext cx="7632136" cy="3531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8800670" y="4465122"/>
            <a:ext cx="792277" cy="118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97" y="780442"/>
            <a:ext cx="3066132" cy="41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6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11372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для инвестиций земельные участки, имущественные комплексы и свободные площади на существующих предприятиях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1116281" y="1459937"/>
            <a:ext cx="9827689" cy="1701210"/>
          </a:xfrm>
          <a:prstGeom prst="flowChartProcess">
            <a:avLst/>
          </a:prstGeo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земельных участках, имущественных комплексах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свободных площадях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существующих промышленных предприятиях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промышленными предприятиями по запросу заинтересованных инвесторов.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837">
            <a:off x="792490" y="3776895"/>
            <a:ext cx="3965493" cy="2443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695">
            <a:off x="6629632" y="3668394"/>
            <a:ext cx="4112160" cy="27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899" y="232012"/>
            <a:ext cx="115596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информация для инвесторов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02" y="975335"/>
            <a:ext cx="1743900" cy="2295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899" y="783340"/>
            <a:ext cx="1054014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Лыткарино Московской области</a:t>
            </a: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города: Кравцов Константин Анатольевич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заместитель главы Администрации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г.Лыткарино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Шаров Владимир Владимирович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г.Лыткарино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Трещинкин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Сергеевич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г.Лыткарино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Новиков Максим Витальевич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г.Лыткарино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Александрова Наталья Александровна</a:t>
            </a: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140080, Московская область,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г.Лыткарино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ул.Первомайская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д.7/7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(495) 552-86-18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lytkarino@mosreg.ru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Администрации: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http://www.lytkarino.com/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08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98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информация для инвесторов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стройиндустрии и строительные организации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080228"/>
              </p:ext>
            </p:extLst>
          </p:nvPr>
        </p:nvGraphicFramePr>
        <p:xfrm>
          <a:off x="274598" y="1622034"/>
          <a:ext cx="11642804" cy="2973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7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07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107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107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635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предприятия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Контакты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(тел.,</a:t>
                      </a:r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e-mail)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357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"ПКФ ДИПОС"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и продажа изделий из металла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(495 )555-01-35; 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info@dipos.ru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Посунько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Сергей Николаевич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«Старатели»</a:t>
                      </a:r>
                    </a:p>
                    <a:p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и продажа стройматериалов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495) 641-30-00;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mail@starateli.com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Бушуев Олег Николаевич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«Фирма «Строитель»</a:t>
                      </a:r>
                    </a:p>
                    <a:p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и продажа стройматериалов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(495) 552-99-52;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info@stroitel-beton.ru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Мичугин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Анатолий Александрович</a:t>
                      </a:r>
                      <a:endParaRPr lang="ru-RU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04" y="4850762"/>
            <a:ext cx="2900279" cy="165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3" y="5247577"/>
            <a:ext cx="2838846" cy="857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10" y="5247577"/>
            <a:ext cx="2767263" cy="9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39349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города Лыткарино Московской области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466" y="1045240"/>
            <a:ext cx="487936" cy="2075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832201" y="864902"/>
            <a:ext cx="7085201" cy="3099460"/>
          </a:xfrm>
          <a:prstGeom prst="flowChartProcess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Лыткарино Московской области расположен в Юго-Восточном секторе лесопарковой зоны Подмосковья, на левом берегу Москвы-реки,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км к юго-востоку от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города проходят: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севера и северо-востока по кварталам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востока по границе Раменского района;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 юго-запада, от границы с Раменским районом, по берегу Москвы - реки, вверх по течению на северо-восток, до границ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лесопарка.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722567" y="5407459"/>
            <a:ext cx="1745672" cy="76002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Лыткарино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1729 га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5313111" y="5370199"/>
            <a:ext cx="1737597" cy="824850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9992373" y="5342629"/>
            <a:ext cx="2090057" cy="88968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Раменский район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7400220" y="4265037"/>
            <a:ext cx="2269806" cy="874901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</a:t>
            </a:r>
          </a:p>
        </p:txBody>
      </p:sp>
      <p:cxnSp>
        <p:nvCxnSpPr>
          <p:cNvPr id="11" name="Прямая со стрелкой 10"/>
          <p:cNvCxnSpPr>
            <a:stCxn id="7" idx="1"/>
            <a:endCxn id="8" idx="6"/>
          </p:cNvCxnSpPr>
          <p:nvPr/>
        </p:nvCxnSpPr>
        <p:spPr>
          <a:xfrm flipH="1" flipV="1">
            <a:off x="7050708" y="5782624"/>
            <a:ext cx="671859" cy="4846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13" idx="4"/>
          </p:cNvCxnSpPr>
          <p:nvPr/>
        </p:nvCxnSpPr>
        <p:spPr>
          <a:xfrm flipV="1">
            <a:off x="8535123" y="5139938"/>
            <a:ext cx="0" cy="2832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7" idx="3"/>
            <a:endCxn id="12" idx="2"/>
          </p:cNvCxnSpPr>
          <p:nvPr/>
        </p:nvCxnSpPr>
        <p:spPr>
          <a:xfrm flipV="1">
            <a:off x="9468239" y="5787469"/>
            <a:ext cx="524134" cy="1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88414" y="5442158"/>
            <a:ext cx="72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</a:t>
            </a:r>
            <a:r>
              <a:rPr lang="ru-RU" sz="1400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98" y="882412"/>
            <a:ext cx="4514379" cy="53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37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55771" y="2006779"/>
            <a:ext cx="6681850" cy="466562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промышленность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636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транспорт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72 680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торговля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87 599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образование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58 041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здравоохранение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67 680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just" defTabSz="987425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культура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62 556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indent="96838" algn="just" defTabSz="9874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55 038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indent="96838" algn="just" defTabSz="9874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99 399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5771" y="930994"/>
            <a:ext cx="6681850" cy="9381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ископаемые: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востоку от Лыткарино находятся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Лыткаринские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 - месторождение стекольных кварцевых песков.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5845" y="191673"/>
            <a:ext cx="11881776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 и ресурсы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155844" y="941868"/>
            <a:ext cx="5081173" cy="5730535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составляет 1729 га. Единственный населённый пункт муниципального образования «Городской округ Лыткарино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66 079</a:t>
            </a:r>
            <a:r>
              <a:rPr lang="ru-RU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(на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01.01.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2023). 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трудоспособного возраста –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36 881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</a:t>
            </a:r>
            <a:r>
              <a:rPr lang="en-US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всего населения). 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экономике занято – </a:t>
            </a: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8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5"/>
          <a:stretch/>
        </p:blipFill>
        <p:spPr>
          <a:xfrm>
            <a:off x="130628" y="645351"/>
            <a:ext cx="10134846" cy="62126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0628" y="54795"/>
            <a:ext cx="11934701" cy="52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сообщение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79" y="645350"/>
            <a:ext cx="1657350" cy="2181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 rot="907935">
            <a:off x="9735096" y="5014329"/>
            <a:ext cx="2417840" cy="15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2802576" y="2826575"/>
            <a:ext cx="593767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26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628" y="54795"/>
            <a:ext cx="11934701" cy="52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сообщение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02576" y="2826575"/>
            <a:ext cx="593767" cy="320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3015946"/>
            <a:ext cx="5106957" cy="35036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0628" y="620700"/>
            <a:ext cx="5106957" cy="231262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 началось строительство сети автомобильных дорог общего пользования регионального значения Московской области «Солнцево – Бутово – Видное – Каширское шоссе – Молоково – Лыткарино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Томилино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Красково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 Железнодорожный»  на платной основе («рабочие» названия новой трассы – трасса «ЮЛА», Южно-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автодорога,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Новолыткаринское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шоссе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Новая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дорог обеспечит транспортную связь муниципальных образований, расположенных в южной, юго-восточной и восточной частях Московской области без необходимости выезда на МКАД, сократит нагрузку на ряд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вылетных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магистралей, включая М-2 «Крым», М-4 «Дон» и М-5 «Урал», а также улучшит для жителей транспортную доступность аэропортов Домодедово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Жуковский.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37" y="620700"/>
            <a:ext cx="6352592" cy="31925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86400" y="3938257"/>
            <a:ext cx="6578929" cy="258129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сети дорог осуществляется частным инвестором  ООО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платная дорога» в рамках концессионного соглашения,  в соответствии с которым частный инвестор разрабатывает проект и обеспечивает строительство и последующую эксплуатацию дороги на платной основе. Срок такого соглашения составляет 29 лет, после чего дорога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собственность Московской области.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новой автодороге планируется обустроить от 4 до 6 полос с каждой стороны, расчётная скорость движения – 120 км/ч.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автодороги завершено, осуществляется стадия строительства, плановые сроки строительства: 2022-2025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Прогнозируется досрочное завершение строительства и запуск дороги в эксплуатацию.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7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3542" b="21546"/>
          <a:stretch/>
        </p:blipFill>
        <p:spPr>
          <a:xfrm>
            <a:off x="3661939" y="4367952"/>
            <a:ext cx="2732819" cy="16162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598" y="112217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квалифицированные кадры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4598" y="862902"/>
            <a:ext cx="6120160" cy="2189055"/>
          </a:xfrm>
          <a:prstGeom prst="rect">
            <a:avLst/>
          </a:prstGeo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образования в городе Лыткарино Московской области: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Колледжи – 1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Училища, техникумы, иные ВУЗы - отсутствуют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обучающихся: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769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(на 01.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9.2023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3288540"/>
            <a:ext cx="6120160" cy="842829"/>
          </a:xfrm>
          <a:prstGeom prst="rect">
            <a:avLst/>
          </a:prstGeo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трудовая специализация жителей района: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промышленность;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0" y="4709265"/>
            <a:ext cx="2931740" cy="196007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235120"/>
              </p:ext>
            </p:extLst>
          </p:nvPr>
        </p:nvGraphicFramePr>
        <p:xfrm>
          <a:off x="6790099" y="862902"/>
          <a:ext cx="5127303" cy="57415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592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70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подготовки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8017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Электромонтёр по ремонту и обслуживанию электрооборудования (по отраслям)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7686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Оптические и </a:t>
                      </a:r>
                      <a:r>
                        <a:rPr lang="ru-RU" sz="14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оптикоэлектронные</a:t>
                      </a:r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приборы и системы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8017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Техническая эксплуатация и обслуживание электрического и электромеханического оборудования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81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машиностроения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2818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Дизайн (по отраслям)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7686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продукции общественного питания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281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 бухгалтерский учет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281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Банковское дело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8343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Правоохранительные органы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73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5" y="83127"/>
            <a:ext cx="118699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системообразующие предприятия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994968"/>
              </p:ext>
            </p:extLst>
          </p:nvPr>
        </p:nvGraphicFramePr>
        <p:xfrm>
          <a:off x="166256" y="828292"/>
          <a:ext cx="11869899" cy="5925436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67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753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8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7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250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деятельности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места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млн. руб.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6169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Обособленное подразделение ФАУ «ЦИАМ им. П.И. Баранова» </a:t>
                      </a:r>
                      <a:endParaRPr lang="ru-RU" sz="13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Полный цикл исследований, необходимых при создании авиационных двигателей и газотурбинных установок на их основе, а также научно-техническое сопровождение изделий, находящихся в эксплуатации (наука) </a:t>
                      </a:r>
                      <a:endParaRPr lang="ru-RU" sz="13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6169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ФГУП Научно-исследовательский институт приборостроения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радиационных испытаний электронной компонентной базы и радиоэлектронной аппаратуры на стойкость к воздействию ионизирующих излучений (наука)</a:t>
                      </a:r>
                      <a:endParaRPr lang="ru-RU" sz="13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5729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</a:t>
                      </a:r>
                      <a:r>
                        <a:rPr lang="ru-RU" sz="13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Тураевское</a:t>
                      </a:r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машиностроительное конструкторское бюро «СОЮЗ»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Уникальный производственно-конструкторский центр по разработке и выпуску прямоточных воздушно-реактивных двигателей и жидкостных ракетных двигателей малой тяги (наука)</a:t>
                      </a:r>
                      <a:endParaRPr lang="ru-RU" sz="13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1746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Лыткаринский</a:t>
                      </a:r>
                      <a:r>
                        <a:rPr lang="ru-RU" sz="13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машиностроительный завод филиал  - фил. ПАО «ОДК-УМПО»</a:t>
                      </a:r>
                      <a:endParaRPr lang="ru-RU" sz="13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Разработчик и производитель авиационных двигателей. Основными видами деятельности являются разработка, производство, сервисное обслуживание и ремонт турбореактивных авиационных двигателей и газоперекачивающих агрегатов, производство и ремонт узлов </a:t>
                      </a:r>
                      <a:r>
                        <a:rPr lang="ru-RU" sz="13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вертолетной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техники (</a:t>
                      </a:r>
                      <a:r>
                        <a:rPr lang="ru-RU" sz="13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3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1878,4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1746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</a:t>
                      </a:r>
                      <a:r>
                        <a:rPr lang="ru-RU" sz="135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Лыткаринский</a:t>
                      </a:r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завод оптического стекла»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Многопрофильное предприятие оптической  промышленности России, выпускающее более 250 марок оптического стекла, смотровые </a:t>
                      </a:r>
                      <a:r>
                        <a:rPr lang="ru-RU" sz="13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спецприборы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бронетехники, объективы для космических аппаратов, астрономические зеркала диаметром до 6 метров (промышленность)</a:t>
                      </a:r>
                      <a:endParaRPr lang="ru-RU" sz="13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данных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5729">
                <a:tc>
                  <a:txBody>
                    <a:bodyPr/>
                    <a:lstStyle/>
                    <a:p>
                      <a:pPr algn="l"/>
                      <a:r>
                        <a:rPr lang="ru-RU" sz="13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«Старатели»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стройматериалов, отделочных материалов и сухих строительных смесей в России с огромным ассортиментом и объёмом выпускаемой продукции, способной на равных конкурировать со многими европейскими брендами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(промышленность)</a:t>
                      </a:r>
                      <a:endParaRPr lang="ru-RU" sz="13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65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процесс 20"/>
          <p:cNvSpPr/>
          <p:nvPr/>
        </p:nvSpPr>
        <p:spPr>
          <a:xfrm>
            <a:off x="3906740" y="3928803"/>
            <a:ext cx="3966600" cy="2793642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завода по переработке мяса, ООО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«Мясная мануфактура Лыткарино»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(планируемый объект, срок реализации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166774" y="3929784"/>
            <a:ext cx="3560418" cy="2791681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промышленного металлообрабатывающего комплекса,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Каханиа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(планируемый объект, срок реализации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055679" y="1268699"/>
            <a:ext cx="5985899" cy="2559137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складского комплекса</a:t>
            </a:r>
            <a:r>
              <a:rPr lang="en-US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УК«ПБ </a:t>
            </a:r>
            <a:r>
              <a:rPr lang="ru-RU" alt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Юнити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(срок реализации – 20</a:t>
            </a:r>
            <a:r>
              <a:rPr lang="en-US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год)</a:t>
            </a: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54275" y="1269681"/>
            <a:ext cx="5664634" cy="2582912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логистического склада и линии производства пищевой продукции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Юнивест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(ввод в эксплуатацию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2025год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275" y="92788"/>
            <a:ext cx="11887304" cy="1011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инвестиционных проектов (оказывающих существенное влияние на экономику города, не относящиеся к строительству жилья и сопутствующих объектов, а также к строительству федеральных и региональных объектов инженерной инфраструктуры)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741777" y="778824"/>
            <a:ext cx="4027488" cy="5791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673" y="3978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8107045" y="3907012"/>
            <a:ext cx="3934533" cy="2791681"/>
          </a:xfrm>
          <a:prstGeom prst="flowChartProcess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производства по выпуску консервных банок, ЗАО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мясоперерабатывающий завод»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(планируемый объект, срок реализации –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70" y="5673839"/>
            <a:ext cx="1601274" cy="932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404" y="5465868"/>
            <a:ext cx="1767132" cy="1180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679" y="5465868"/>
            <a:ext cx="1712194" cy="1180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98" y="5535514"/>
            <a:ext cx="1652106" cy="1110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327" y="5535514"/>
            <a:ext cx="1616941" cy="11107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03" y="2218099"/>
            <a:ext cx="2549694" cy="15390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68" y="2218098"/>
            <a:ext cx="2633482" cy="15390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6992" y="2218097"/>
            <a:ext cx="2626502" cy="15364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48627" y="2218097"/>
            <a:ext cx="2799451" cy="153649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3635" y="5673839"/>
            <a:ext cx="1785601" cy="9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4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1213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отрасли развития города для привлечения инвестиций </a:t>
            </a:r>
            <a:b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(основная специализация бизнеса на территории города)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2230" y="1621536"/>
            <a:ext cx="11536403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714129" y="838200"/>
            <a:ext cx="4027488" cy="5791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83580">
            <a:off x="323803" y="1736246"/>
            <a:ext cx="2304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Наукоёмкие предприятия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5200" y="1736248"/>
            <a:ext cx="3598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Высокотехнологическое производство</a:t>
            </a:r>
          </a:p>
        </p:txBody>
      </p:sp>
      <p:sp>
        <p:nvSpPr>
          <p:cNvPr id="9" name="TextBox 8"/>
          <p:cNvSpPr txBox="1"/>
          <p:nvPr/>
        </p:nvSpPr>
        <p:spPr>
          <a:xfrm rot="678358">
            <a:off x="8622511" y="2898350"/>
            <a:ext cx="3460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рекреационные зоны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067">
            <a:off x="7730899" y="3848614"/>
            <a:ext cx="4139813" cy="251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2310" r="876" b="2007"/>
          <a:stretch/>
        </p:blipFill>
        <p:spPr>
          <a:xfrm>
            <a:off x="3772292" y="2735016"/>
            <a:ext cx="3728853" cy="217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355">
            <a:off x="464163" y="2628272"/>
            <a:ext cx="2859147" cy="381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1497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4631</TotalTime>
  <Words>1151</Words>
  <Application>Microsoft Office PowerPoint</Application>
  <PresentationFormat>Широкоэкранный</PresentationFormat>
  <Paragraphs>214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Инженерно - техническая обеспеченность индустриального парка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uaig.lytkarino@yandex.ru</cp:lastModifiedBy>
  <cp:revision>179</cp:revision>
  <cp:lastPrinted>2023-11-17T11:55:09Z</cp:lastPrinted>
  <dcterms:created xsi:type="dcterms:W3CDTF">2015-10-29T13:36:46Z</dcterms:created>
  <dcterms:modified xsi:type="dcterms:W3CDTF">2023-11-17T13:04:02Z</dcterms:modified>
</cp:coreProperties>
</file>