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386" r:id="rId2"/>
    <p:sldId id="2403" r:id="rId3"/>
    <p:sldId id="2406" r:id="rId4"/>
    <p:sldId id="2409" r:id="rId5"/>
    <p:sldId id="2410" r:id="rId6"/>
    <p:sldId id="2407" r:id="rId7"/>
    <p:sldId id="259" r:id="rId8"/>
    <p:sldId id="2411" r:id="rId9"/>
    <p:sldId id="2419" r:id="rId10"/>
    <p:sldId id="2387" r:id="rId11"/>
    <p:sldId id="2418" r:id="rId12"/>
    <p:sldId id="2413" r:id="rId13"/>
    <p:sldId id="2417" r:id="rId14"/>
    <p:sldId id="2389" r:id="rId15"/>
  </p:sldIdLst>
  <p:sldSz cx="12192000" cy="6858000"/>
  <p:notesSz cx="6797675" cy="9928225"/>
  <p:embeddedFontLst>
    <p:embeddedFont>
      <p:font typeface="Segoe UI Symbol" panose="020B0502040204020203" pitchFamily="34" charset="0"/>
      <p:regular r:id="rId18"/>
    </p:embeddedFont>
    <p:embeddedFont>
      <p:font typeface="Segoe UI Semilight" panose="020B0402040204020203" pitchFamily="34" charset="0"/>
      <p:regular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Quattrocento Sans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749"/>
    <a:srgbClr val="5D5E5D"/>
    <a:srgbClr val="004680"/>
    <a:srgbClr val="E7F2F9"/>
    <a:srgbClr val="FFFFFF"/>
    <a:srgbClr val="D7E9F5"/>
    <a:srgbClr val="62B01E"/>
    <a:srgbClr val="F6F6F6"/>
    <a:srgbClr val="13151C"/>
    <a:srgbClr val="E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946"/>
  </p:normalViewPr>
  <p:slideViewPr>
    <p:cSldViewPr snapToGrid="0">
      <p:cViewPr varScale="1">
        <p:scale>
          <a:sx n="92" d="100"/>
          <a:sy n="92" d="100"/>
        </p:scale>
        <p:origin x="2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705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37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73788" y="5186905"/>
            <a:ext cx="5390305" cy="424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 txBox="1">
            <a:spLocks noGrp="1"/>
          </p:cNvSpPr>
          <p:nvPr>
            <p:ph type="sldNum" idx="12"/>
          </p:nvPr>
        </p:nvSpPr>
        <p:spPr>
          <a:xfrm>
            <a:off x="3816574" y="10237217"/>
            <a:ext cx="2919748" cy="54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602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5:notes"/>
          <p:cNvSpPr txBox="1">
            <a:spLocks noGrp="1"/>
          </p:cNvSpPr>
          <p:nvPr>
            <p:ph type="body" idx="1"/>
          </p:nvPr>
        </p:nvSpPr>
        <p:spPr>
          <a:xfrm>
            <a:off x="673788" y="5186905"/>
            <a:ext cx="5390305" cy="424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:notes"/>
          <p:cNvSpPr txBox="1">
            <a:spLocks noGrp="1"/>
          </p:cNvSpPr>
          <p:nvPr>
            <p:ph type="sldNum" idx="12"/>
          </p:nvPr>
        </p:nvSpPr>
        <p:spPr>
          <a:xfrm>
            <a:off x="3816574" y="10237217"/>
            <a:ext cx="2919748" cy="54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19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65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18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73788" y="5186905"/>
            <a:ext cx="5390305" cy="424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 txBox="1">
            <a:spLocks noGrp="1"/>
          </p:cNvSpPr>
          <p:nvPr>
            <p:ph type="sldNum" idx="12"/>
          </p:nvPr>
        </p:nvSpPr>
        <p:spPr>
          <a:xfrm>
            <a:off x="3816574" y="10237217"/>
            <a:ext cx="2919748" cy="54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34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5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463675"/>
            <a:ext cx="7021513" cy="3951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67862" y="5634457"/>
            <a:ext cx="5342890" cy="461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6:notes"/>
          <p:cNvSpPr txBox="1">
            <a:spLocks noGrp="1"/>
          </p:cNvSpPr>
          <p:nvPr>
            <p:ph type="sldNum" idx="12"/>
          </p:nvPr>
        </p:nvSpPr>
        <p:spPr>
          <a:xfrm>
            <a:off x="3783002" y="11120534"/>
            <a:ext cx="2894065" cy="58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25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73788" y="5188564"/>
            <a:ext cx="5390305" cy="424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:notes"/>
          <p:cNvSpPr txBox="1">
            <a:spLocks noGrp="1"/>
          </p:cNvSpPr>
          <p:nvPr>
            <p:ph type="sldNum" idx="12"/>
          </p:nvPr>
        </p:nvSpPr>
        <p:spPr>
          <a:xfrm>
            <a:off x="3816574" y="10240491"/>
            <a:ext cx="2919748" cy="54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63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=""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=""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=""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=""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=""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=""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=""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=""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=""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=""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=""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=""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=""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=""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=""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=""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=""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| 2023</a:t>
            </a:r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nvest.mosreg.ru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slugi.mosreg.ru/services/22546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15AB3B-1B74-769F-B908-53F6741F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поддержки МСП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878321-9119-4994-2F25-582514C8A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Подмосковье 2023</a:t>
            </a:r>
          </a:p>
        </p:txBody>
      </p:sp>
    </p:spTree>
    <p:extLst>
      <p:ext uri="{BB962C8B-B14F-4D97-AF65-F5344CB8AC3E}">
        <p14:creationId xmlns:p14="http://schemas.microsoft.com/office/powerpoint/2010/main" val="25206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CA95083-F660-3E7F-8510-6C98730DBA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-1" r="4329" b="1232"/>
          <a:stretch/>
        </p:blipFill>
        <p:spPr>
          <a:xfrm>
            <a:off x="858983" y="1498505"/>
            <a:ext cx="3977306" cy="23811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3E62C-A3F4-E1CE-1CAF-3E4A34A20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898191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Как подать заявку? - Единая точка входа – </a:t>
            </a:r>
            <a:r>
              <a:rPr lang="ru-RU" sz="3200" dirty="0" err="1"/>
              <a:t>Инвестпортал</a:t>
            </a:r>
            <a:r>
              <a:rPr lang="ru-RU" sz="3200" dirty="0"/>
              <a:t> МО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7E12059-B62F-16A4-C6DC-4E953D4B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10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7FF1C51-89B0-31CF-FE7F-4BFA67D128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/>
          <a:stretch/>
        </p:blipFill>
        <p:spPr/>
      </p:pic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6FC99C-452B-CA4E-F4F7-53F455BED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C4A86F3-6BFD-40A5-829E-EF3AEA30E9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08" t="39616" r="30336" b="48461"/>
          <a:stretch/>
        </p:blipFill>
        <p:spPr>
          <a:xfrm>
            <a:off x="1570618" y="3899356"/>
            <a:ext cx="2086982" cy="19028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DAE498-0626-4601-8E5D-8A52A85E611C}"/>
              </a:ext>
            </a:extLst>
          </p:cNvPr>
          <p:cNvSpPr txBox="1"/>
          <p:nvPr/>
        </p:nvSpPr>
        <p:spPr>
          <a:xfrm>
            <a:off x="1110977" y="5821942"/>
            <a:ext cx="29971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invest.mosreg.ru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28541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FACFA5D-8D81-C6BA-31CE-A1D52A00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62" y="372971"/>
            <a:ext cx="10914742" cy="53553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dk1"/>
                </a:solidFill>
                <a:latin typeface="+mj-lt"/>
                <a:ea typeface="Segoe UI Symbol" panose="020B0502040204020203" pitchFamily="34" charset="0"/>
                <a:cs typeface="Quattrocento Sans"/>
                <a:sym typeface="Quattrocento Sans"/>
              </a:rPr>
              <a:t>Информирование</a:t>
            </a:r>
            <a:endParaRPr lang="ru-RU" sz="3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59997B9-0B85-87C9-0E35-E07F1794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99EE38-C53C-1172-70D5-B7CBF9170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72E011D-3D27-59D8-72AA-0D47E4984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6" y="1174686"/>
            <a:ext cx="7059153" cy="2350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343E8-0A2C-DCFD-C072-A202DBDC4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66" y="1176410"/>
            <a:ext cx="3469705" cy="40503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39F9DCB-21EB-8DF9-96B0-20E02E988EF5}"/>
              </a:ext>
            </a:extLst>
          </p:cNvPr>
          <p:cNvSpPr/>
          <p:nvPr/>
        </p:nvSpPr>
        <p:spPr>
          <a:xfrm>
            <a:off x="8067799" y="3045672"/>
            <a:ext cx="3469705" cy="31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rgbClr val="5D5E5D"/>
                </a:solidFill>
                <a:latin typeface="Trebuchet MS" panose="020B0703020202090204" pitchFamily="34" charset="0"/>
              </a:rPr>
              <a:t>С 1 июня можно отправить заявку на продвижение товаров через маркетплейсы. Рассказываем, как это работает.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6D4CB7-A423-DDBE-62B5-E24DEE7097C1}"/>
              </a:ext>
            </a:extLst>
          </p:cNvPr>
          <p:cNvSpPr txBox="1"/>
          <p:nvPr/>
        </p:nvSpPr>
        <p:spPr>
          <a:xfrm>
            <a:off x="1176579" y="3890988"/>
            <a:ext cx="6166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«ЦУР-Бизнес» по всем вопросам - 0150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74A617-F2B6-920E-1530-318FACFB510F}"/>
              </a:ext>
            </a:extLst>
          </p:cNvPr>
          <p:cNvSpPr txBox="1"/>
          <p:nvPr/>
        </p:nvSpPr>
        <p:spPr>
          <a:xfrm>
            <a:off x="536103" y="4626570"/>
            <a:ext cx="43539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/>
              <a:t>Объясним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/>
              <a:t>Поможем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/>
              <a:t>Сопроводим</a:t>
            </a:r>
          </a:p>
        </p:txBody>
      </p:sp>
      <p:pic>
        <p:nvPicPr>
          <p:cNvPr id="10" name="Рисунок 9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CCE19359-E990-47EF-3AFD-3D3E1A0A5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967" y="3829432"/>
            <a:ext cx="523221" cy="523221"/>
          </a:xfrm>
          <a:prstGeom prst="rect">
            <a:avLst/>
          </a:prstGeom>
        </p:spPr>
      </p:pic>
      <p:sp>
        <p:nvSpPr>
          <p:cNvPr id="11" name="Google Shape;310;p28">
            <a:extLst>
              <a:ext uri="{FF2B5EF4-FFF2-40B4-BE49-F238E27FC236}">
                <a16:creationId xmlns="" xmlns:a16="http://schemas.microsoft.com/office/drawing/2014/main" id="{EDA6C5CB-C243-59B3-169C-DDE4FAFD6367}"/>
              </a:ext>
            </a:extLst>
          </p:cNvPr>
          <p:cNvSpPr txBox="1"/>
          <p:nvPr/>
        </p:nvSpPr>
        <p:spPr>
          <a:xfrm>
            <a:off x="3299253" y="4626570"/>
            <a:ext cx="441439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2151B"/>
                </a:solidFill>
                <a:sym typeface="Quattrocento Sans"/>
              </a:rPr>
              <a:t>Рассылка от Команды Губернатора 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2151B"/>
                </a:solidFill>
                <a:sym typeface="Quattrocento Sans"/>
              </a:rPr>
              <a:t>Рассылка в личных кабинетах                на РПГУ и ФНС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12151B"/>
                </a:solidFill>
                <a:sym typeface="Quattrocento Sans"/>
              </a:rPr>
              <a:t>Инвестпортал</a:t>
            </a:r>
            <a:r>
              <a:rPr lang="ru-RU" dirty="0">
                <a:solidFill>
                  <a:srgbClr val="12151B"/>
                </a:solidFill>
                <a:sym typeface="Quattrocen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2151B"/>
                </a:solidFill>
                <a:sym typeface="Quattrocento Sans"/>
              </a:rPr>
              <a:t>Социальные сети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2151B"/>
                </a:solidFill>
                <a:sym typeface="Quattrocento Sans"/>
              </a:rPr>
              <a:t>Региональные и федеральные СМИ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BA6F35-5457-4824-5A2C-6C3AB516BDC0}"/>
              </a:ext>
            </a:extLst>
          </p:cNvPr>
          <p:cNvSpPr txBox="1"/>
          <p:nvPr/>
        </p:nvSpPr>
        <p:spPr>
          <a:xfrm>
            <a:off x="4361148" y="477144"/>
            <a:ext cx="7526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ct val="100000"/>
            </a:pPr>
            <a:r>
              <a:rPr lang="ru-RU" sz="2000" b="1" dirty="0">
                <a:solidFill>
                  <a:srgbClr val="00B050"/>
                </a:solidFill>
                <a:sym typeface="Quattrocento Sans"/>
              </a:rPr>
              <a:t>1 июня рассылка предпринимателям Подмосковья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04A16A-31F4-A6A8-4C05-7A425D91AD5C}"/>
              </a:ext>
            </a:extLst>
          </p:cNvPr>
          <p:cNvSpPr/>
          <p:nvPr/>
        </p:nvSpPr>
        <p:spPr>
          <a:xfrm>
            <a:off x="8099533" y="2225592"/>
            <a:ext cx="3469705" cy="31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800" dirty="0">
              <a:solidFill>
                <a:srgbClr val="5D5E5D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8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229;p25">
            <a:extLst>
              <a:ext uri="{FF2B5EF4-FFF2-40B4-BE49-F238E27FC236}">
                <a16:creationId xmlns="" xmlns:a16="http://schemas.microsoft.com/office/drawing/2014/main" id="{A1BC3C55-4C8E-4684-A48F-3E98EC80E6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354" y="2416621"/>
            <a:ext cx="1245299" cy="7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30;p25">
            <a:extLst>
              <a:ext uri="{FF2B5EF4-FFF2-40B4-BE49-F238E27FC236}">
                <a16:creationId xmlns="" xmlns:a16="http://schemas.microsoft.com/office/drawing/2014/main" id="{01595A28-D7F2-4D06-9C14-3E26EE5122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025" y="1680336"/>
            <a:ext cx="1335861" cy="75142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/>
          <p:nvPr/>
        </p:nvSpPr>
        <p:spPr>
          <a:xfrm>
            <a:off x="1169096" y="1879568"/>
            <a:ext cx="4069720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Предоставление субъектам МСП микрозаймов до 5 млн рублей</a:t>
            </a:r>
            <a:endParaRPr dirty="0"/>
          </a:p>
        </p:txBody>
      </p:sp>
      <p:sp>
        <p:nvSpPr>
          <p:cNvPr id="297" name="Google Shape;297;p28"/>
          <p:cNvSpPr/>
          <p:nvPr/>
        </p:nvSpPr>
        <p:spPr>
          <a:xfrm>
            <a:off x="883644" y="2486646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985587" y="3531848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992878" y="4890366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607873" y="1664572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713402" y="3420032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4714876" y="1680336"/>
            <a:ext cx="690607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4" name="Google Shape;304;p28"/>
          <p:cNvSpPr/>
          <p:nvPr/>
        </p:nvSpPr>
        <p:spPr>
          <a:xfrm>
            <a:off x="4787900" y="3420032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68" y="3973041"/>
            <a:ext cx="4454495" cy="2431707"/>
          </a:xfrm>
          <a:prstGeom prst="rect">
            <a:avLst/>
          </a:prstGeom>
        </p:spPr>
      </p:pic>
      <p:sp>
        <p:nvSpPr>
          <p:cNvPr id="35" name="Google Shape;296;p28"/>
          <p:cNvSpPr txBox="1">
            <a:spLocks/>
          </p:cNvSpPr>
          <p:nvPr/>
        </p:nvSpPr>
        <p:spPr>
          <a:xfrm>
            <a:off x="8810171" y="6492875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18</a:t>
            </a:r>
          </a:p>
        </p:txBody>
      </p:sp>
      <p:pic>
        <p:nvPicPr>
          <p:cNvPr id="36" name="Рисунок 35" descr="Курсор со сплошной заливкой">
            <a:extLst>
              <a:ext uri="{FF2B5EF4-FFF2-40B4-BE49-F238E27FC236}">
                <a16:creationId xmlns="" xmlns:a16="http://schemas.microsoft.com/office/drawing/2014/main" id="{DCE3830B-DDC3-4AF3-91BC-B3D8BB06A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35941" y="1362448"/>
            <a:ext cx="414164" cy="414164"/>
          </a:xfrm>
          <a:prstGeom prst="rect">
            <a:avLst/>
          </a:prstGeom>
        </p:spPr>
      </p:pic>
      <p:sp>
        <p:nvSpPr>
          <p:cNvPr id="39" name="Google Shape;277;p27">
            <a:extLst>
              <a:ext uri="{FF2B5EF4-FFF2-40B4-BE49-F238E27FC236}">
                <a16:creationId xmlns="" xmlns:a16="http://schemas.microsoft.com/office/drawing/2014/main" id="{D2B747A2-9256-483E-B3FE-B2F98B301B25}"/>
              </a:ext>
            </a:extLst>
          </p:cNvPr>
          <p:cNvSpPr/>
          <p:nvPr/>
        </p:nvSpPr>
        <p:spPr>
          <a:xfrm>
            <a:off x="599796" y="1114857"/>
            <a:ext cx="8488786" cy="64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sym typeface="Quattrocento Sans"/>
              </a:rPr>
              <a:t>!!! ВСЕ ЗАЙМЫ переведены в электронный  вид с 1 апреля 2023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Google Shape;282;p27">
            <a:extLst>
              <a:ext uri="{FF2B5EF4-FFF2-40B4-BE49-F238E27FC236}">
                <a16:creationId xmlns="" xmlns:a16="http://schemas.microsoft.com/office/drawing/2014/main" id="{254C9DB7-AAC6-4A4A-ADFB-73D6BE589A94}"/>
              </a:ext>
            </a:extLst>
          </p:cNvPr>
          <p:cNvSpPr/>
          <p:nvPr/>
        </p:nvSpPr>
        <p:spPr>
          <a:xfrm>
            <a:off x="1169096" y="2589560"/>
            <a:ext cx="4926904" cy="105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Ставка – от 2% до 7,5% годовых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(для промышленности </a:t>
            </a:r>
            <a:b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</a:b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и других приоритетных направлений)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692FE31-07B6-419F-8B55-8CC818C5E501}"/>
              </a:ext>
            </a:extLst>
          </p:cNvPr>
          <p:cNvGrpSpPr/>
          <p:nvPr/>
        </p:nvGrpSpPr>
        <p:grpSpPr>
          <a:xfrm>
            <a:off x="6776435" y="3066409"/>
            <a:ext cx="4848181" cy="3111831"/>
            <a:chOff x="6780168" y="2980775"/>
            <a:chExt cx="4848181" cy="311183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3E37BF2-A0B8-42C6-8A81-006E76AF8E32}"/>
                </a:ext>
              </a:extLst>
            </p:cNvPr>
            <p:cNvSpPr txBox="1"/>
            <p:nvPr/>
          </p:nvSpPr>
          <p:spPr>
            <a:xfrm>
              <a:off x="6780168" y="2991824"/>
              <a:ext cx="2549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Количество займов</a:t>
              </a:r>
            </a:p>
            <a:p>
              <a:pPr algn="ctr"/>
              <a:r>
                <a:rPr lang="ru-RU" dirty="0"/>
                <a:t>(ед.)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BC5A930F-6CB9-4CD4-A86F-A7AA6B342201}"/>
                </a:ext>
              </a:extLst>
            </p:cNvPr>
            <p:cNvSpPr txBox="1"/>
            <p:nvPr/>
          </p:nvSpPr>
          <p:spPr>
            <a:xfrm>
              <a:off x="9716641" y="2980775"/>
              <a:ext cx="1911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Сумма займов (млн руб.)</a:t>
              </a: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F8ADA7AA-DAB4-48F0-8F60-C73D54CB5E1C}"/>
                </a:ext>
              </a:extLst>
            </p:cNvPr>
            <p:cNvGrpSpPr/>
            <p:nvPr/>
          </p:nvGrpSpPr>
          <p:grpSpPr>
            <a:xfrm>
              <a:off x="7231468" y="4660844"/>
              <a:ext cx="1647268" cy="1427226"/>
              <a:chOff x="5212905" y="5099286"/>
              <a:chExt cx="1647268" cy="1427226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id="{115C6A00-E0BC-49C3-8D2A-F90399BED721}"/>
                  </a:ext>
                </a:extLst>
              </p:cNvPr>
              <p:cNvSpPr/>
              <p:nvPr/>
            </p:nvSpPr>
            <p:spPr>
              <a:xfrm>
                <a:off x="5223105" y="5433593"/>
                <a:ext cx="646410" cy="7253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DC7F42BF-3A6D-49C6-A6AA-A23B87177B49}"/>
                  </a:ext>
                </a:extLst>
              </p:cNvPr>
              <p:cNvSpPr/>
              <p:nvPr/>
            </p:nvSpPr>
            <p:spPr>
              <a:xfrm>
                <a:off x="6079145" y="5099286"/>
                <a:ext cx="722201" cy="10578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B22A2F73-B0CF-4B14-9B8F-DBC3324D7003}"/>
                  </a:ext>
                </a:extLst>
              </p:cNvPr>
              <p:cNvSpPr txBox="1"/>
              <p:nvPr/>
            </p:nvSpPr>
            <p:spPr>
              <a:xfrm>
                <a:off x="5241857" y="5504024"/>
                <a:ext cx="719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</a:rPr>
                  <a:t>522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5D6D49BE-C078-47E0-8453-D15CF95E4ED6}"/>
                  </a:ext>
                </a:extLst>
              </p:cNvPr>
              <p:cNvSpPr txBox="1"/>
              <p:nvPr/>
            </p:nvSpPr>
            <p:spPr>
              <a:xfrm>
                <a:off x="6124049" y="5233538"/>
                <a:ext cx="719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</a:rPr>
                  <a:t>790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9606DD5D-6711-442F-A178-B5463A7E16B6}"/>
                  </a:ext>
                </a:extLst>
              </p:cNvPr>
              <p:cNvSpPr txBox="1"/>
              <p:nvPr/>
            </p:nvSpPr>
            <p:spPr>
              <a:xfrm>
                <a:off x="5212905" y="6153847"/>
                <a:ext cx="719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928D14BE-CF62-4068-8692-716AC8E6A5C5}"/>
                  </a:ext>
                </a:extLst>
              </p:cNvPr>
              <p:cNvSpPr txBox="1"/>
              <p:nvPr/>
            </p:nvSpPr>
            <p:spPr>
              <a:xfrm>
                <a:off x="6111935" y="6157180"/>
                <a:ext cx="748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2022</a:t>
                </a:r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="" xmlns:a16="http://schemas.microsoft.com/office/drawing/2014/main" id="{72177A2A-B9DD-4F12-8879-48A09CD686DA}"/>
                </a:ext>
              </a:extLst>
            </p:cNvPr>
            <p:cNvGrpSpPr/>
            <p:nvPr/>
          </p:nvGrpSpPr>
          <p:grpSpPr>
            <a:xfrm>
              <a:off x="9848861" y="3713485"/>
              <a:ext cx="1647268" cy="2379121"/>
              <a:chOff x="5212905" y="4147391"/>
              <a:chExt cx="1647268" cy="2379121"/>
            </a:xfrm>
          </p:grpSpPr>
          <p:sp>
            <p:nvSpPr>
              <p:cNvPr id="58" name="Прямоугольник 57">
                <a:extLst>
                  <a:ext uri="{FF2B5EF4-FFF2-40B4-BE49-F238E27FC236}">
                    <a16:creationId xmlns="" xmlns:a16="http://schemas.microsoft.com/office/drawing/2014/main" id="{B8F5D1B7-4E94-464E-9FE5-D01480422C2D}"/>
                  </a:ext>
                </a:extLst>
              </p:cNvPr>
              <p:cNvSpPr/>
              <p:nvPr/>
            </p:nvSpPr>
            <p:spPr>
              <a:xfrm>
                <a:off x="5223105" y="4515316"/>
                <a:ext cx="646410" cy="1643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4943757B-F5D4-464A-876E-699F7F078CEC}"/>
                  </a:ext>
                </a:extLst>
              </p:cNvPr>
              <p:cNvSpPr/>
              <p:nvPr/>
            </p:nvSpPr>
            <p:spPr>
              <a:xfrm>
                <a:off x="6079145" y="4147391"/>
                <a:ext cx="722201" cy="200978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BDA19BD7-832F-479D-AA93-D2FEAEA6474F}"/>
                  </a:ext>
                </a:extLst>
              </p:cNvPr>
              <p:cNvSpPr txBox="1"/>
              <p:nvPr/>
            </p:nvSpPr>
            <p:spPr>
              <a:xfrm>
                <a:off x="5230396" y="5050969"/>
                <a:ext cx="719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</a:rPr>
                  <a:t>748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2A8328C5-CE56-42B5-87F8-741BA80FCDED}"/>
                  </a:ext>
                </a:extLst>
              </p:cNvPr>
              <p:cNvSpPr txBox="1"/>
              <p:nvPr/>
            </p:nvSpPr>
            <p:spPr>
              <a:xfrm>
                <a:off x="6123143" y="4696367"/>
                <a:ext cx="719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</a:rPr>
                  <a:t>947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742252EE-D41E-4A78-A41C-85020E50AC68}"/>
                  </a:ext>
                </a:extLst>
              </p:cNvPr>
              <p:cNvSpPr txBox="1"/>
              <p:nvPr/>
            </p:nvSpPr>
            <p:spPr>
              <a:xfrm>
                <a:off x="5212905" y="6153847"/>
                <a:ext cx="719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E69AB091-EBB0-4EE9-8CE7-2C199EE8A382}"/>
                  </a:ext>
                </a:extLst>
              </p:cNvPr>
              <p:cNvSpPr txBox="1"/>
              <p:nvPr/>
            </p:nvSpPr>
            <p:spPr>
              <a:xfrm>
                <a:off x="6111935" y="6157180"/>
                <a:ext cx="748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2022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9566754" y="1097666"/>
            <a:ext cx="2289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4680"/>
                </a:solidFill>
                <a:ea typeface="Segoe UI Symbol" panose="020B0502040204020203" pitchFamily="34" charset="0"/>
                <a:cs typeface="Quattrocento Sans"/>
                <a:sym typeface="Quattrocento Sans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uslugi.mosreg.ru</a:t>
            </a:r>
            <a:endParaRPr lang="en-US" sz="1100" b="1" dirty="0">
              <a:solidFill>
                <a:srgbClr val="004680"/>
              </a:solidFill>
              <a:ea typeface="Segoe UI Symbol" panose="020B0502040204020203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212557-BDBA-AE69-D791-0D0174B2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54" y="214686"/>
            <a:ext cx="10914742" cy="89675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latin typeface="+mj-lt"/>
                <a:ea typeface="Segoe UI Symbol" panose="020B0502040204020203" pitchFamily="34" charset="0"/>
                <a:cs typeface="Quattrocento Sans"/>
                <a:sym typeface="Quattrocento Sans"/>
              </a:rPr>
              <a:t>Фонд микрофинансирования МО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0324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307;p28">
            <a:extLst>
              <a:ext uri="{FF2B5EF4-FFF2-40B4-BE49-F238E27FC236}">
                <a16:creationId xmlns="" xmlns:a16="http://schemas.microsoft.com/office/drawing/2014/main" id="{C33DAE02-D7CB-4EEC-BAD1-7175724C2214}"/>
              </a:ext>
            </a:extLst>
          </p:cNvPr>
          <p:cNvSpPr/>
          <p:nvPr/>
        </p:nvSpPr>
        <p:spPr>
          <a:xfrm>
            <a:off x="1149799" y="1309354"/>
            <a:ext cx="4592752" cy="86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Предоставление поручительств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п</a:t>
            </a:r>
            <a:r>
              <a:rPr lang="ru-RU" sz="18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еред банком (при недостатке залога)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DE36D11-F636-F609-8D49-6D52F5D2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6"/>
            <a:ext cx="10914742" cy="86676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j-lt"/>
                <a:ea typeface="Segoe UI Symbol" panose="020B0502040204020203" pitchFamily="34" charset="0"/>
              </a:rPr>
              <a:t>Гарантийный фонд МО</a:t>
            </a:r>
            <a:endParaRPr lang="ru-RU" sz="3200" b="1" dirty="0"/>
          </a:p>
        </p:txBody>
      </p:sp>
      <p:sp>
        <p:nvSpPr>
          <p:cNvPr id="296" name="Google Shape;296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13843B8E-AF20-7F92-6746-1DA1A0AF3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297" name="Google Shape;297;p28"/>
          <p:cNvSpPr/>
          <p:nvPr/>
        </p:nvSpPr>
        <p:spPr>
          <a:xfrm>
            <a:off x="798024" y="1835921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798024" y="2515890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522253" y="101384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525839" y="240407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4629256" y="1029611"/>
            <a:ext cx="690607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8" name="Google Shape;277;p27">
            <a:extLst>
              <a:ext uri="{FF2B5EF4-FFF2-40B4-BE49-F238E27FC236}">
                <a16:creationId xmlns="" xmlns:a16="http://schemas.microsoft.com/office/drawing/2014/main" id="{2A85602C-8E65-852B-E2B0-484EF5F8E641}"/>
              </a:ext>
            </a:extLst>
          </p:cNvPr>
          <p:cNvSpPr/>
          <p:nvPr/>
        </p:nvSpPr>
        <p:spPr>
          <a:xfrm>
            <a:off x="6527374" y="1283197"/>
            <a:ext cx="4833855" cy="107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ru-RU" sz="2400" b="1" dirty="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3" name="Google Shape;229;p25">
            <a:extLst>
              <a:ext uri="{FF2B5EF4-FFF2-40B4-BE49-F238E27FC236}">
                <a16:creationId xmlns="" xmlns:a16="http://schemas.microsoft.com/office/drawing/2014/main" id="{CC4D0201-9351-427E-B3CD-344CC598DB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27" y="2169632"/>
            <a:ext cx="1245299" cy="70048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282;p27">
            <a:extLst>
              <a:ext uri="{FF2B5EF4-FFF2-40B4-BE49-F238E27FC236}">
                <a16:creationId xmlns="" xmlns:a16="http://schemas.microsoft.com/office/drawing/2014/main" id="{49135AA4-B988-4E3C-ABD7-1A1F7C6E2630}"/>
              </a:ext>
            </a:extLst>
          </p:cNvPr>
          <p:cNvSpPr/>
          <p:nvPr/>
        </p:nvSpPr>
        <p:spPr>
          <a:xfrm>
            <a:off x="1157569" y="2362028"/>
            <a:ext cx="4926904" cy="43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sym typeface="Quattrocento Sans"/>
              </a:rPr>
              <a:t>До</a:t>
            </a:r>
            <a:r>
              <a:rPr lang="ru-RU" dirty="0">
                <a:solidFill>
                  <a:srgbClr val="15696F"/>
                </a:solidFill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b="1" dirty="0">
                <a:solidFill>
                  <a:srgbClr val="12151B"/>
                </a:solidFill>
                <a:sym typeface="Quattrocento Sans"/>
              </a:rPr>
              <a:t>50%</a:t>
            </a:r>
            <a:r>
              <a:rPr lang="ru-RU" b="1" dirty="0">
                <a:solidFill>
                  <a:srgbClr val="15696F"/>
                </a:solidFill>
                <a:sym typeface="Quattrocento Sans"/>
              </a:rPr>
              <a:t> </a:t>
            </a:r>
            <a:r>
              <a:rPr lang="ru-RU" dirty="0">
                <a:solidFill>
                  <a:srgbClr val="12151B"/>
                </a:solidFill>
                <a:sym typeface="Quattrocento Sans"/>
              </a:rPr>
              <a:t>от всего обеспечения по кредиту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12151B"/>
              </a:solidFill>
              <a:sym typeface="Quattrocento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151B"/>
                </a:solidFill>
                <a:sym typeface="Quattrocento Sans"/>
              </a:rPr>
              <a:t>До 50 млн рублей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3B404154-A81F-4FFD-B590-1540F29B8C16}"/>
              </a:ext>
            </a:extLst>
          </p:cNvPr>
          <p:cNvGrpSpPr/>
          <p:nvPr/>
        </p:nvGrpSpPr>
        <p:grpSpPr>
          <a:xfrm>
            <a:off x="4448725" y="3652884"/>
            <a:ext cx="3031842" cy="2785078"/>
            <a:chOff x="4800093" y="1200730"/>
            <a:chExt cx="3031842" cy="2785078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46A2B642-B3D1-476E-8B37-926404F574C0}"/>
                </a:ext>
              </a:extLst>
            </p:cNvPr>
            <p:cNvSpPr txBox="1"/>
            <p:nvPr/>
          </p:nvSpPr>
          <p:spPr>
            <a:xfrm>
              <a:off x="4800093" y="1200730"/>
              <a:ext cx="303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Объем поручительств </a:t>
              </a:r>
            </a:p>
            <a:p>
              <a:pPr algn="ctr"/>
              <a:r>
                <a:rPr lang="ru-RU" dirty="0"/>
                <a:t>(млрд руб.)</a:t>
              </a:r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="" xmlns:a16="http://schemas.microsoft.com/office/drawing/2014/main" id="{A619D1A5-20D2-45D5-9ED1-4831135D5F7C}"/>
                </a:ext>
              </a:extLst>
            </p:cNvPr>
            <p:cNvGrpSpPr/>
            <p:nvPr/>
          </p:nvGrpSpPr>
          <p:grpSpPr>
            <a:xfrm>
              <a:off x="5374693" y="2742053"/>
              <a:ext cx="1693256" cy="1243755"/>
              <a:chOff x="5600420" y="3150623"/>
              <a:chExt cx="1693256" cy="1243755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="" xmlns:a16="http://schemas.microsoft.com/office/drawing/2014/main" id="{0605E10B-C082-490E-805D-C2A44483378F}"/>
                  </a:ext>
                </a:extLst>
              </p:cNvPr>
              <p:cNvSpPr/>
              <p:nvPr/>
            </p:nvSpPr>
            <p:spPr>
              <a:xfrm>
                <a:off x="5610620" y="3487120"/>
                <a:ext cx="646410" cy="5396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>
                <a:extLst>
                  <a:ext uri="{FF2B5EF4-FFF2-40B4-BE49-F238E27FC236}">
                    <a16:creationId xmlns="" xmlns:a16="http://schemas.microsoft.com/office/drawing/2014/main" id="{BED8AAE7-9084-4021-A470-599B1E102CC0}"/>
                  </a:ext>
                </a:extLst>
              </p:cNvPr>
              <p:cNvSpPr/>
              <p:nvPr/>
            </p:nvSpPr>
            <p:spPr>
              <a:xfrm>
                <a:off x="6466660" y="3150623"/>
                <a:ext cx="722201" cy="8744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CA0D2C3F-2987-4E6D-8C85-B0145AEB1385}"/>
                  </a:ext>
                </a:extLst>
              </p:cNvPr>
              <p:cNvSpPr txBox="1"/>
              <p:nvPr/>
            </p:nvSpPr>
            <p:spPr>
              <a:xfrm>
                <a:off x="5674362" y="3546340"/>
                <a:ext cx="719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2,9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FA4AFC97-832E-4D12-98D2-8C862FA24563}"/>
                  </a:ext>
                </a:extLst>
              </p:cNvPr>
              <p:cNvSpPr txBox="1"/>
              <p:nvPr/>
            </p:nvSpPr>
            <p:spPr>
              <a:xfrm>
                <a:off x="6574507" y="3361674"/>
                <a:ext cx="719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6,5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FC00C016-0728-4B7B-87B9-A6927A027C70}"/>
                  </a:ext>
                </a:extLst>
              </p:cNvPr>
              <p:cNvSpPr txBox="1"/>
              <p:nvPr/>
            </p:nvSpPr>
            <p:spPr>
              <a:xfrm>
                <a:off x="5600420" y="4021713"/>
                <a:ext cx="719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F80F31D4-DCA4-47AB-B567-FF2A5814925C}"/>
                  </a:ext>
                </a:extLst>
              </p:cNvPr>
              <p:cNvSpPr txBox="1"/>
              <p:nvPr/>
            </p:nvSpPr>
            <p:spPr>
              <a:xfrm>
                <a:off x="6499450" y="4025046"/>
                <a:ext cx="748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2022</a:t>
                </a:r>
              </a:p>
            </p:txBody>
          </p:sp>
        </p:grpSp>
      </p:grpSp>
      <p:grpSp>
        <p:nvGrpSpPr>
          <p:cNvPr id="76" name="Группа 75">
            <a:extLst>
              <a:ext uri="{FF2B5EF4-FFF2-40B4-BE49-F238E27FC236}">
                <a16:creationId xmlns="" xmlns:a16="http://schemas.microsoft.com/office/drawing/2014/main" id="{6C506A32-8C98-4BA2-AF4F-486A027684D8}"/>
              </a:ext>
            </a:extLst>
          </p:cNvPr>
          <p:cNvGrpSpPr/>
          <p:nvPr/>
        </p:nvGrpSpPr>
        <p:grpSpPr>
          <a:xfrm>
            <a:off x="7934137" y="3646064"/>
            <a:ext cx="3427092" cy="2900569"/>
            <a:chOff x="4786129" y="1085239"/>
            <a:chExt cx="3031842" cy="2900569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2CB08977-A1E8-4848-B4BC-30FB11FC1A90}"/>
                </a:ext>
              </a:extLst>
            </p:cNvPr>
            <p:cNvSpPr txBox="1"/>
            <p:nvPr/>
          </p:nvSpPr>
          <p:spPr>
            <a:xfrm>
              <a:off x="4786129" y="1085239"/>
              <a:ext cx="30318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Сумма полученных кредитов  </a:t>
              </a:r>
            </a:p>
            <a:p>
              <a:pPr algn="ctr"/>
              <a:r>
                <a:rPr lang="ru-RU" dirty="0"/>
                <a:t>(млрд руб.)</a:t>
              </a:r>
            </a:p>
          </p:txBody>
        </p:sp>
        <p:grpSp>
          <p:nvGrpSpPr>
            <p:cNvPr id="78" name="Группа 77">
              <a:extLst>
                <a:ext uri="{FF2B5EF4-FFF2-40B4-BE49-F238E27FC236}">
                  <a16:creationId xmlns="" xmlns:a16="http://schemas.microsoft.com/office/drawing/2014/main" id="{C60BC842-4272-4AB8-8BFA-8B995A49D83B}"/>
                </a:ext>
              </a:extLst>
            </p:cNvPr>
            <p:cNvGrpSpPr/>
            <p:nvPr/>
          </p:nvGrpSpPr>
          <p:grpSpPr>
            <a:xfrm>
              <a:off x="5361543" y="2059879"/>
              <a:ext cx="1660418" cy="1925929"/>
              <a:chOff x="5587270" y="2468449"/>
              <a:chExt cx="1660418" cy="1925929"/>
            </a:xfrm>
          </p:grpSpPr>
          <p:sp>
            <p:nvSpPr>
              <p:cNvPr id="79" name="Прямоугольник 78">
                <a:extLst>
                  <a:ext uri="{FF2B5EF4-FFF2-40B4-BE49-F238E27FC236}">
                    <a16:creationId xmlns="" xmlns:a16="http://schemas.microsoft.com/office/drawing/2014/main" id="{F037034C-868C-456C-9451-8B2721AECD64}"/>
                  </a:ext>
                </a:extLst>
              </p:cNvPr>
              <p:cNvSpPr/>
              <p:nvPr/>
            </p:nvSpPr>
            <p:spPr>
              <a:xfrm>
                <a:off x="5610620" y="2722395"/>
                <a:ext cx="646410" cy="13043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>
                <a:extLst>
                  <a:ext uri="{FF2B5EF4-FFF2-40B4-BE49-F238E27FC236}">
                    <a16:creationId xmlns="" xmlns:a16="http://schemas.microsoft.com/office/drawing/2014/main" id="{DDFF75B2-2BF3-4915-BF12-D9F84993E7F0}"/>
                  </a:ext>
                </a:extLst>
              </p:cNvPr>
              <p:cNvSpPr/>
              <p:nvPr/>
            </p:nvSpPr>
            <p:spPr>
              <a:xfrm>
                <a:off x="6466660" y="2468449"/>
                <a:ext cx="722201" cy="15565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F6AAEC8E-E734-4B57-A0A5-67D5C64F5BA8}"/>
                  </a:ext>
                </a:extLst>
              </p:cNvPr>
              <p:cNvSpPr txBox="1"/>
              <p:nvPr/>
            </p:nvSpPr>
            <p:spPr>
              <a:xfrm>
                <a:off x="5587270" y="3131714"/>
                <a:ext cx="719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13,6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FFA0A3B6-0665-411D-A823-390D1D941752}"/>
                  </a:ext>
                </a:extLst>
              </p:cNvPr>
              <p:cNvSpPr txBox="1"/>
              <p:nvPr/>
            </p:nvSpPr>
            <p:spPr>
              <a:xfrm>
                <a:off x="6494567" y="2985373"/>
                <a:ext cx="719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15,8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0F356D7D-6A61-49EC-A378-83009D2AAAEF}"/>
                  </a:ext>
                </a:extLst>
              </p:cNvPr>
              <p:cNvSpPr txBox="1"/>
              <p:nvPr/>
            </p:nvSpPr>
            <p:spPr>
              <a:xfrm>
                <a:off x="5600420" y="4021713"/>
                <a:ext cx="719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E30E99C2-2A8A-48F8-B839-77DD71D5FBB4}"/>
                  </a:ext>
                </a:extLst>
              </p:cNvPr>
              <p:cNvSpPr txBox="1"/>
              <p:nvPr/>
            </p:nvSpPr>
            <p:spPr>
              <a:xfrm>
                <a:off x="6499450" y="4025046"/>
                <a:ext cx="748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2022</a:t>
                </a:r>
              </a:p>
            </p:txBody>
          </p:sp>
        </p:grpSp>
      </p:grpSp>
      <p:sp>
        <p:nvSpPr>
          <p:cNvPr id="85" name="Google Shape;255;p26">
            <a:extLst>
              <a:ext uri="{FF2B5EF4-FFF2-40B4-BE49-F238E27FC236}">
                <a16:creationId xmlns="" xmlns:a16="http://schemas.microsoft.com/office/drawing/2014/main" id="{3A45E8EF-0514-4AEB-82DA-AEAB018AA261}"/>
              </a:ext>
            </a:extLst>
          </p:cNvPr>
          <p:cNvSpPr/>
          <p:nvPr/>
        </p:nvSpPr>
        <p:spPr>
          <a:xfrm>
            <a:off x="7293465" y="1119073"/>
            <a:ext cx="4926904" cy="217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Основные условия: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собственный залог не менее 30% </a:t>
            </a:r>
            <a:b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</a:b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(для начинающих – без залога);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деятельность от 1 месяца;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налоговая задолженность не более </a:t>
            </a:r>
            <a:b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</a:b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 тыс. рублей</a:t>
            </a:r>
          </a:p>
        </p:txBody>
      </p:sp>
      <p:pic>
        <p:nvPicPr>
          <p:cNvPr id="86" name="Google Shape;231;p25">
            <a:extLst>
              <a:ext uri="{FF2B5EF4-FFF2-40B4-BE49-F238E27FC236}">
                <a16:creationId xmlns="" xmlns:a16="http://schemas.microsoft.com/office/drawing/2014/main" id="{1CDB994C-C53D-4DC0-B625-59444BBBAD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8171" y="821134"/>
            <a:ext cx="1783624" cy="100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30;p25">
            <a:extLst>
              <a:ext uri="{FF2B5EF4-FFF2-40B4-BE49-F238E27FC236}">
                <a16:creationId xmlns="" xmlns:a16="http://schemas.microsoft.com/office/drawing/2014/main" id="{CB08CCAD-11CB-445C-BF4E-503E840AA9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498" y="1110613"/>
            <a:ext cx="1335861" cy="7514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BCCF06D5-DCB8-7051-2C2A-046715BF1DA2}"/>
              </a:ext>
            </a:extLst>
          </p:cNvPr>
          <p:cNvGrpSpPr/>
          <p:nvPr/>
        </p:nvGrpSpPr>
        <p:grpSpPr>
          <a:xfrm>
            <a:off x="668128" y="3652884"/>
            <a:ext cx="3031842" cy="2785078"/>
            <a:chOff x="4800093" y="1200730"/>
            <a:chExt cx="3031842" cy="2785078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2E05F17-CCFB-6947-43E1-67AB856BB236}"/>
                </a:ext>
              </a:extLst>
            </p:cNvPr>
            <p:cNvSpPr txBox="1"/>
            <p:nvPr/>
          </p:nvSpPr>
          <p:spPr>
            <a:xfrm>
              <a:off x="4800093" y="1200730"/>
              <a:ext cx="303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Количество поручительств</a:t>
              </a:r>
            </a:p>
            <a:p>
              <a:pPr algn="ctr"/>
              <a:r>
                <a:rPr lang="ru-RU" dirty="0"/>
                <a:t>(ед.)</a:t>
              </a: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0B9D93BB-EE77-00F3-BE8E-026E92D2EFE7}"/>
                </a:ext>
              </a:extLst>
            </p:cNvPr>
            <p:cNvGrpSpPr/>
            <p:nvPr/>
          </p:nvGrpSpPr>
          <p:grpSpPr>
            <a:xfrm>
              <a:off x="5374693" y="2264235"/>
              <a:ext cx="1647268" cy="1721573"/>
              <a:chOff x="5600420" y="2672805"/>
              <a:chExt cx="1647268" cy="1721573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="" xmlns:a16="http://schemas.microsoft.com/office/drawing/2014/main" id="{B4550550-2024-66ED-05EA-31EFAED99762}"/>
                  </a:ext>
                </a:extLst>
              </p:cNvPr>
              <p:cNvSpPr/>
              <p:nvPr/>
            </p:nvSpPr>
            <p:spPr>
              <a:xfrm>
                <a:off x="5610620" y="3367262"/>
                <a:ext cx="646410" cy="6595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="" xmlns:a16="http://schemas.microsoft.com/office/drawing/2014/main" id="{FBD198BA-E0B1-3C0D-5D0B-A5B4D0AAA05D}"/>
                  </a:ext>
                </a:extLst>
              </p:cNvPr>
              <p:cNvSpPr/>
              <p:nvPr/>
            </p:nvSpPr>
            <p:spPr>
              <a:xfrm>
                <a:off x="6466660" y="2672805"/>
                <a:ext cx="722201" cy="13522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1CAFC3B0-2665-7187-ECDC-15E384865EE5}"/>
                  </a:ext>
                </a:extLst>
              </p:cNvPr>
              <p:cNvSpPr txBox="1"/>
              <p:nvPr/>
            </p:nvSpPr>
            <p:spPr>
              <a:xfrm>
                <a:off x="5603695" y="3487464"/>
                <a:ext cx="719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</a:rPr>
                  <a:t>280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B210F2B7-7142-B483-5483-4FD75F52B29F}"/>
                  </a:ext>
                </a:extLst>
              </p:cNvPr>
              <p:cNvSpPr txBox="1"/>
              <p:nvPr/>
            </p:nvSpPr>
            <p:spPr>
              <a:xfrm>
                <a:off x="6508532" y="2967152"/>
                <a:ext cx="719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</a:rPr>
                  <a:t>673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5576730-C32F-86AD-B2B6-CD73B67C7041}"/>
                  </a:ext>
                </a:extLst>
              </p:cNvPr>
              <p:cNvSpPr txBox="1"/>
              <p:nvPr/>
            </p:nvSpPr>
            <p:spPr>
              <a:xfrm>
                <a:off x="5600420" y="4021713"/>
                <a:ext cx="719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483B891-36F7-6495-83D1-271D4B33D2C5}"/>
                  </a:ext>
                </a:extLst>
              </p:cNvPr>
              <p:cNvSpPr txBox="1"/>
              <p:nvPr/>
            </p:nvSpPr>
            <p:spPr>
              <a:xfrm>
                <a:off x="6499450" y="4025046"/>
                <a:ext cx="748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2022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093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24F009A-2FC5-5A46-EDBC-E2AA76DC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14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06CC1B11-67BC-8EF1-4E93-C57AEDB1B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4190"/>
              </p:ext>
            </p:extLst>
          </p:nvPr>
        </p:nvGraphicFramePr>
        <p:xfrm>
          <a:off x="526474" y="1523999"/>
          <a:ext cx="11276297" cy="4239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62">
                  <a:extLst>
                    <a:ext uri="{9D8B030D-6E8A-4147-A177-3AD203B41FA5}">
                      <a16:colId xmlns="" xmlns:a16="http://schemas.microsoft.com/office/drawing/2014/main" val="1828202285"/>
                    </a:ext>
                  </a:extLst>
                </a:gridCol>
                <a:gridCol w="2729970">
                  <a:extLst>
                    <a:ext uri="{9D8B030D-6E8A-4147-A177-3AD203B41FA5}">
                      <a16:colId xmlns="" xmlns:a16="http://schemas.microsoft.com/office/drawing/2014/main" val="693043174"/>
                    </a:ext>
                  </a:extLst>
                </a:gridCol>
                <a:gridCol w="866748">
                  <a:extLst>
                    <a:ext uri="{9D8B030D-6E8A-4147-A177-3AD203B41FA5}">
                      <a16:colId xmlns="" xmlns:a16="http://schemas.microsoft.com/office/drawing/2014/main" val="983544719"/>
                    </a:ext>
                  </a:extLst>
                </a:gridCol>
                <a:gridCol w="707655">
                  <a:extLst>
                    <a:ext uri="{9D8B030D-6E8A-4147-A177-3AD203B41FA5}">
                      <a16:colId xmlns="" xmlns:a16="http://schemas.microsoft.com/office/drawing/2014/main" val="921395961"/>
                    </a:ext>
                  </a:extLst>
                </a:gridCol>
                <a:gridCol w="813636">
                  <a:extLst>
                    <a:ext uri="{9D8B030D-6E8A-4147-A177-3AD203B41FA5}">
                      <a16:colId xmlns="" xmlns:a16="http://schemas.microsoft.com/office/drawing/2014/main" val="634360244"/>
                    </a:ext>
                  </a:extLst>
                </a:gridCol>
                <a:gridCol w="193371">
                  <a:extLst>
                    <a:ext uri="{9D8B030D-6E8A-4147-A177-3AD203B41FA5}">
                      <a16:colId xmlns="" xmlns:a16="http://schemas.microsoft.com/office/drawing/2014/main" val="1466879985"/>
                    </a:ext>
                  </a:extLst>
                </a:gridCol>
                <a:gridCol w="655030">
                  <a:extLst>
                    <a:ext uri="{9D8B030D-6E8A-4147-A177-3AD203B41FA5}">
                      <a16:colId xmlns="" xmlns:a16="http://schemas.microsoft.com/office/drawing/2014/main" val="2229230426"/>
                    </a:ext>
                  </a:extLst>
                </a:gridCol>
                <a:gridCol w="843315">
                  <a:extLst>
                    <a:ext uri="{9D8B030D-6E8A-4147-A177-3AD203B41FA5}">
                      <a16:colId xmlns="" xmlns:a16="http://schemas.microsoft.com/office/drawing/2014/main" val="1485013494"/>
                    </a:ext>
                  </a:extLst>
                </a:gridCol>
                <a:gridCol w="848186">
                  <a:extLst>
                    <a:ext uri="{9D8B030D-6E8A-4147-A177-3AD203B41FA5}">
                      <a16:colId xmlns="" xmlns:a16="http://schemas.microsoft.com/office/drawing/2014/main" val="2149879197"/>
                    </a:ext>
                  </a:extLst>
                </a:gridCol>
                <a:gridCol w="789459">
                  <a:extLst>
                    <a:ext uri="{9D8B030D-6E8A-4147-A177-3AD203B41FA5}">
                      <a16:colId xmlns="" xmlns:a16="http://schemas.microsoft.com/office/drawing/2014/main" val="3695029054"/>
                    </a:ext>
                  </a:extLst>
                </a:gridCol>
                <a:gridCol w="811734">
                  <a:extLst>
                    <a:ext uri="{9D8B030D-6E8A-4147-A177-3AD203B41FA5}">
                      <a16:colId xmlns="" xmlns:a16="http://schemas.microsoft.com/office/drawing/2014/main" val="1309596006"/>
                    </a:ext>
                  </a:extLst>
                </a:gridCol>
                <a:gridCol w="869715">
                  <a:extLst>
                    <a:ext uri="{9D8B030D-6E8A-4147-A177-3AD203B41FA5}">
                      <a16:colId xmlns="" xmlns:a16="http://schemas.microsoft.com/office/drawing/2014/main" val="1832943661"/>
                    </a:ext>
                  </a:extLst>
                </a:gridCol>
                <a:gridCol w="869716">
                  <a:extLst>
                    <a:ext uri="{9D8B030D-6E8A-4147-A177-3AD203B41FA5}">
                      <a16:colId xmlns="" xmlns:a16="http://schemas.microsoft.com/office/drawing/2014/main" val="2919707904"/>
                    </a:ext>
                  </a:extLst>
                </a:gridCol>
              </a:tblGrid>
              <a:tr h="338770">
                <a:tc rowSpan="2"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Июнь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Июль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Август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Сентябрь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Октябрь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323449066"/>
                  </a:ext>
                </a:extLst>
              </a:tr>
              <a:tr h="232212">
                <a:tc gridSpan="2"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76960405"/>
                  </a:ext>
                </a:extLst>
              </a:tr>
              <a:tr h="597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Приобретение и лизинг оборудования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01.07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749702217"/>
                  </a:ext>
                </a:extLst>
              </a:tr>
              <a:tr h="790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Социальное предпринимательство (субсидии)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D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01.08 – 01.09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703733690"/>
                  </a:ext>
                </a:extLst>
              </a:tr>
              <a:tr h="543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Социальное предпринимательство (гранты)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01.08 – 01.09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15.09 - 14.10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8038672"/>
                  </a:ext>
                </a:extLst>
              </a:tr>
              <a:tr h="597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Маркетплейсы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01 июня - На постоянной основе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9995238"/>
                  </a:ext>
                </a:extLst>
              </a:tr>
              <a:tr h="597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Франшизы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01 июня - На постоянной основе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01.07 – 31.07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01.08 - 31.08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01.09 - 30.09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01.10 – 31.10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198436463"/>
                  </a:ext>
                </a:extLst>
              </a:tr>
              <a:tr h="543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Промышленное оборудование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 – 01.10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6099722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0D8B9AD-6739-58CE-2D1B-3E19019E4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C4C2336-3BC2-CE7B-568B-A501267E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4680"/>
                </a:solidFill>
                <a:ea typeface="+mn-ea"/>
                <a:cs typeface="+mn-cs"/>
              </a:rPr>
              <a:t>Календарь</a:t>
            </a:r>
            <a:r>
              <a:rPr lang="ru-RU" sz="3200" kern="1200" dirty="0">
                <a:solidFill>
                  <a:srgbClr val="004680"/>
                </a:solidFill>
                <a:ea typeface="+mn-ea"/>
                <a:cs typeface="+mn-cs"/>
              </a:rPr>
              <a:t> субсидий для малого бизнеса 2023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103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15AB3B-1B74-769F-B908-53F6741F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Старт субсидий  для  МСП</a:t>
            </a:r>
          </a:p>
        </p:txBody>
      </p:sp>
    </p:spTree>
    <p:extLst>
      <p:ext uri="{BB962C8B-B14F-4D97-AF65-F5344CB8AC3E}">
        <p14:creationId xmlns:p14="http://schemas.microsoft.com/office/powerpoint/2010/main" val="304513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662DA4-7A22-0753-C7F7-54FA1FD5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79865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4680"/>
                </a:solidFill>
                <a:ea typeface="+mn-ea"/>
                <a:cs typeface="+mn-cs"/>
              </a:rPr>
              <a:t>Календарь субсидий для малого бизнеса 2023</a:t>
            </a:r>
            <a:endParaRPr lang="ru-RU" sz="3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24F009A-2FC5-5A46-EDBC-E2AA76DC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3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0D8B9AD-6739-58CE-2D1B-3E19019E4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D48978-51BC-931F-0CE4-3C36E2B316EE}"/>
              </a:ext>
            </a:extLst>
          </p:cNvPr>
          <p:cNvSpPr txBox="1"/>
          <p:nvPr/>
        </p:nvSpPr>
        <p:spPr>
          <a:xfrm>
            <a:off x="638629" y="1437033"/>
            <a:ext cx="10647322" cy="4782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Приобретение и лизинг оборудования – </a:t>
            </a:r>
            <a:r>
              <a:rPr lang="ru-RU" sz="2400" b="1" dirty="0"/>
              <a:t>с 1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sz="2400" b="1" dirty="0">
                <a:effectLst/>
              </a:rPr>
              <a:t>июня 2023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Маркетплейсы – </a:t>
            </a:r>
            <a:r>
              <a:rPr lang="ru-RU" sz="2400" b="1" dirty="0">
                <a:effectLst/>
              </a:rPr>
              <a:t>с 1 июня 2023 </a:t>
            </a:r>
            <a:r>
              <a:rPr lang="ru-RU" sz="2400" dirty="0">
                <a:effectLst/>
              </a:rPr>
              <a:t>(непрерывно до конца года)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Франшизы –        </a:t>
            </a:r>
            <a:r>
              <a:rPr lang="ru-RU" sz="2400" b="1" dirty="0">
                <a:effectLst/>
              </a:rPr>
              <a:t>с 1 июня 2023 </a:t>
            </a:r>
            <a:r>
              <a:rPr lang="ru-RU" sz="2400" dirty="0">
                <a:effectLst/>
              </a:rPr>
              <a:t>(непрерывно до конца года)</a:t>
            </a:r>
            <a:endParaRPr lang="ru-RU" sz="2400" b="1" dirty="0">
              <a:effectLst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400" b="1" dirty="0">
              <a:effectLst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Социальное предпринимательство (субсидии) – </a:t>
            </a:r>
            <a:r>
              <a:rPr lang="ru-RU" sz="2400" b="1" dirty="0"/>
              <a:t>с 1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sz="2400" b="1" dirty="0">
                <a:effectLst/>
              </a:rPr>
              <a:t>августа 2023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Социальное предпринимательство (гранты) –     </a:t>
            </a:r>
            <a:r>
              <a:rPr lang="ru-RU" sz="2400" b="1" dirty="0"/>
              <a:t>с 1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sz="2400" b="1" dirty="0">
                <a:effectLst/>
              </a:rPr>
              <a:t>августа 2023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400" b="1" dirty="0">
              <a:effectLst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Промышленное оборудование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/>
              </a:rPr>
              <a:t>(с Минпромторгом)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–   </a:t>
            </a:r>
            <a:r>
              <a:rPr lang="ru-RU" sz="2400" b="1" dirty="0"/>
              <a:t>с 1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sz="2400" b="1" dirty="0">
                <a:effectLst/>
              </a:rPr>
              <a:t>сентября 2023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9F2DBC-7A13-BBB9-E350-E2955EE91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39" y="2568746"/>
            <a:ext cx="371231" cy="3712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90A12CF-2074-C813-05E0-8B14B247B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40" y="2041535"/>
            <a:ext cx="371231" cy="3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BFD5135-1A3B-4452-B779-6F7185BAEF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1364" y="1655488"/>
            <a:ext cx="4319478" cy="2533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8FF774-4223-17A3-87DA-4D21024F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6"/>
            <a:ext cx="10914742" cy="79967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Субсидии </a:t>
            </a:r>
            <a:r>
              <a:rPr lang="ru-RU" sz="3200" b="1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на приобретение оборудования</a:t>
            </a:r>
            <a:endParaRPr lang="ru-RU" sz="3200" b="1"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3B6BE4-AA84-8BD0-041A-D7B21410B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213" name="Google Shape;213;p25"/>
          <p:cNvSpPr/>
          <p:nvPr/>
        </p:nvSpPr>
        <p:spPr>
          <a:xfrm>
            <a:off x="771179" y="299803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771179" y="3678003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771179" y="4399443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495408" y="2175960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498994" y="356618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4602411" y="2191724"/>
            <a:ext cx="690607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4573492" y="356618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55168" y="1041652"/>
            <a:ext cx="5925741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Покупка + лизинг - вместе </a:t>
            </a:r>
            <a:endParaRPr dirty="0"/>
          </a:p>
        </p:txBody>
      </p:sp>
      <p:sp>
        <p:nvSpPr>
          <p:cNvPr id="223" name="Google Shape;223;p25"/>
          <p:cNvSpPr/>
          <p:nvPr/>
        </p:nvSpPr>
        <p:spPr>
          <a:xfrm>
            <a:off x="1214934" y="2613204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До 5 млн рублей</a:t>
            </a:r>
            <a:endParaRPr dirty="0"/>
          </a:p>
        </p:txBody>
      </p:sp>
      <p:sp>
        <p:nvSpPr>
          <p:cNvPr id="225" name="Google Shape;225;p25"/>
          <p:cNvSpPr/>
          <p:nvPr/>
        </p:nvSpPr>
        <p:spPr>
          <a:xfrm>
            <a:off x="1225295" y="4624051"/>
            <a:ext cx="5244241" cy="217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Приоритет:</a:t>
            </a:r>
            <a:endParaRPr dirty="0"/>
          </a:p>
          <a:p>
            <a:pPr marL="268288" marR="0" lvl="0" indent="-268288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обрабатывающее производство</a:t>
            </a:r>
            <a:endParaRPr dirty="0"/>
          </a:p>
          <a:p>
            <a:pPr marL="268288" marR="0" lvl="0" indent="-268288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начинающие предприниматели (до 1 года)</a:t>
            </a:r>
            <a:endParaRPr dirty="0"/>
          </a:p>
          <a:p>
            <a:pPr marL="268288" marR="0" lvl="0" indent="-268288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предприятия из отдаленных городских округов</a:t>
            </a:r>
            <a:endParaRPr dirty="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 </a:t>
            </a:r>
            <a:endParaRPr dirty="0"/>
          </a:p>
        </p:txBody>
      </p:sp>
      <p:sp>
        <p:nvSpPr>
          <p:cNvPr id="227" name="Google Shape;227;p25"/>
          <p:cNvSpPr txBox="1"/>
          <p:nvPr/>
        </p:nvSpPr>
        <p:spPr>
          <a:xfrm>
            <a:off x="1214934" y="3257502"/>
            <a:ext cx="45587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50%  </a:t>
            </a: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от фактически произведенных затрат по закупке оборудования или оплате первого взноса лизинга оборудования</a:t>
            </a:r>
            <a:endParaRPr sz="18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696" y="2444920"/>
            <a:ext cx="1245299" cy="7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414" y="3091282"/>
            <a:ext cx="1335861" cy="75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333397"/>
            <a:ext cx="1783624" cy="10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E1FF75-C214-3D09-2994-76D91E462DD4}"/>
              </a:ext>
            </a:extLst>
          </p:cNvPr>
          <p:cNvSpPr txBox="1"/>
          <p:nvPr/>
        </p:nvSpPr>
        <p:spPr>
          <a:xfrm>
            <a:off x="624742" y="1654532"/>
            <a:ext cx="6107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1 июня 2023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Google Shape;227;p25">
            <a:extLst>
              <a:ext uri="{FF2B5EF4-FFF2-40B4-BE49-F238E27FC236}">
                <a16:creationId xmlns="" xmlns:a16="http://schemas.microsoft.com/office/drawing/2014/main" id="{921411E6-B670-7B76-C7ED-5F598E5C5EDE}"/>
              </a:ext>
            </a:extLst>
          </p:cNvPr>
          <p:cNvSpPr txBox="1"/>
          <p:nvPr/>
        </p:nvSpPr>
        <p:spPr>
          <a:xfrm>
            <a:off x="6762456" y="4397823"/>
            <a:ext cx="479091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Город: Истра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Компания: </a:t>
            </a: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ООО «МОБИТРАК»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Производство мобильных торговых объектов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Субсидия: </a:t>
            </a: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Модернизация оборудования</a:t>
            </a:r>
            <a:endParaRPr lang="ru-RU" sz="18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Сумма: 4,6 млн рублей</a:t>
            </a:r>
            <a:endParaRPr sz="18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/>
          <p:nvPr/>
        </p:nvSpPr>
        <p:spPr>
          <a:xfrm>
            <a:off x="1225294" y="4208407"/>
            <a:ext cx="5069997" cy="217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Приоритет: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самозанятые и микропредприятия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предприятия из отдаленных городских округов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выход на торговые площадки </a:t>
            </a:r>
            <a:b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</a:br>
            <a:r>
              <a:rPr lang="ru-RU" dirty="0">
                <a:solidFill>
                  <a:srgbClr val="12151B"/>
                </a:solidFill>
                <a:sym typeface="Quattrocento Sans"/>
              </a:rPr>
              <a:t>в текущем году  </a:t>
            </a:r>
            <a:endParaRPr dirty="0">
              <a:solidFill>
                <a:srgbClr val="12151B"/>
              </a:solidFill>
            </a:endParaRPr>
          </a:p>
        </p:txBody>
      </p:sp>
      <p:pic>
        <p:nvPicPr>
          <p:cNvPr id="38" name="Google Shape;231;p25">
            <a:extLst>
              <a:ext uri="{FF2B5EF4-FFF2-40B4-BE49-F238E27FC236}">
                <a16:creationId xmlns="" xmlns:a16="http://schemas.microsoft.com/office/drawing/2014/main" id="{440995AA-1B1C-4D83-85B9-47F735A0FA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17754"/>
            <a:ext cx="1783624" cy="10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7"/>
          <p:cNvSpPr/>
          <p:nvPr/>
        </p:nvSpPr>
        <p:spPr>
          <a:xfrm>
            <a:off x="1214300" y="2851381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50%  </a:t>
            </a: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от фактических затрат: комиссия маркетплейсам, продвижение товаров на маркетплейсах, доставка товаров</a:t>
            </a:r>
            <a:endParaRPr sz="18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1214934" y="2157300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0,5 млн рублей</a:t>
            </a:r>
            <a:endParaRPr dirty="0"/>
          </a:p>
        </p:txBody>
      </p:sp>
      <p:pic>
        <p:nvPicPr>
          <p:cNvPr id="34" name="Google Shape;229;p25">
            <a:extLst>
              <a:ext uri="{FF2B5EF4-FFF2-40B4-BE49-F238E27FC236}">
                <a16:creationId xmlns="" xmlns:a16="http://schemas.microsoft.com/office/drawing/2014/main" id="{3659ABAC-ACE4-4A95-B7C4-AD7E7396DD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696" y="2016751"/>
            <a:ext cx="1245299" cy="700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7799A6-BF63-476B-C9E4-5323453EA670}"/>
              </a:ext>
            </a:extLst>
          </p:cNvPr>
          <p:cNvSpPr txBox="1"/>
          <p:nvPr/>
        </p:nvSpPr>
        <p:spPr>
          <a:xfrm>
            <a:off x="684473" y="1339125"/>
            <a:ext cx="6107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 постоянной основе с 1 июня 2023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1C890A-5D66-5257-686E-8390E6CB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472848"/>
            <a:ext cx="10914742" cy="71738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Субсидии на выход </a:t>
            </a:r>
            <a:r>
              <a:rPr lang="ru-RU" sz="3200" b="1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на маркетплейсы</a:t>
            </a:r>
            <a:endParaRPr lang="ru-RU" sz="3200" b="1" dirty="0"/>
          </a:p>
        </p:txBody>
      </p:sp>
      <p:sp>
        <p:nvSpPr>
          <p:cNvPr id="268" name="Google Shape;268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2836F0-C8DE-BF72-B942-12A7C3B90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269" name="Google Shape;269;p27"/>
          <p:cNvSpPr/>
          <p:nvPr/>
        </p:nvSpPr>
        <p:spPr>
          <a:xfrm>
            <a:off x="914400" y="2582391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914400" y="3262360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914400" y="3983800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638629" y="176031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642215" y="315054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4745632" y="1776081"/>
            <a:ext cx="690607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6" name="Google Shape;276;p27"/>
          <p:cNvSpPr/>
          <p:nvPr/>
        </p:nvSpPr>
        <p:spPr>
          <a:xfrm>
            <a:off x="4716713" y="315054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227;p25">
            <a:extLst>
              <a:ext uri="{FF2B5EF4-FFF2-40B4-BE49-F238E27FC236}">
                <a16:creationId xmlns="" xmlns:a16="http://schemas.microsoft.com/office/drawing/2014/main" id="{9232974C-B9A8-FC34-9FDE-47F7E9C654AC}"/>
              </a:ext>
            </a:extLst>
          </p:cNvPr>
          <p:cNvSpPr txBox="1"/>
          <p:nvPr/>
        </p:nvSpPr>
        <p:spPr>
          <a:xfrm>
            <a:off x="6862070" y="4397823"/>
            <a:ext cx="518339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Город: Люберцы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Компания: </a:t>
            </a: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ООО «СКАЙ ЛЭЙК»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Производство школьной формы для детей и подростков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a typeface="Quattrocento Sans"/>
                <a:cs typeface="Quattrocento Sans"/>
                <a:sym typeface="Quattrocento Sans"/>
              </a:rPr>
              <a:t>Субсидия: Маркетплейсы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Сумма: 500 тыс. рублей</a:t>
            </a:r>
            <a:endParaRPr sz="18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1765ABB-D5E9-4028-86F5-53676BFE7923}"/>
              </a:ext>
            </a:extLst>
          </p:cNvPr>
          <p:cNvSpPr/>
          <p:nvPr/>
        </p:nvSpPr>
        <p:spPr>
          <a:xfrm>
            <a:off x="6862070" y="1665092"/>
            <a:ext cx="4320595" cy="25177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B678793-B631-4BC7-B018-66B2CCDADE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90" t="26916" r="9245" b="19567"/>
          <a:stretch/>
        </p:blipFill>
        <p:spPr>
          <a:xfrm>
            <a:off x="7718241" y="1649467"/>
            <a:ext cx="2594273" cy="255516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5CCC8F8-8AA5-4B7C-9C0D-3411672F1157}"/>
              </a:ext>
            </a:extLst>
          </p:cNvPr>
          <p:cNvSpPr/>
          <p:nvPr/>
        </p:nvSpPr>
        <p:spPr>
          <a:xfrm>
            <a:off x="6848091" y="1714653"/>
            <a:ext cx="870150" cy="247907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Google Shape;230;p25">
            <a:extLst>
              <a:ext uri="{FF2B5EF4-FFF2-40B4-BE49-F238E27FC236}">
                <a16:creationId xmlns="" xmlns:a16="http://schemas.microsoft.com/office/drawing/2014/main" id="{E127BA47-7A65-438B-9C58-69341B15189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1414" y="2675639"/>
            <a:ext cx="1335861" cy="75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31;p25">
            <a:extLst>
              <a:ext uri="{FF2B5EF4-FFF2-40B4-BE49-F238E27FC236}">
                <a16:creationId xmlns="" xmlns:a16="http://schemas.microsoft.com/office/drawing/2014/main" id="{A8C1541C-2878-49DF-87DD-6035526399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37648"/>
            <a:ext cx="1783624" cy="10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7"/>
          <p:cNvSpPr/>
          <p:nvPr/>
        </p:nvSpPr>
        <p:spPr>
          <a:xfrm>
            <a:off x="1225294" y="4023945"/>
            <a:ext cx="4926904" cy="217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Приоритет: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начинающие предприниматели (до 1 года)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предприятия из отдаленных городских округов</a:t>
            </a: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 </a:t>
            </a:r>
            <a:endParaRPr dirty="0"/>
          </a:p>
        </p:txBody>
      </p:sp>
      <p:sp>
        <p:nvSpPr>
          <p:cNvPr id="282" name="Google Shape;282;p27"/>
          <p:cNvSpPr/>
          <p:nvPr/>
        </p:nvSpPr>
        <p:spPr>
          <a:xfrm>
            <a:off x="1212399" y="3272757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50% от фактических затрат</a:t>
            </a:r>
            <a:endParaRPr sz="18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1212399" y="2325347"/>
            <a:ext cx="5564036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до 0,5 млн рублей для федеральных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5696F"/>
                </a:solidFill>
                <a:ea typeface="Quattrocento Sans"/>
                <a:cs typeface="Quattrocento Sans"/>
                <a:sym typeface="Quattrocento Sans"/>
              </a:rPr>
              <a:t>до 1 млн рублей для региональных франшиз</a:t>
            </a:r>
            <a:endParaRPr sz="1800" b="1" dirty="0">
              <a:solidFill>
                <a:srgbClr val="15696F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" name="Google Shape;229;p25">
            <a:extLst>
              <a:ext uri="{FF2B5EF4-FFF2-40B4-BE49-F238E27FC236}">
                <a16:creationId xmlns="" xmlns:a16="http://schemas.microsoft.com/office/drawing/2014/main" id="{2699B73E-E647-4E1A-8A09-1E6ED561A5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696" y="2199899"/>
            <a:ext cx="1245299" cy="700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164B2-2CFF-13BC-80A2-FBB04AE6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6"/>
            <a:ext cx="10914742" cy="10297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Субсидии на открытие бизнеса </a:t>
            </a:r>
            <a:r>
              <a:rPr lang="ru-RU" sz="3200" b="1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по франшизе</a:t>
            </a:r>
            <a:endParaRPr lang="ru-RU" sz="3200" b="1" dirty="0"/>
          </a:p>
        </p:txBody>
      </p:sp>
      <p:sp>
        <p:nvSpPr>
          <p:cNvPr id="268" name="Google Shape;268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2836F0-C8DE-BF72-B942-12A7C3B90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269" name="Google Shape;269;p27"/>
          <p:cNvSpPr/>
          <p:nvPr/>
        </p:nvSpPr>
        <p:spPr>
          <a:xfrm>
            <a:off x="914400" y="2402285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914400" y="308225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914400" y="380369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638629" y="2175960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642215" y="2970438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4745632" y="2191724"/>
            <a:ext cx="690607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6" name="Google Shape;276;p27"/>
          <p:cNvSpPr/>
          <p:nvPr/>
        </p:nvSpPr>
        <p:spPr>
          <a:xfrm>
            <a:off x="4716713" y="2970438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227;p25">
            <a:extLst>
              <a:ext uri="{FF2B5EF4-FFF2-40B4-BE49-F238E27FC236}">
                <a16:creationId xmlns="" xmlns:a16="http://schemas.microsoft.com/office/drawing/2014/main" id="{331B8213-D65E-123F-31DC-71D1D6DC734E}"/>
              </a:ext>
            </a:extLst>
          </p:cNvPr>
          <p:cNvSpPr txBox="1"/>
          <p:nvPr/>
        </p:nvSpPr>
        <p:spPr>
          <a:xfrm>
            <a:off x="6862071" y="4397823"/>
            <a:ext cx="455875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Город: Реутов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Компания: </a:t>
            </a: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Франчайзинговая сеть парикмахерских «</a:t>
            </a:r>
            <a:r>
              <a:rPr lang="en-US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BORODACH»</a:t>
            </a:r>
            <a:endParaRPr lang="ru-RU" b="1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Парикмахерские услуги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Субсидия: Франшизы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Сумма: 748,4 тыс. рублей</a:t>
            </a:r>
            <a:endParaRPr sz="18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E4FD56-D7CB-BD49-5E94-3B5A4033A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0"/>
          <a:stretch/>
        </p:blipFill>
        <p:spPr>
          <a:xfrm>
            <a:off x="6922190" y="1675996"/>
            <a:ext cx="4258651" cy="25177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6C27A44-2DD8-4B1D-A437-73D4F7626FBC}"/>
              </a:ext>
            </a:extLst>
          </p:cNvPr>
          <p:cNvSpPr txBox="1"/>
          <p:nvPr/>
        </p:nvSpPr>
        <p:spPr>
          <a:xfrm>
            <a:off x="742025" y="1464903"/>
            <a:ext cx="6107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 постоянной основе с 1 июня 2023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Google Shape;230;p25">
            <a:extLst>
              <a:ext uri="{FF2B5EF4-FFF2-40B4-BE49-F238E27FC236}">
                <a16:creationId xmlns="" xmlns:a16="http://schemas.microsoft.com/office/drawing/2014/main" id="{53A29466-FF36-46A5-8B16-859DBD14A67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1414" y="3094322"/>
            <a:ext cx="1335861" cy="751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22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/>
          <p:nvPr/>
        </p:nvSpPr>
        <p:spPr>
          <a:xfrm>
            <a:off x="1225294" y="4831752"/>
            <a:ext cx="4926904" cy="217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Приоритет: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начинающие предприниматели (до 1 года)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предприятия из отдаленных городских округов</a:t>
            </a: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 </a:t>
            </a:r>
            <a:endParaRPr dirty="0"/>
          </a:p>
        </p:txBody>
      </p:sp>
      <p:pic>
        <p:nvPicPr>
          <p:cNvPr id="36" name="Google Shape;231;p25">
            <a:extLst>
              <a:ext uri="{FF2B5EF4-FFF2-40B4-BE49-F238E27FC236}">
                <a16:creationId xmlns="" xmlns:a16="http://schemas.microsoft.com/office/drawing/2014/main" id="{CFF4D5DD-240B-482A-BC80-41A04E3594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33813"/>
            <a:ext cx="1783624" cy="10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287728-28CC-4722-D332-AA352DFC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91451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Субсидии </a:t>
            </a:r>
            <a:r>
              <a:rPr lang="ru-RU" sz="3200" b="1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социальным предпринимателям</a:t>
            </a:r>
            <a:endParaRPr lang="ru-RU" sz="3200" b="1" dirty="0"/>
          </a:p>
        </p:txBody>
      </p:sp>
      <p:sp>
        <p:nvSpPr>
          <p:cNvPr id="240" name="Google Shape;240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F4578F8-C312-0C6E-F89F-C4637AB16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241" name="Google Shape;241;p26"/>
          <p:cNvSpPr/>
          <p:nvPr/>
        </p:nvSpPr>
        <p:spPr>
          <a:xfrm>
            <a:off x="914400" y="299803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914400" y="3678003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914400" y="4399443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638629" y="2175960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642215" y="356618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4745632" y="2191724"/>
            <a:ext cx="690607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4716713" y="356618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638629" y="1749840"/>
            <a:ext cx="536531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0" name="Google Shape;250;p26"/>
          <p:cNvSpPr/>
          <p:nvPr/>
        </p:nvSpPr>
        <p:spPr>
          <a:xfrm>
            <a:off x="6282364" y="1973222"/>
            <a:ext cx="5483750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Грант социальным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a typeface="Quattrocento Sans"/>
                <a:cs typeface="Quattrocento Sans"/>
                <a:sym typeface="Quattrocento Sans"/>
              </a:rPr>
              <a:t>(+ молодым предпринимателям)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1077039" y="3022375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5696F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6776435" y="3344284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0,5 млн рублей</a:t>
            </a:r>
            <a:endParaRPr dirty="0"/>
          </a:p>
        </p:txBody>
      </p:sp>
      <p:sp>
        <p:nvSpPr>
          <p:cNvPr id="254" name="Google Shape;254;p26"/>
          <p:cNvSpPr/>
          <p:nvPr/>
        </p:nvSpPr>
        <p:spPr>
          <a:xfrm>
            <a:off x="6776435" y="4157810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75% от запланированных затрат</a:t>
            </a:r>
            <a:endParaRPr dirty="0"/>
          </a:p>
        </p:txBody>
      </p:sp>
      <p:sp>
        <p:nvSpPr>
          <p:cNvPr id="256" name="Google Shape;256;p26"/>
          <p:cNvSpPr/>
          <p:nvPr/>
        </p:nvSpPr>
        <p:spPr>
          <a:xfrm>
            <a:off x="6776435" y="4842193"/>
            <a:ext cx="4926904" cy="217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Приоритет: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начинающие предприниматели (до 1 года)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предприятия из отдаленных городских округов</a:t>
            </a: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 </a:t>
            </a:r>
            <a:endParaRPr dirty="0"/>
          </a:p>
        </p:txBody>
      </p:sp>
      <p:pic>
        <p:nvPicPr>
          <p:cNvPr id="260" name="Google Shape;26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4236" y="3170800"/>
            <a:ext cx="1245299" cy="7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3747" y="3973936"/>
            <a:ext cx="1335861" cy="75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7178" y="4533813"/>
            <a:ext cx="1783624" cy="10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77;p27">
            <a:extLst>
              <a:ext uri="{FF2B5EF4-FFF2-40B4-BE49-F238E27FC236}">
                <a16:creationId xmlns="" xmlns:a16="http://schemas.microsoft.com/office/drawing/2014/main" id="{BF2819EB-DC2C-4558-9F77-E2AB0D9B11D2}"/>
              </a:ext>
            </a:extLst>
          </p:cNvPr>
          <p:cNvSpPr/>
          <p:nvPr/>
        </p:nvSpPr>
        <p:spPr>
          <a:xfrm>
            <a:off x="638629" y="1922966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На операционные затраты </a:t>
            </a:r>
            <a:r>
              <a:rPr lang="ru-RU" sz="16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(аренда, коммунальные платежи и другое)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C1BFB7C-2878-4B52-AE13-1DCDFC205C0A}"/>
              </a:ext>
            </a:extLst>
          </p:cNvPr>
          <p:cNvSpPr txBox="1"/>
          <p:nvPr/>
        </p:nvSpPr>
        <p:spPr>
          <a:xfrm>
            <a:off x="669147" y="1418342"/>
            <a:ext cx="6107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 августа 2023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Google Shape;280;p27">
            <a:extLst>
              <a:ext uri="{FF2B5EF4-FFF2-40B4-BE49-F238E27FC236}">
                <a16:creationId xmlns="" xmlns:a16="http://schemas.microsoft.com/office/drawing/2014/main" id="{030D51CF-9B39-4A84-A44C-8F3B811AE113}"/>
              </a:ext>
            </a:extLst>
          </p:cNvPr>
          <p:cNvSpPr/>
          <p:nvPr/>
        </p:nvSpPr>
        <p:spPr>
          <a:xfrm>
            <a:off x="1212399" y="3321928"/>
            <a:ext cx="5564036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До 2 млн рублей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5696F"/>
                </a:solidFill>
                <a:ea typeface="Quattrocento Sans"/>
                <a:cs typeface="Quattrocento Sans"/>
                <a:sym typeface="Quattrocento Sans"/>
              </a:rPr>
              <a:t>(до 3 млн рублей для ясельных групп)</a:t>
            </a:r>
          </a:p>
        </p:txBody>
      </p:sp>
      <p:pic>
        <p:nvPicPr>
          <p:cNvPr id="33" name="Google Shape;229;p25">
            <a:extLst>
              <a:ext uri="{FF2B5EF4-FFF2-40B4-BE49-F238E27FC236}">
                <a16:creationId xmlns="" xmlns:a16="http://schemas.microsoft.com/office/drawing/2014/main" id="{3BBD573E-FC6B-4554-860C-8FF43E24DC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696" y="3196480"/>
            <a:ext cx="1245299" cy="7004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282;p27">
            <a:extLst>
              <a:ext uri="{FF2B5EF4-FFF2-40B4-BE49-F238E27FC236}">
                <a16:creationId xmlns="" xmlns:a16="http://schemas.microsoft.com/office/drawing/2014/main" id="{A5229EA6-3BC6-432A-A544-EA08D5D67831}"/>
              </a:ext>
            </a:extLst>
          </p:cNvPr>
          <p:cNvSpPr/>
          <p:nvPr/>
        </p:nvSpPr>
        <p:spPr>
          <a:xfrm>
            <a:off x="1212399" y="4146503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85% от фактических затрат</a:t>
            </a:r>
            <a:endParaRPr lang="ru-RU" dirty="0"/>
          </a:p>
        </p:txBody>
      </p:sp>
      <p:pic>
        <p:nvPicPr>
          <p:cNvPr id="35" name="Google Shape;230;p25">
            <a:extLst>
              <a:ext uri="{FF2B5EF4-FFF2-40B4-BE49-F238E27FC236}">
                <a16:creationId xmlns="" xmlns:a16="http://schemas.microsoft.com/office/drawing/2014/main" id="{1653711A-E75C-428F-9EEF-A905B1BF46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414" y="3966208"/>
            <a:ext cx="1335861" cy="75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7;p27">
            <a:extLst>
              <a:ext uri="{FF2B5EF4-FFF2-40B4-BE49-F238E27FC236}">
                <a16:creationId xmlns="" xmlns:a16="http://schemas.microsoft.com/office/drawing/2014/main" id="{D90A2211-9109-42F6-8E30-4BBDAE83FBAC}"/>
              </a:ext>
            </a:extLst>
          </p:cNvPr>
          <p:cNvSpPr/>
          <p:nvPr/>
        </p:nvSpPr>
        <p:spPr>
          <a:xfrm>
            <a:off x="638629" y="1640541"/>
            <a:ext cx="6616696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Промышленным предприятиям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a typeface="Quattrocento Sans"/>
                <a:cs typeface="Quattrocento Sans"/>
                <a:sym typeface="Quattrocento Sans"/>
              </a:rPr>
              <a:t>(совместно с Минпромторг РФ)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CC8AEF86-E7B0-495C-9BBC-36354588562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10947"/>
          <a:stretch/>
        </p:blipFill>
        <p:spPr bwMode="auto">
          <a:xfrm>
            <a:off x="6862069" y="1660371"/>
            <a:ext cx="4318771" cy="252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/>
          <p:nvPr/>
        </p:nvSpPr>
        <p:spPr>
          <a:xfrm>
            <a:off x="1232238" y="4995473"/>
            <a:ext cx="4926904" cy="217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Приоритет:</a:t>
            </a:r>
            <a:endParaRPr dirty="0"/>
          </a:p>
          <a:p>
            <a:pPr marL="268288" marR="0" lvl="0" indent="-268288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обеспечение импортозамещения на территории Московской области</a:t>
            </a:r>
            <a:endParaRPr dirty="0"/>
          </a:p>
          <a:p>
            <a:pPr marL="268288" marR="0" lvl="0" indent="-268288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предприятия из отдаленных городских округов</a:t>
            </a:r>
            <a:endParaRPr sz="1800" b="1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  </a:t>
            </a:r>
            <a:endParaRPr dirty="0"/>
          </a:p>
        </p:txBody>
      </p:sp>
      <p:pic>
        <p:nvPicPr>
          <p:cNvPr id="31" name="Google Shape;231;p25">
            <a:extLst>
              <a:ext uri="{FF2B5EF4-FFF2-40B4-BE49-F238E27FC236}">
                <a16:creationId xmlns="" xmlns:a16="http://schemas.microsoft.com/office/drawing/2014/main" id="{0C660A16-65E8-4DF3-86B8-1646B81E9B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09177"/>
            <a:ext cx="1783624" cy="100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30;p25">
            <a:extLst>
              <a:ext uri="{FF2B5EF4-FFF2-40B4-BE49-F238E27FC236}">
                <a16:creationId xmlns="" xmlns:a16="http://schemas.microsoft.com/office/drawing/2014/main" id="{70C88D1A-1881-42A2-B136-E2A16D1BA2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414" y="3842842"/>
            <a:ext cx="1335861" cy="75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29;p25">
            <a:extLst>
              <a:ext uri="{FF2B5EF4-FFF2-40B4-BE49-F238E27FC236}">
                <a16:creationId xmlns="" xmlns:a16="http://schemas.microsoft.com/office/drawing/2014/main" id="{BFBAA9F9-CE66-4EF0-9FB2-143BFAFC44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696" y="3183954"/>
            <a:ext cx="1245299" cy="700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55831F-B7B0-1D07-38B5-6E5A0ED1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78040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Субсидии на </a:t>
            </a:r>
            <a:r>
              <a:rPr lang="ru-RU" sz="3200" b="1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промышленное оборудование</a:t>
            </a:r>
            <a:endParaRPr lang="ru-RU" sz="3200" b="1"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3B6BE4-AA84-8BD0-041A-D7B21410B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Меры поддержки МСП | 2023</a:t>
            </a:r>
          </a:p>
        </p:txBody>
      </p:sp>
      <p:sp>
        <p:nvSpPr>
          <p:cNvPr id="213" name="Google Shape;213;p25"/>
          <p:cNvSpPr/>
          <p:nvPr/>
        </p:nvSpPr>
        <p:spPr>
          <a:xfrm>
            <a:off x="771179" y="299803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771179" y="3678003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771179" y="4399443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495408" y="2175960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498994" y="356618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4602411" y="2191724"/>
            <a:ext cx="690607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4573492" y="356618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771179" y="1709130"/>
            <a:ext cx="5118515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25"/>
          <p:cNvSpPr/>
          <p:nvPr/>
        </p:nvSpPr>
        <p:spPr>
          <a:xfrm>
            <a:off x="1212399" y="3315363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До 10 млн рублей</a:t>
            </a:r>
            <a:endParaRPr dirty="0"/>
          </a:p>
        </p:txBody>
      </p:sp>
      <p:sp>
        <p:nvSpPr>
          <p:cNvPr id="3" name="Google Shape;227;p25">
            <a:extLst>
              <a:ext uri="{FF2B5EF4-FFF2-40B4-BE49-F238E27FC236}">
                <a16:creationId xmlns="" xmlns:a16="http://schemas.microsoft.com/office/drawing/2014/main" id="{1C390B37-F5DB-1855-80B4-0D3227B88872}"/>
              </a:ext>
            </a:extLst>
          </p:cNvPr>
          <p:cNvSpPr txBox="1"/>
          <p:nvPr/>
        </p:nvSpPr>
        <p:spPr>
          <a:xfrm>
            <a:off x="6862070" y="4322667"/>
            <a:ext cx="492690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Город: Ногинск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Компания: </a:t>
            </a: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АО «ЧИСТОВЬЕ»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Производство одноразовых расходных материалов для медицинских организаций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a typeface="Quattrocento Sans"/>
                <a:cs typeface="Quattrocento Sans"/>
                <a:sym typeface="Quattrocento Sans"/>
              </a:rPr>
              <a:t>Субсидия: промышленное оборудование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Сумма: 3,9 млн рублей</a:t>
            </a:r>
            <a:endParaRPr lang="ru-RU" sz="18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387C5B4-D2FC-CC10-6A90-D5E6D018C0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52" y="491949"/>
            <a:ext cx="1229119" cy="12291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C7F6B31-198D-D2E2-7021-206EC2C433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0" y="1263261"/>
            <a:ext cx="1193484" cy="2028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D296A18-2537-4D0A-9050-1B3C383B72E8}"/>
              </a:ext>
            </a:extLst>
          </p:cNvPr>
          <p:cNvSpPr txBox="1"/>
          <p:nvPr/>
        </p:nvSpPr>
        <p:spPr>
          <a:xfrm>
            <a:off x="642046" y="2643761"/>
            <a:ext cx="6107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 сентября </a:t>
            </a:r>
            <a:r>
              <a:rPr lang="ru-RU" sz="18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2023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Google Shape;282;p27">
            <a:extLst>
              <a:ext uri="{FF2B5EF4-FFF2-40B4-BE49-F238E27FC236}">
                <a16:creationId xmlns="" xmlns:a16="http://schemas.microsoft.com/office/drawing/2014/main" id="{6E10E008-19DC-4E35-81FA-E265843083A4}"/>
              </a:ext>
            </a:extLst>
          </p:cNvPr>
          <p:cNvSpPr/>
          <p:nvPr/>
        </p:nvSpPr>
        <p:spPr>
          <a:xfrm>
            <a:off x="1212399" y="4023137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20%  </a:t>
            </a: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от фактически произведенных затрат по закупке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23608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D4839B6-588D-8446-8939-76705B38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D03A9FE-CC24-2545-898D-416B8915F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sp>
        <p:nvSpPr>
          <p:cNvPr id="6" name="Google Shape;277;p27">
            <a:extLst>
              <a:ext uri="{FF2B5EF4-FFF2-40B4-BE49-F238E27FC236}">
                <a16:creationId xmlns="" xmlns:a16="http://schemas.microsoft.com/office/drawing/2014/main" id="{7185EFB0-EFF4-134E-835B-DC061BDACA41}"/>
              </a:ext>
            </a:extLst>
          </p:cNvPr>
          <p:cNvSpPr/>
          <p:nvPr/>
        </p:nvSpPr>
        <p:spPr>
          <a:xfrm>
            <a:off x="638628" y="1459265"/>
            <a:ext cx="10272626" cy="196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dk1"/>
              </a:solidFill>
              <a:sym typeface="Quattrocento Sans"/>
            </a:endParaRPr>
          </a:p>
        </p:txBody>
      </p:sp>
      <p:sp>
        <p:nvSpPr>
          <p:cNvPr id="18" name="Google Shape;277;p27">
            <a:extLst>
              <a:ext uri="{FF2B5EF4-FFF2-40B4-BE49-F238E27FC236}">
                <a16:creationId xmlns="" xmlns:a16="http://schemas.microsoft.com/office/drawing/2014/main" id="{8DE95F77-509B-4259-9FB8-E41E9B813FA2}"/>
              </a:ext>
            </a:extLst>
          </p:cNvPr>
          <p:cNvSpPr/>
          <p:nvPr/>
        </p:nvSpPr>
        <p:spPr>
          <a:xfrm>
            <a:off x="937429" y="947329"/>
            <a:ext cx="11223683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sym typeface="Quattrocento Sans"/>
              </a:rPr>
              <a:t>Проанализировали причины отказов – сделали СЕРВИСЫ  </a:t>
            </a:r>
            <a:r>
              <a:rPr lang="ru-RU" sz="2000" b="1" dirty="0" err="1">
                <a:solidFill>
                  <a:schemeClr val="dk1"/>
                </a:solidFill>
                <a:sym typeface="Quattrocento Sans"/>
              </a:rPr>
              <a:t>предпроверки</a:t>
            </a:r>
            <a:r>
              <a:rPr lang="ru-RU" sz="2000" b="1" dirty="0">
                <a:solidFill>
                  <a:schemeClr val="dk1"/>
                </a:solidFill>
                <a:sym typeface="Quattrocento Sans"/>
              </a:rPr>
              <a:t> и помощи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dk1"/>
              </a:solidFill>
              <a:sym typeface="Quattrocento Sans"/>
            </a:endParaRPr>
          </a:p>
        </p:txBody>
      </p:sp>
      <p:graphicFrame>
        <p:nvGraphicFramePr>
          <p:cNvPr id="19" name="Таблица 7">
            <a:extLst>
              <a:ext uri="{FF2B5EF4-FFF2-40B4-BE49-F238E27FC236}">
                <a16:creationId xmlns="" xmlns:a16="http://schemas.microsoft.com/office/drawing/2014/main" id="{D7BF15AE-D48F-43DE-8511-0AD3CC5DA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72875"/>
              </p:ext>
            </p:extLst>
          </p:nvPr>
        </p:nvGraphicFramePr>
        <p:xfrm>
          <a:off x="638628" y="1446447"/>
          <a:ext cx="11223683" cy="3455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704">
                  <a:extLst>
                    <a:ext uri="{9D8B030D-6E8A-4147-A177-3AD203B41FA5}">
                      <a16:colId xmlns="" xmlns:a16="http://schemas.microsoft.com/office/drawing/2014/main" val="1828202285"/>
                    </a:ext>
                  </a:extLst>
                </a:gridCol>
                <a:gridCol w="4233377">
                  <a:extLst>
                    <a:ext uri="{9D8B030D-6E8A-4147-A177-3AD203B41FA5}">
                      <a16:colId xmlns="" xmlns:a16="http://schemas.microsoft.com/office/drawing/2014/main" val="1752568563"/>
                    </a:ext>
                  </a:extLst>
                </a:gridCol>
                <a:gridCol w="6500602">
                  <a:extLst>
                    <a:ext uri="{9D8B030D-6E8A-4147-A177-3AD203B41FA5}">
                      <a16:colId xmlns="" xmlns:a16="http://schemas.microsoft.com/office/drawing/2014/main" val="983544719"/>
                    </a:ext>
                  </a:extLst>
                </a:gridCol>
              </a:tblGrid>
              <a:tr h="357992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Проблема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</a:rPr>
                        <a:t>Решение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323449066"/>
                  </a:ext>
                </a:extLst>
              </a:tr>
              <a:tr h="469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B2749"/>
                          </a:solidFill>
                          <a:effectLst/>
                          <a:latin typeface="+mn-lt"/>
                        </a:rPr>
                        <a:t>Несоответствие компании КРИТЕРИЯМ субсидии (28%)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Сервисы «</a:t>
                      </a:r>
                      <a:r>
                        <a:rPr lang="ru-RU" sz="1600" b="0" kern="1200" dirty="0" err="1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Предпроверки</a:t>
                      </a: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»: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 1. Сервис «Наличие в  Реестре МСП»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 2. Состоит ли в реестре социальных предпринимателей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 3. Сервис «Стоп-лист» -  выполнены ли обязательство по предыдущим мерам поддержки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399522524"/>
                  </a:ext>
                </a:extLst>
              </a:tr>
              <a:tr h="251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B2749"/>
                          </a:solidFill>
                          <a:effectLst/>
                          <a:latin typeface="+mn-lt"/>
                        </a:rPr>
                        <a:t>Некорректный РАСЧЕТ ПОКАЗАТЕЛЕЙ (39</a:t>
                      </a:r>
                      <a:r>
                        <a:rPr lang="ru-RU" sz="1600" b="0" dirty="0">
                          <a:solidFill>
                            <a:srgbClr val="0B2749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%)</a:t>
                      </a:r>
                      <a:endParaRPr lang="ru-RU" sz="1600" b="0" dirty="0">
                        <a:solidFill>
                          <a:srgbClr val="0B2749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Автоматический расчет:</a:t>
                      </a:r>
                    </a:p>
                    <a:p>
                      <a:pPr algn="l"/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1. Результатов соглашения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2. Сервис «Расчет показателей»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389085879"/>
                  </a:ext>
                </a:extLst>
              </a:tr>
              <a:tr h="233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B274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ОШИБКИ  в банковских реквизитах и расчетных счетах (15</a:t>
                      </a:r>
                      <a:r>
                        <a:rPr lang="ru-RU" sz="1600" b="0" dirty="0">
                          <a:solidFill>
                            <a:srgbClr val="0B274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%)</a:t>
                      </a:r>
                      <a:endParaRPr lang="ru-RU" sz="1600" b="0" dirty="0">
                        <a:solidFill>
                          <a:srgbClr val="0B274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Сервис «</a:t>
                      </a:r>
                      <a:r>
                        <a:rPr lang="ru-RU" sz="1600" b="0" kern="1200" dirty="0" err="1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Предпроверка</a:t>
                      </a: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 расчетного счета»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и справочник банковских реквизитов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3274262526"/>
                  </a:ext>
                </a:extLst>
              </a:tr>
              <a:tr h="384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Если РАНЕЕ пользовался поддержкой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Автоматическое </a:t>
                      </a:r>
                      <a:r>
                        <a:rPr lang="ru-RU" sz="1600" b="0" kern="1200" dirty="0" err="1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предзаполнение</a:t>
                      </a:r>
                      <a:r>
                        <a:rPr lang="ru-RU" sz="1600" b="0" kern="1200" dirty="0">
                          <a:solidFill>
                            <a:srgbClr val="0B2749"/>
                          </a:solidFill>
                          <a:latin typeface="+mn-lt"/>
                          <a:ea typeface="+mn-ea"/>
                          <a:cs typeface="+mn-cs"/>
                        </a:rPr>
                        <a:t> всех полей новой заявки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7F2F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730830616"/>
                  </a:ext>
                </a:extLst>
              </a:tr>
            </a:tbl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A11F5F58-7B8C-4483-84DD-6E0E535861C6}"/>
              </a:ext>
            </a:extLst>
          </p:cNvPr>
          <p:cNvGrpSpPr/>
          <p:nvPr/>
        </p:nvGrpSpPr>
        <p:grpSpPr>
          <a:xfrm>
            <a:off x="8522201" y="5214300"/>
            <a:ext cx="1462874" cy="627264"/>
            <a:chOff x="7508290" y="1524955"/>
            <a:chExt cx="1462874" cy="627264"/>
          </a:xfrm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5B025032-C44E-36E3-49CC-9AFC9C265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44" b="98047" l="10000" r="90000">
                          <a14:foregroundMark x1="31111" y1="34375" x2="31111" y2="34375"/>
                          <a14:foregroundMark x1="39444" y1="17383" x2="39444" y2="17383"/>
                          <a14:foregroundMark x1="38444" y1="28906" x2="38444" y2="28906"/>
                          <a14:foregroundMark x1="39222" y1="38672" x2="39222" y2="38672"/>
                          <a14:foregroundMark x1="39222" y1="49805" x2="39222" y2="49805"/>
                          <a14:foregroundMark x1="39000" y1="59766" x2="39000" y2="59766"/>
                          <a14:foregroundMark x1="39000" y1="73242" x2="39000" y2="73242"/>
                          <a14:foregroundMark x1="39556" y1="82422" x2="39556" y2="82422"/>
                          <a14:foregroundMark x1="38000" y1="98047" x2="38000" y2="98047"/>
                          <a14:foregroundMark x1="51333" y1="2344" x2="51333" y2="23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290" y="1524955"/>
              <a:ext cx="789075" cy="448896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716AFB08-CCCF-4639-17C4-527FE43D42BF}"/>
                </a:ext>
              </a:extLst>
            </p:cNvPr>
            <p:cNvSpPr/>
            <p:nvPr/>
          </p:nvSpPr>
          <p:spPr>
            <a:xfrm>
              <a:off x="7814799" y="1756245"/>
              <a:ext cx="423776" cy="395974"/>
            </a:xfrm>
            <a:prstGeom prst="ellipse">
              <a:avLst/>
            </a:prstGeom>
            <a:solidFill>
              <a:srgbClr val="004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="" xmlns:a16="http://schemas.microsoft.com/office/drawing/2014/main" id="{4146B6DE-99ED-7497-464D-5B9503BBB96C}"/>
                </a:ext>
              </a:extLst>
            </p:cNvPr>
            <p:cNvCxnSpPr>
              <a:cxnSpLocks/>
            </p:cNvCxnSpPr>
            <p:nvPr/>
          </p:nvCxnSpPr>
          <p:spPr>
            <a:xfrm>
              <a:off x="8410201" y="1707684"/>
              <a:ext cx="560963" cy="0"/>
            </a:xfrm>
            <a:prstGeom prst="straightConnector1">
              <a:avLst/>
            </a:prstGeom>
            <a:ln w="38100">
              <a:solidFill>
                <a:srgbClr val="62B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Google Shape;277;p27">
            <a:extLst>
              <a:ext uri="{FF2B5EF4-FFF2-40B4-BE49-F238E27FC236}">
                <a16:creationId xmlns="" xmlns:a16="http://schemas.microsoft.com/office/drawing/2014/main" id="{BDEED145-2705-457C-B915-4AC031A07724}"/>
              </a:ext>
            </a:extLst>
          </p:cNvPr>
          <p:cNvSpPr/>
          <p:nvPr/>
        </p:nvSpPr>
        <p:spPr>
          <a:xfrm>
            <a:off x="969430" y="5310707"/>
            <a:ext cx="9209801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sym typeface="Quattrocento Sans"/>
              </a:rPr>
              <a:t>Сократили количество документов при подаче заявления</a:t>
            </a:r>
            <a:endParaRPr lang="ru-RU" sz="2000" b="1" dirty="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6301B18-43D6-4E1C-B4A1-965E1B9A7A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8047" l="10000" r="90000">
                        <a14:foregroundMark x1="31111" y1="34375" x2="31111" y2="34375"/>
                        <a14:foregroundMark x1="39444" y1="17383" x2="39444" y2="17383"/>
                        <a14:foregroundMark x1="38444" y1="28906" x2="38444" y2="28906"/>
                        <a14:foregroundMark x1="39222" y1="38672" x2="39222" y2="38672"/>
                        <a14:foregroundMark x1="39222" y1="49805" x2="39222" y2="49805"/>
                        <a14:foregroundMark x1="39000" y1="59766" x2="39000" y2="59766"/>
                        <a14:foregroundMark x1="39000" y1="73242" x2="39000" y2="73242"/>
                        <a14:foregroundMark x1="39556" y1="82422" x2="39556" y2="82422"/>
                        <a14:foregroundMark x1="38000" y1="98047" x2="38000" y2="98047"/>
                        <a14:foregroundMark x1="51333" y1="2344" x2="51333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93" y="5214300"/>
            <a:ext cx="789075" cy="4488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75F729F9-F844-472C-AAC3-F01AA0B87FEB}"/>
              </a:ext>
            </a:extLst>
          </p:cNvPr>
          <p:cNvSpPr/>
          <p:nvPr/>
        </p:nvSpPr>
        <p:spPr>
          <a:xfrm>
            <a:off x="10428002" y="5445590"/>
            <a:ext cx="423776" cy="395974"/>
          </a:xfrm>
          <a:prstGeom prst="ellipse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71BDE0A-F1BD-4C75-9A01-5486B93C57A0}"/>
              </a:ext>
            </a:extLst>
          </p:cNvPr>
          <p:cNvSpPr txBox="1"/>
          <p:nvPr/>
        </p:nvSpPr>
        <p:spPr>
          <a:xfrm>
            <a:off x="8836413" y="5370244"/>
            <a:ext cx="60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7C72A6A-03F5-469A-A206-44EAD63EF3C4}"/>
              </a:ext>
            </a:extLst>
          </p:cNvPr>
          <p:cNvSpPr txBox="1"/>
          <p:nvPr/>
        </p:nvSpPr>
        <p:spPr>
          <a:xfrm>
            <a:off x="10442449" y="5370244"/>
            <a:ext cx="60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4EDF59B6-E4AE-5F0A-BA1D-D98BE98F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23" y="294142"/>
            <a:ext cx="10914742" cy="55807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Что улучшили для бизнеса</a:t>
            </a:r>
            <a:endParaRPr lang="ru-RU" sz="3200" dirty="0"/>
          </a:p>
        </p:txBody>
      </p:sp>
      <p:sp>
        <p:nvSpPr>
          <p:cNvPr id="5" name="Google Shape;277;p27">
            <a:extLst>
              <a:ext uri="{FF2B5EF4-FFF2-40B4-BE49-F238E27FC236}">
                <a16:creationId xmlns="" xmlns:a16="http://schemas.microsoft.com/office/drawing/2014/main" id="{0760964B-A0CE-1553-41CF-4644F31A9A09}"/>
              </a:ext>
            </a:extLst>
          </p:cNvPr>
          <p:cNvSpPr/>
          <p:nvPr/>
        </p:nvSpPr>
        <p:spPr>
          <a:xfrm>
            <a:off x="1027237" y="6080536"/>
            <a:ext cx="8005926" cy="57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Автоматизируем сдачу ОТЧЕТНОСТИ по субсидии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13E1C8-0623-0A94-4526-3AF76B93D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1" y="5921230"/>
            <a:ext cx="701265" cy="7012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0419AA-AD58-2ABA-711F-E1A4B20D46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7" y="716953"/>
            <a:ext cx="701265" cy="7012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6D2DCBD-9908-4FD5-6C49-FC8C10C30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9" y="5102750"/>
            <a:ext cx="701265" cy="7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23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11983</TotalTime>
  <Words>896</Words>
  <Application>Microsoft Office PowerPoint</Application>
  <PresentationFormat>Широкоэкранный</PresentationFormat>
  <Paragraphs>237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Times New Roman</vt:lpstr>
      <vt:lpstr>Segoe UI Symbol</vt:lpstr>
      <vt:lpstr>Segoe UI Black</vt:lpstr>
      <vt:lpstr>Segoe UI Semilight</vt:lpstr>
      <vt:lpstr>Segoe UI</vt:lpstr>
      <vt:lpstr>Quattrocento Sans</vt:lpstr>
      <vt:lpstr>Wingdings</vt:lpstr>
      <vt:lpstr>Trebuchet MS</vt:lpstr>
      <vt:lpstr>Calibri Light</vt:lpstr>
      <vt:lpstr>Calibri</vt:lpstr>
      <vt:lpstr>Тема Office</vt:lpstr>
      <vt:lpstr>Меры поддержки МСП</vt:lpstr>
      <vt:lpstr>Старт субсидий  для  МСП</vt:lpstr>
      <vt:lpstr>Календарь субсидий для малого бизнеса 2023</vt:lpstr>
      <vt:lpstr>Субсидии на приобретение оборудования</vt:lpstr>
      <vt:lpstr>Субсидии на выход на маркетплейсы</vt:lpstr>
      <vt:lpstr>Субсидии на открытие бизнеса по франшизе</vt:lpstr>
      <vt:lpstr>Субсидии социальным предпринимателям</vt:lpstr>
      <vt:lpstr>Субсидии на промышленное оборудование</vt:lpstr>
      <vt:lpstr>Что улучшили для бизнеса</vt:lpstr>
      <vt:lpstr>Как подать заявку? - Единая точка входа – Инвестпортал МО</vt:lpstr>
      <vt:lpstr>Информирование</vt:lpstr>
      <vt:lpstr>Фонд микрофинансирования МО</vt:lpstr>
      <vt:lpstr>Гарантийный фонд МО</vt:lpstr>
      <vt:lpstr>Календарь субсидий для малого бизнеса 2023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Антикризисные меры</dc:title>
  <dc:creator>Елизавета Варенова</dc:creator>
  <cp:lastModifiedBy>1</cp:lastModifiedBy>
  <cp:revision>265</cp:revision>
  <cp:lastPrinted>2023-05-23T15:08:06Z</cp:lastPrinted>
  <dcterms:created xsi:type="dcterms:W3CDTF">2022-03-13T16:12:12Z</dcterms:created>
  <dcterms:modified xsi:type="dcterms:W3CDTF">2023-05-29T07:26:19Z</dcterms:modified>
</cp:coreProperties>
</file>