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74" r:id="rId8"/>
    <p:sldId id="263" r:id="rId9"/>
    <p:sldId id="264" r:id="rId10"/>
    <p:sldId id="265" r:id="rId11"/>
    <p:sldId id="272" r:id="rId12"/>
    <p:sldId id="276" r:id="rId13"/>
    <p:sldId id="275" r:id="rId14"/>
    <p:sldId id="266" r:id="rId15"/>
    <p:sldId id="267" r:id="rId16"/>
    <p:sldId id="269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37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7F798-D005-B4ED-8ABA-65EA4F50D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-525163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Нарушения пользования газовыми проточными водонагревателями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437635-A706-8BFA-1204-AF4465381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5212" y="5905932"/>
            <a:ext cx="3542555" cy="952068"/>
          </a:xfrm>
        </p:spPr>
        <p:txBody>
          <a:bodyPr/>
          <a:lstStyle/>
          <a:p>
            <a:pPr algn="ctr"/>
            <a:r>
              <a:rPr lang="ru-RU" dirty="0"/>
              <a:t>ООО «Прометей плюс»</a:t>
            </a:r>
          </a:p>
          <a:p>
            <a:pPr algn="ctr"/>
            <a:r>
              <a:rPr lang="ru-RU" dirty="0"/>
              <a:t>2025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DCBC85-ECFF-787D-8E2C-1EA3907A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76" y="3429000"/>
            <a:ext cx="4391609" cy="2689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853D2D-796F-4238-BC33-9B4269717A3A}"/>
              </a:ext>
            </a:extLst>
          </p:cNvPr>
          <p:cNvSpPr txBox="1"/>
          <p:nvPr/>
        </p:nvSpPr>
        <p:spPr>
          <a:xfrm>
            <a:off x="4970585" y="2446638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г. о. Лыткарино</a:t>
            </a:r>
          </a:p>
        </p:txBody>
      </p:sp>
    </p:spTree>
    <p:extLst>
      <p:ext uri="{BB962C8B-B14F-4D97-AF65-F5344CB8AC3E}">
        <p14:creationId xmlns:p14="http://schemas.microsoft.com/office/powerpoint/2010/main" val="169276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D9F9-D204-B1BC-6730-C291C720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1914DF-21CC-9C52-8F65-4359E87CD85F}"/>
              </a:ext>
            </a:extLst>
          </p:cNvPr>
          <p:cNvSpPr txBox="1">
            <a:spLocks/>
          </p:cNvSpPr>
          <p:nvPr/>
        </p:nvSpPr>
        <p:spPr>
          <a:xfrm>
            <a:off x="189689" y="69979"/>
            <a:ext cx="7069240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Выявленные </a:t>
            </a:r>
            <a:r>
              <a:rPr lang="ru-RU" sz="3000" b="1" dirty="0"/>
              <a:t>нарушения</a:t>
            </a:r>
            <a:r>
              <a:rPr lang="ru-RU" sz="3000" dirty="0"/>
              <a:t> использования ВПГ в 2025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5F1B9-5238-BB33-09CB-F381340CE1A4}"/>
              </a:ext>
            </a:extLst>
          </p:cNvPr>
          <p:cNvSpPr txBox="1"/>
          <p:nvPr/>
        </p:nvSpPr>
        <p:spPr>
          <a:xfrm>
            <a:off x="2367280" y="454659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Квартал 3А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938BD-8EC3-F986-0F6A-BD45B04C9F95}"/>
              </a:ext>
            </a:extLst>
          </p:cNvPr>
          <p:cNvSpPr txBox="1"/>
          <p:nvPr/>
        </p:nvSpPr>
        <p:spPr>
          <a:xfrm>
            <a:off x="7258929" y="1238442"/>
            <a:ext cx="34978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Подключение к общедомовой системе вентиляции дополнительных</a:t>
            </a:r>
          </a:p>
          <a:p>
            <a:pPr algn="ctr"/>
            <a:r>
              <a:rPr lang="ru-RU" b="1" dirty="0"/>
              <a:t>устройств</a:t>
            </a:r>
            <a:r>
              <a:rPr lang="ru-RU" dirty="0"/>
              <a:t> в соответствии с п. 7.3.7 СП 60.13330.2020 «Свод правил. Отопление,</a:t>
            </a:r>
          </a:p>
          <a:p>
            <a:pPr algn="ctr"/>
            <a:r>
              <a:rPr lang="ru-RU" dirty="0"/>
              <a:t>вентиляция и кондиционирование воздуха.» не допускается, если это не предусмотрено проектной документацией.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C554D3-BEFA-06D7-EE83-01CB8C10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2A78C-5A21-7287-AD32-46A314FDE5BC}"/>
              </a:ext>
            </a:extLst>
          </p:cNvPr>
          <p:cNvSpPr txBox="1"/>
          <p:nvPr/>
        </p:nvSpPr>
        <p:spPr>
          <a:xfrm>
            <a:off x="558826" y="5546413"/>
            <a:ext cx="6799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При выявлении данного нарушения, ВПГ подлежит отключению от подачи газа.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59614D-0DF9-4B09-ABEA-D6B18EA4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1350817"/>
            <a:ext cx="6604000" cy="2971800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56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D9F9-D204-B1BC-6730-C291C720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1914DF-21CC-9C52-8F65-4359E87CD85F}"/>
              </a:ext>
            </a:extLst>
          </p:cNvPr>
          <p:cNvSpPr txBox="1">
            <a:spLocks/>
          </p:cNvSpPr>
          <p:nvPr/>
        </p:nvSpPr>
        <p:spPr>
          <a:xfrm>
            <a:off x="189688" y="69979"/>
            <a:ext cx="7027037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Выявленные </a:t>
            </a:r>
            <a:r>
              <a:rPr lang="ru-RU" sz="3000" b="1" dirty="0"/>
              <a:t>нарушения</a:t>
            </a:r>
            <a:r>
              <a:rPr lang="ru-RU" sz="3000" dirty="0"/>
              <a:t> использования ВПГ в 2025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5F1B9-5238-BB33-09CB-F381340CE1A4}"/>
              </a:ext>
            </a:extLst>
          </p:cNvPr>
          <p:cNvSpPr txBox="1"/>
          <p:nvPr/>
        </p:nvSpPr>
        <p:spPr>
          <a:xfrm>
            <a:off x="1009422" y="5075803"/>
            <a:ext cx="2951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Коммунистическая </a:t>
            </a:r>
          </a:p>
          <a:p>
            <a:pPr algn="ctr"/>
            <a:r>
              <a:rPr lang="ru-RU" dirty="0"/>
              <a:t>д. 61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938BD-8EC3-F986-0F6A-BD45B04C9F95}"/>
              </a:ext>
            </a:extLst>
          </p:cNvPr>
          <p:cNvSpPr txBox="1"/>
          <p:nvPr/>
        </p:nvSpPr>
        <p:spPr>
          <a:xfrm>
            <a:off x="5560890" y="1247190"/>
            <a:ext cx="4905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основании требований законодательства установка электровентилятора в систему вентиляции возможна при соблюдении следующих условий:</a:t>
            </a:r>
          </a:p>
          <a:p>
            <a:pPr algn="just"/>
            <a:r>
              <a:rPr lang="ru-RU" dirty="0"/>
              <a:t> - проведение расчета системы вентиляции помещения кухни с учетом установки электро-вентилятора;</a:t>
            </a:r>
          </a:p>
          <a:p>
            <a:pPr algn="just"/>
            <a:r>
              <a:rPr lang="ru-RU" dirty="0"/>
              <a:t> - внесение изменения в проектную документацию многоквартирного дома и технический паспорт помещения в многоквартирном доме - согласования проектной документации с организацией, уполномоченной выдавать технические заключения.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C554D3-BEFA-06D7-EE83-01CB8C10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4888A4-A408-4948-800A-2D38B1FE9196}"/>
              </a:ext>
            </a:extLst>
          </p:cNvPr>
          <p:cNvSpPr txBox="1"/>
          <p:nvPr/>
        </p:nvSpPr>
        <p:spPr>
          <a:xfrm>
            <a:off x="558826" y="5546413"/>
            <a:ext cx="6799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При выявлении данного нарушения, ВПГ подлежит отключению от подачи газа.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7B0C1F-0B6B-459B-85AB-47A518E6A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2" y="1308777"/>
            <a:ext cx="2786340" cy="3715120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46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D9F9-D204-B1BC-6730-C291C720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1914DF-21CC-9C52-8F65-4359E87CD85F}"/>
              </a:ext>
            </a:extLst>
          </p:cNvPr>
          <p:cNvSpPr txBox="1">
            <a:spLocks/>
          </p:cNvSpPr>
          <p:nvPr/>
        </p:nvSpPr>
        <p:spPr>
          <a:xfrm>
            <a:off x="189688" y="69979"/>
            <a:ext cx="7027037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Выявленные </a:t>
            </a:r>
            <a:r>
              <a:rPr lang="ru-RU" sz="3000" b="1" dirty="0"/>
              <a:t>нарушения</a:t>
            </a:r>
            <a:r>
              <a:rPr lang="ru-RU" sz="3000" dirty="0"/>
              <a:t> использования ВПГ в 2025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5F1B9-5238-BB33-09CB-F381340CE1A4}"/>
              </a:ext>
            </a:extLst>
          </p:cNvPr>
          <p:cNvSpPr txBox="1"/>
          <p:nvPr/>
        </p:nvSpPr>
        <p:spPr>
          <a:xfrm>
            <a:off x="667197" y="4906787"/>
            <a:ext cx="191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ул. Ухтомского</a:t>
            </a:r>
          </a:p>
          <a:p>
            <a:pPr algn="ctr"/>
            <a:r>
              <a:rPr lang="ru-RU" dirty="0"/>
              <a:t>д. 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2477C-80BF-BAE3-60BE-8C065D7480DF}"/>
              </a:ext>
            </a:extLst>
          </p:cNvPr>
          <p:cNvSpPr txBox="1"/>
          <p:nvPr/>
        </p:nvSpPr>
        <p:spPr>
          <a:xfrm>
            <a:off x="3490880" y="4863934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Набережная</a:t>
            </a:r>
          </a:p>
          <a:p>
            <a:pPr algn="ctr"/>
            <a:r>
              <a:rPr lang="ru-RU" dirty="0"/>
              <a:t>д. 14-А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C554D3-BEFA-06D7-EE83-01CB8C10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4888A4-A408-4948-800A-2D38B1FE9196}"/>
              </a:ext>
            </a:extLst>
          </p:cNvPr>
          <p:cNvSpPr txBox="1"/>
          <p:nvPr/>
        </p:nvSpPr>
        <p:spPr>
          <a:xfrm>
            <a:off x="558826" y="5546413"/>
            <a:ext cx="6799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При выявлении данного нарушения, ВПГ подлежит отключению от подачи газа.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50660-F8A0-7E4F-C5DD-2284E1F6F8D6}"/>
              </a:ext>
            </a:extLst>
          </p:cNvPr>
          <p:cNvSpPr txBox="1"/>
          <p:nvPr/>
        </p:nvSpPr>
        <p:spPr>
          <a:xfrm>
            <a:off x="8706439" y="1177212"/>
            <a:ext cx="33843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Нарушение монтажа газопровода </a:t>
            </a:r>
            <a:r>
              <a:rPr lang="ru-RU" b="1" dirty="0">
                <a:solidFill>
                  <a:srgbClr val="FF0000"/>
                </a:solidFill>
              </a:rPr>
              <a:t>опасно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может привести к выходу из строя всей сети газоснабжения в доме, а также в местах резьбовых соединений образуется повышенная опасность утечки газа.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83AD3-BBF2-EFE6-2DC3-6036EB03D170}"/>
              </a:ext>
            </a:extLst>
          </p:cNvPr>
          <p:cNvSpPr txBox="1"/>
          <p:nvPr/>
        </p:nvSpPr>
        <p:spPr>
          <a:xfrm>
            <a:off x="6183429" y="483221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Набережная</a:t>
            </a:r>
          </a:p>
          <a:p>
            <a:pPr algn="ctr"/>
            <a:r>
              <a:rPr lang="ru-RU" dirty="0"/>
              <a:t>д. 20-Б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E28CBB-90AE-475B-AECC-AC95D0F5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15" y="1177212"/>
            <a:ext cx="2690267" cy="3587022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4FFBE9-389C-48A4-9117-301D26E60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863" y="1177929"/>
            <a:ext cx="2690267" cy="3587023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62208C-3FD8-4DA6-8FD6-4C3965B4D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11" y="1161706"/>
            <a:ext cx="2690267" cy="3587022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33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D9F9-D204-B1BC-6730-C291C720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1914DF-21CC-9C52-8F65-4359E87CD85F}"/>
              </a:ext>
            </a:extLst>
          </p:cNvPr>
          <p:cNvSpPr txBox="1">
            <a:spLocks/>
          </p:cNvSpPr>
          <p:nvPr/>
        </p:nvSpPr>
        <p:spPr>
          <a:xfrm>
            <a:off x="189688" y="69979"/>
            <a:ext cx="7027037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Перепланировка жилого помещения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C554D3-BEFA-06D7-EE83-01CB8C10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4888A4-A408-4948-800A-2D38B1FE9196}"/>
              </a:ext>
            </a:extLst>
          </p:cNvPr>
          <p:cNvSpPr txBox="1"/>
          <p:nvPr/>
        </p:nvSpPr>
        <p:spPr>
          <a:xfrm>
            <a:off x="189688" y="5574177"/>
            <a:ext cx="67990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При выявлении данного нарушения, газовое оборудование подлежит отключению от подачи газа.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50660-F8A0-7E4F-C5DD-2284E1F6F8D6}"/>
              </a:ext>
            </a:extLst>
          </p:cNvPr>
          <p:cNvSpPr txBox="1"/>
          <p:nvPr/>
        </p:nvSpPr>
        <p:spPr>
          <a:xfrm>
            <a:off x="7075877" y="1155710"/>
            <a:ext cx="3384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effectLst/>
              </a:rPr>
              <a:t>Объединять кухню с газовой колонкой и комнату нельзя, </a:t>
            </a:r>
            <a:r>
              <a:rPr lang="ru-RU" i="0" dirty="0">
                <a:effectLst/>
              </a:rPr>
              <a:t>чтобы обезопасить остальные комнаты от возможного проникновения газа при его утечке</a:t>
            </a:r>
            <a:r>
              <a:rPr lang="ru-RU" b="0" i="0" dirty="0">
                <a:effectLst/>
              </a:rPr>
              <a:t>. </a:t>
            </a:r>
          </a:p>
          <a:p>
            <a:pPr algn="just"/>
            <a:r>
              <a:rPr lang="ru-RU" b="0" i="0" dirty="0">
                <a:effectLst/>
              </a:rPr>
              <a:t>Система вентиляции рассчитана на определённый воздухообмен в час. Объединяя кухню с жилой комнатой, увеличивается объём помещения. В случае утечки газа система естественной вентиляции не обеспечит нужного воздухообмена, что может привести к негативным последствиям.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AEA8CD-1444-C581-A308-76996682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8" y="1290818"/>
            <a:ext cx="6814140" cy="41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98AC8A9-866D-9364-14DF-AA3B65053AFF}"/>
              </a:ext>
            </a:extLst>
          </p:cNvPr>
          <p:cNvSpPr txBox="1">
            <a:spLocks/>
          </p:cNvSpPr>
          <p:nvPr/>
        </p:nvSpPr>
        <p:spPr>
          <a:xfrm>
            <a:off x="139942" y="112183"/>
            <a:ext cx="11912115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Профилактика, предотвращение и выявление нарушений правил пользования ВПГ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FA6F3-25C8-8F25-408D-1DC67DCD6720}"/>
              </a:ext>
            </a:extLst>
          </p:cNvPr>
          <p:cNvSpPr txBox="1"/>
          <p:nvPr/>
        </p:nvSpPr>
        <p:spPr>
          <a:xfrm>
            <a:off x="189688" y="1305341"/>
            <a:ext cx="61955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целях своевременного и качественного выявления и устранения нарушений правил пользования ВПГ потребителю газа необходимо: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Иметь заключенный договор на ТО ВКГО с АО «Мособлгаз»;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Предоставлять доступ к внутриквартирному и внутридомовому газовому оборудованию сотрудникам специализированной организации согласно графика;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Соблюдать безопасный срок использования газового оборудования;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 целью ремонта или замены газового оборудования обращаться в специализированную организацию, привлеченную АО «Мособлгаз».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87979C-82B2-3D13-BC49-8608D648F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20" y="1305341"/>
            <a:ext cx="5771483" cy="40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04AE4-F881-EC85-ECB5-CA6ADC91D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FE8820D-8D6F-AAF8-22B2-DCDE0E758C0A}"/>
              </a:ext>
            </a:extLst>
          </p:cNvPr>
          <p:cNvSpPr txBox="1">
            <a:spLocks/>
          </p:cNvSpPr>
          <p:nvPr/>
        </p:nvSpPr>
        <p:spPr>
          <a:xfrm>
            <a:off x="189688" y="69979"/>
            <a:ext cx="11912115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Договор на ТО ВКГО и ТО </a:t>
            </a:r>
            <a:r>
              <a:rPr lang="ru-RU" sz="3000" dirty="0" err="1"/>
              <a:t>вдго</a:t>
            </a:r>
            <a:endParaRPr lang="ru-RU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56F52-C43E-1EF4-309F-5EFC2BCAC077}"/>
              </a:ext>
            </a:extLst>
          </p:cNvPr>
          <p:cNvSpPr txBox="1"/>
          <p:nvPr/>
        </p:nvSpPr>
        <p:spPr>
          <a:xfrm>
            <a:off x="189688" y="670859"/>
            <a:ext cx="6195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АО «Мособлгаз» с 01.01.2024 заключены договоры на техническое обслуживание внутридомового газового оборудования со всеми управляющими компаниями (УК, ТСЖ, ЖСК и т.д.)  на территории </a:t>
            </a:r>
            <a:r>
              <a:rPr lang="ru-RU" dirty="0" err="1"/>
              <a:t>г.о</a:t>
            </a:r>
            <a:r>
              <a:rPr lang="ru-RU" dirty="0"/>
              <a:t>. Шатура.</a:t>
            </a:r>
          </a:p>
          <a:p>
            <a:endParaRPr lang="ru-RU" dirty="0"/>
          </a:p>
          <a:p>
            <a:r>
              <a:rPr lang="ru-RU" dirty="0"/>
              <a:t>     Основным способом заключения договора на техническое обслуживание внутриквартирного газового оборудования, расположенного в жилом помещении физического лица (заказчика) в многоквартирном доме является направление через ООО «</a:t>
            </a:r>
            <a:r>
              <a:rPr lang="ru-RU" dirty="0" err="1"/>
              <a:t>МособлЕИРЦ</a:t>
            </a:r>
            <a:r>
              <a:rPr lang="ru-RU" dirty="0"/>
              <a:t>» предложения заключить договор (оферты) путем совершения ее акцепта (оплаты), совершения конклюдентных действий.</a:t>
            </a:r>
          </a:p>
          <a:p>
            <a:endParaRPr lang="ru-RU" dirty="0"/>
          </a:p>
          <a:p>
            <a:r>
              <a:rPr lang="ru-RU" dirty="0"/>
              <a:t>      Заключение договоров на техническое обслуживание внутриквартирного газового оборудования с привлечением расчетно-кассового агента осуществляется путем размещения предложения о заключении договора на ТО ВКГО в ЕПД.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C9E870-2A69-5ECD-BE13-9DD296154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57" y="0"/>
            <a:ext cx="5328443" cy="3525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D96F76-DCC6-F85D-3B06-E69C7B516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57" y="3336328"/>
            <a:ext cx="5328443" cy="35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1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697A42-1876-294A-36F4-726EDF1993C9}"/>
              </a:ext>
            </a:extLst>
          </p:cNvPr>
          <p:cNvSpPr txBox="1"/>
          <p:nvPr/>
        </p:nvSpPr>
        <p:spPr>
          <a:xfrm>
            <a:off x="-55883" y="685802"/>
            <a:ext cx="80149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В целях проведения технического обслуживания сотрудник специализированной организации обязан выполнить минимальный перечень работ по ТО ВКГО и то ВДГО, утвержденный Постановлением Правительства РФ от 14.05.2013 N 410 (ред. от 29.05.2023) "О мерах по обеспечению безопасности при использовании и содержании внутридомового и внутриквартирного газового оборудования». </a:t>
            </a:r>
          </a:p>
          <a:p>
            <a:pPr algn="just"/>
            <a:r>
              <a:rPr lang="ru-RU" dirty="0"/>
              <a:t>    В рамках исполнения Правил №410 при отсутствии доступа к внутриквартирному газовому оборудованию  (недопуски) АО «Мособлгаз» в автоматическом режиме посредством АО «Почтой России»  направляется в адрес абонентов Уведомления-извещения   с предложением сообщить об удобной дате и времени проведения ТО ВКГО.</a:t>
            </a:r>
          </a:p>
          <a:p>
            <a:pPr algn="just"/>
            <a:r>
              <a:rPr lang="ru-RU" dirty="0"/>
              <a:t>    Если абонентом в указанный период не предоставлен доступ для ТО ВКГО  АО «Мособлгаз» направляется пакет документов в Министерство по содержанию территорий и государственному жилищному надзору Московской области для рассмотрения вопроса о привлечении абонента к административной ответственности.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8488DA-5BFA-B28F-B43C-CE53C39D607E}"/>
              </a:ext>
            </a:extLst>
          </p:cNvPr>
          <p:cNvSpPr txBox="1">
            <a:spLocks/>
          </p:cNvSpPr>
          <p:nvPr/>
        </p:nvSpPr>
        <p:spPr>
          <a:xfrm>
            <a:off x="139942" y="0"/>
            <a:ext cx="11912115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Доступ к ВКГО И ВДГО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8DEF02-F05A-426C-432F-2761DB1E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113" y="522514"/>
            <a:ext cx="4232886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8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CEE1C-439B-663C-8AEA-2FD7B2363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F4D66E1-E293-BFDE-84B0-B5F2E21FAA5E}"/>
              </a:ext>
            </a:extLst>
          </p:cNvPr>
          <p:cNvSpPr txBox="1">
            <a:spLocks/>
          </p:cNvSpPr>
          <p:nvPr/>
        </p:nvSpPr>
        <p:spPr>
          <a:xfrm>
            <a:off x="189688" y="69979"/>
            <a:ext cx="11912115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Безопасный срок использования газового оборудования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AA882-162D-05FA-E512-1CC8496ED5F1}"/>
              </a:ext>
            </a:extLst>
          </p:cNvPr>
          <p:cNvSpPr txBox="1"/>
          <p:nvPr/>
        </p:nvSpPr>
        <p:spPr>
          <a:xfrm>
            <a:off x="189688" y="1305341"/>
            <a:ext cx="6195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Важно помнить о </a:t>
            </a:r>
            <a:r>
              <a:rPr lang="ru-RU" b="1" dirty="0"/>
              <a:t>недопустимости</a:t>
            </a:r>
            <a:r>
              <a:rPr lang="ru-RU" dirty="0"/>
              <a:t> использования газовых приборов, у которых истек срок эксплуатации.</a:t>
            </a:r>
          </a:p>
          <a:p>
            <a:r>
              <a:rPr lang="ru-RU" dirty="0"/>
              <a:t>Срок службы газовых приборов указан в паспорте завода-изготовителя. В среднем, он составляет 14 лет для плиты и котла и </a:t>
            </a:r>
            <a:r>
              <a:rPr lang="ru-RU" b="1" dirty="0"/>
              <a:t>12 лет для водонагревателя</a:t>
            </a:r>
            <a:r>
              <a:rPr lang="ru-RU" dirty="0"/>
              <a:t>.</a:t>
            </a:r>
          </a:p>
          <a:p>
            <a:r>
              <a:rPr lang="ru-RU" dirty="0"/>
              <a:t>Устаревшее газовое оборудование не соответствует требованиям безопасности и </a:t>
            </a:r>
            <a:r>
              <a:rPr lang="ru-RU" b="1" dirty="0"/>
              <a:t>может привести к взрывам и пожарам</a:t>
            </a:r>
            <a:r>
              <a:rPr lang="ru-RU" dirty="0"/>
              <a:t>. </a:t>
            </a:r>
          </a:p>
          <a:p>
            <a:endParaRPr lang="ru-RU" dirty="0">
              <a:solidFill>
                <a:schemeClr val="accent6"/>
              </a:solidFill>
            </a:endParaRPr>
          </a:p>
          <a:p>
            <a:r>
              <a:rPr lang="ru-RU" dirty="0">
                <a:solidFill>
                  <a:schemeClr val="accent6"/>
                </a:solidFill>
              </a:rPr>
              <a:t>При техническом обслуживании </a:t>
            </a:r>
            <a:r>
              <a:rPr lang="ru-RU" b="1" dirty="0">
                <a:solidFill>
                  <a:schemeClr val="accent6"/>
                </a:solidFill>
              </a:rPr>
              <a:t>мастер в праве отключить </a:t>
            </a:r>
            <a:r>
              <a:rPr lang="ru-RU" dirty="0">
                <a:solidFill>
                  <a:schemeClr val="accent6"/>
                </a:solidFill>
              </a:rPr>
              <a:t>изношенные газовые приборы от сети.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484CED-5134-C7A4-45D3-83330318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365" y="681133"/>
            <a:ext cx="4982341" cy="57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F81B9-3E4A-AA41-C466-94BB5FB94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D766846-0A62-D2B1-2D39-4A8D564232E8}"/>
              </a:ext>
            </a:extLst>
          </p:cNvPr>
          <p:cNvSpPr txBox="1">
            <a:spLocks/>
          </p:cNvSpPr>
          <p:nvPr/>
        </p:nvSpPr>
        <p:spPr>
          <a:xfrm>
            <a:off x="189688" y="69979"/>
            <a:ext cx="11912115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Ремонт и замена газового оборудования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D4146-C462-D446-B799-ED2A36DA4F10}"/>
              </a:ext>
            </a:extLst>
          </p:cNvPr>
          <p:cNvSpPr txBox="1"/>
          <p:nvPr/>
        </p:nvSpPr>
        <p:spPr>
          <a:xfrm>
            <a:off x="189688" y="1305341"/>
            <a:ext cx="6195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Необходимо знать и помнить, что ремонтом и заменой газового оборудования может заниматься только специализированная организация во избежание неблагоприятных последствий.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accent6"/>
                </a:solidFill>
              </a:rPr>
              <a:t>Самостоятельное обслуживание, замена и ремонт оборудования </a:t>
            </a:r>
            <a:r>
              <a:rPr lang="ru-RU" b="1" dirty="0">
                <a:solidFill>
                  <a:schemeClr val="accent6"/>
                </a:solidFill>
              </a:rPr>
              <a:t>запрещены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C2F162-F1EC-FD8C-01E0-1C79C67C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782" y="755780"/>
            <a:ext cx="4965063" cy="56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5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F81B9-3E4A-AA41-C466-94BB5FB94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D766846-0A62-D2B1-2D39-4A8D564232E8}"/>
              </a:ext>
            </a:extLst>
          </p:cNvPr>
          <p:cNvSpPr txBox="1">
            <a:spLocks/>
          </p:cNvSpPr>
          <p:nvPr/>
        </p:nvSpPr>
        <p:spPr>
          <a:xfrm>
            <a:off x="189688" y="69979"/>
            <a:ext cx="11912115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Безопасность использования ВПГ</a:t>
            </a:r>
          </a:p>
          <a:p>
            <a:endParaRPr lang="ru-RU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D4146-C462-D446-B799-ED2A36DA4F10}"/>
              </a:ext>
            </a:extLst>
          </p:cNvPr>
          <p:cNvSpPr txBox="1"/>
          <p:nvPr/>
        </p:nvSpPr>
        <p:spPr>
          <a:xfrm>
            <a:off x="189688" y="1305341"/>
            <a:ext cx="6195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l"/>
            <a:r>
              <a:rPr lang="ru-RU" b="0" i="0" dirty="0">
                <a:effectLst/>
              </a:rPr>
              <a:t>Безопасное использование и содержание внутридомового и внутриквартирного газового оборудования обеспечиваются путем осуществления следующего комплекса работ (услуг):</a:t>
            </a:r>
          </a:p>
          <a:p>
            <a:pPr indent="342900" algn="l"/>
            <a:r>
              <a:rPr lang="ru-RU" b="0" i="0" dirty="0">
                <a:effectLst/>
              </a:rPr>
              <a:t>а) техническое обслуживание и ремонт внутридомового и (или) внутриквартирного газового оборудования;</a:t>
            </a:r>
          </a:p>
          <a:p>
            <a:pPr indent="342900" algn="l"/>
            <a:r>
              <a:rPr lang="ru-RU" dirty="0"/>
              <a:t>б) аварийно-диспетчерское обеспечение;</a:t>
            </a:r>
          </a:p>
          <a:p>
            <a:pPr indent="342900" algn="l"/>
            <a:r>
              <a:rPr lang="ru-RU" b="0" i="0" dirty="0">
                <a:effectLst/>
              </a:rPr>
              <a:t>в) техническое диагностирование внутридомового и (или) внутриквартирного газового оборудования;</a:t>
            </a:r>
          </a:p>
          <a:p>
            <a:pPr indent="342900" algn="l"/>
            <a:r>
              <a:rPr lang="ru-RU" b="0" i="0" dirty="0">
                <a:effectLst/>
              </a:rPr>
              <a:t>г) замена оборудования. </a:t>
            </a:r>
          </a:p>
          <a:p>
            <a:pPr indent="342900" algn="l"/>
            <a:r>
              <a:rPr lang="ru-RU" b="0" i="0" dirty="0">
                <a:effectLst/>
              </a:rPr>
              <a:t>Обязательным условием безопасного использования внутридомового и (или) внутриквартирного газового оборудования является надлежащее содержание дымовых и вентиляционных каналов многоквартирных домов и домовладений.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EC849-F373-E3EA-9218-86E3F9515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92" y="696958"/>
            <a:ext cx="5155197" cy="60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4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1E9E6-83BD-065A-713E-C26D04F58170}"/>
              </a:ext>
            </a:extLst>
          </p:cNvPr>
          <p:cNvSpPr txBox="1"/>
          <p:nvPr/>
        </p:nvSpPr>
        <p:spPr>
          <a:xfrm>
            <a:off x="102637" y="0"/>
            <a:ext cx="120893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Проточные газовые водонагреватели (ВПГ) </a:t>
            </a:r>
            <a:r>
              <a:rPr lang="ru-RU" dirty="0"/>
              <a:t>представляют собой металлическую конструкцию с системой нагрева.</a:t>
            </a:r>
          </a:p>
          <a:p>
            <a:r>
              <a:rPr lang="ru-RU" dirty="0"/>
              <a:t>ВПГ состоит из трех основных систем: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Газовая часть. </a:t>
            </a:r>
            <a:r>
              <a:rPr lang="ru-RU" dirty="0"/>
              <a:t>Осуществляет подачу и сжигание газа на горелке, а также отвод продуктов горения за пределы помещения.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Водный узел</a:t>
            </a:r>
            <a:r>
              <a:rPr lang="ru-RU" dirty="0"/>
              <a:t>. Здесь вода подается в устройство, нагревается и направляется к точкам водоразбора.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Электрическая часть</a:t>
            </a:r>
            <a:r>
              <a:rPr lang="ru-RU" dirty="0"/>
              <a:t>. Управляет работой систем водонагревателя и обеспечивает необходимый уровень безопасности.</a:t>
            </a:r>
          </a:p>
          <a:p>
            <a:r>
              <a:rPr lang="ru-RU" dirty="0"/>
              <a:t>ВПГ, как и любой прибор, работающий на газу, представляет потенциальную </a:t>
            </a:r>
            <a:r>
              <a:rPr lang="ru-RU" b="1" dirty="0"/>
              <a:t>опасность</a:t>
            </a:r>
            <a:r>
              <a:rPr lang="ru-RU" dirty="0"/>
              <a:t> для пользователей и </a:t>
            </a:r>
            <a:r>
              <a:rPr lang="ru-RU" b="1" dirty="0"/>
              <a:t>подлежит обязательному техническому обслуживанию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EE1BC4-DCE1-6909-6A1E-CF641869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911" y="3078799"/>
            <a:ext cx="6630178" cy="37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ABA5C-ABE9-65DE-65A1-F5D27F7CB636}"/>
              </a:ext>
            </a:extLst>
          </p:cNvPr>
          <p:cNvSpPr txBox="1"/>
          <p:nvPr/>
        </p:nvSpPr>
        <p:spPr>
          <a:xfrm>
            <a:off x="5049794" y="1912482"/>
            <a:ext cx="5498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Недопуск сотрудников специализированной организации для проведения планового технического обслуживания газового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самостоятельное подключение газового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Использование газового оборудования с истекшим сроком безопасной эксплуатации;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самовольное внесение изменений в прибор;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несоответствие требованиям присоединительных элементов;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тяги в дымоходе и/или вентиляционном канале.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70F1E7-1520-B64A-C2A6-0AE5D315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643" y="0"/>
            <a:ext cx="3060357" cy="165214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79115-B20B-D5FC-ECAB-8C9CB7665652}"/>
              </a:ext>
            </a:extLst>
          </p:cNvPr>
          <p:cNvSpPr txBox="1">
            <a:spLocks/>
          </p:cNvSpPr>
          <p:nvPr/>
        </p:nvSpPr>
        <p:spPr>
          <a:xfrm>
            <a:off x="0" y="274792"/>
            <a:ext cx="7293462" cy="1507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Основные </a:t>
            </a:r>
            <a:r>
              <a:rPr lang="ru-RU" sz="3000" b="1" dirty="0"/>
              <a:t>причины</a:t>
            </a:r>
            <a:r>
              <a:rPr lang="ru-RU" sz="3000" dirty="0"/>
              <a:t> </a:t>
            </a:r>
            <a:r>
              <a:rPr lang="ru-RU" sz="3000" b="1" dirty="0">
                <a:solidFill>
                  <a:srgbClr val="FF0000"/>
                </a:solidFill>
              </a:rPr>
              <a:t>угрозы</a:t>
            </a:r>
            <a:r>
              <a:rPr lang="ru-RU" sz="3000" dirty="0"/>
              <a:t> </a:t>
            </a:r>
            <a:r>
              <a:rPr lang="ru-RU" sz="3000" b="1" dirty="0">
                <a:solidFill>
                  <a:srgbClr val="FF0000"/>
                </a:solidFill>
              </a:rPr>
              <a:t>безопасности</a:t>
            </a:r>
            <a:r>
              <a:rPr lang="ru-RU" sz="3000" dirty="0"/>
              <a:t> использования ВПГ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6F5CA1-B067-8591-1EF8-DBB053B2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6" y="1782316"/>
            <a:ext cx="4945518" cy="49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4D3F9-DD3B-9B2E-C2C1-69BBB8F1C322}"/>
              </a:ext>
            </a:extLst>
          </p:cNvPr>
          <p:cNvSpPr txBox="1"/>
          <p:nvPr/>
        </p:nvSpPr>
        <p:spPr>
          <a:xfrm>
            <a:off x="-65314" y="93306"/>
            <a:ext cx="3349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Согласно </a:t>
            </a:r>
            <a:r>
              <a:rPr lang="ru-RU" b="1" dirty="0"/>
              <a:t>Постановления Правительства РФ от 14.05.2013 N 410 </a:t>
            </a:r>
            <a:r>
              <a:rPr lang="ru-RU" dirty="0"/>
              <a:t>(ред. от 29.05.2023) "О мерах по обеспечению безопасности при использовании и содержании внутридомового и внутриквартирного газового оборудования«, </a:t>
            </a:r>
            <a:r>
              <a:rPr lang="ru-RU" b="1" dirty="0"/>
              <a:t>техническое обслуживание газового оборудования проводится не реже 1 раза в год и является обязательным условием для поставки газа.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8F41C-7B00-537A-97E4-8F89E6AE3188}"/>
              </a:ext>
            </a:extLst>
          </p:cNvPr>
          <p:cNvSpPr txBox="1"/>
          <p:nvPr/>
        </p:nvSpPr>
        <p:spPr>
          <a:xfrm>
            <a:off x="3093596" y="65314"/>
            <a:ext cx="43657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Согласно</a:t>
            </a:r>
            <a:r>
              <a:rPr lang="ru-RU" b="1" dirty="0"/>
              <a:t> Федерального закона от 18.03.2023 № 71-ФЗ «О внесении изменений в статьи 2 и 3 Федерального закона «О газоснабжении в Российской Федерации», </a:t>
            </a:r>
            <a:r>
              <a:rPr lang="ru-RU" dirty="0"/>
              <a:t>положениями которого в отношении газораспределительных организаций с 01.01.2024 предусмотрено исключительное право на осуществление деятельности по техническому обслуживанию и ремонту внутридомового и (или) внутриквартирного   газового оборудования в многоквартирных домах. </a:t>
            </a:r>
          </a:p>
          <a:p>
            <a:pPr algn="ctr"/>
            <a:r>
              <a:rPr lang="ru-RU" dirty="0"/>
              <a:t>      На территории Московской области </a:t>
            </a:r>
          </a:p>
          <a:p>
            <a:pPr algn="ctr"/>
            <a:r>
              <a:rPr lang="ru-RU" dirty="0"/>
              <a:t>газораспределительной организацией </a:t>
            </a:r>
          </a:p>
          <a:p>
            <a:pPr algn="ctr"/>
            <a:r>
              <a:rPr lang="ru-RU" dirty="0"/>
              <a:t>является </a:t>
            </a:r>
            <a:r>
              <a:rPr lang="ru-RU" b="1" dirty="0"/>
              <a:t>АО «Мособлгаз».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64263-9DAE-0A54-AB35-116F830DBF57}"/>
              </a:ext>
            </a:extLst>
          </p:cNvPr>
          <p:cNvSpPr txBox="1"/>
          <p:nvPr/>
        </p:nvSpPr>
        <p:spPr>
          <a:xfrm>
            <a:off x="7371184" y="65314"/>
            <a:ext cx="48208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Согласно</a:t>
            </a:r>
            <a:r>
              <a:rPr lang="ru-RU" b="1" dirty="0"/>
              <a:t>  п. 44  Правил пользования газом в части обеспечения безопасности при использовании и содержании внутридомового и внутриквартирного газового оборудования при предоставлении коммунальной услуги по газоснабжению</a:t>
            </a:r>
            <a:r>
              <a:rPr lang="ru-RU" dirty="0"/>
              <a:t>, утвержденных  Постановлением Правительства РФ от 14.05.2013 № 410:</a:t>
            </a:r>
          </a:p>
          <a:p>
            <a:pPr algn="ctr"/>
            <a:r>
              <a:rPr lang="ru-RU" dirty="0"/>
              <a:t>     «Исполнитель вправе привлекать организации для исполнения договора о техническом обслуживании внутридомового газового оборудования в жилом доме (домовладении) при сохранении ответственности исполнителя перед заказчиком за надлежащее и своевременное выполнение работ (оказание услуг) по указанным договорам».</a:t>
            </a:r>
          </a:p>
          <a:p>
            <a:pPr algn="ctr"/>
            <a:r>
              <a:rPr lang="ru-RU" dirty="0"/>
              <a:t>На территории Московской области привлеченной организацией                               АО «Мособлгаз»  является</a:t>
            </a:r>
            <a:r>
              <a:rPr lang="ru-RU" b="1" dirty="0"/>
              <a:t> ООО «Прометей Плюс».</a:t>
            </a:r>
          </a:p>
        </p:txBody>
      </p:sp>
    </p:spTree>
    <p:extLst>
      <p:ext uri="{BB962C8B-B14F-4D97-AF65-F5344CB8AC3E}">
        <p14:creationId xmlns:p14="http://schemas.microsoft.com/office/powerpoint/2010/main" val="342991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D17F91A-130A-9E33-23C6-76E326B4F1BF}"/>
              </a:ext>
            </a:extLst>
          </p:cNvPr>
          <p:cNvSpPr txBox="1">
            <a:spLocks/>
          </p:cNvSpPr>
          <p:nvPr/>
        </p:nvSpPr>
        <p:spPr>
          <a:xfrm>
            <a:off x="189689" y="52965"/>
            <a:ext cx="7293462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Выявленные </a:t>
            </a:r>
            <a:r>
              <a:rPr lang="ru-RU" sz="3000" b="1" dirty="0"/>
              <a:t>нарушения</a:t>
            </a:r>
            <a:r>
              <a:rPr lang="ru-RU" sz="3000" dirty="0"/>
              <a:t> использования ВПГ в 2025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6086F-4AC6-9497-4EA8-95F252BC8FE4}"/>
              </a:ext>
            </a:extLst>
          </p:cNvPr>
          <p:cNvSpPr txBox="1"/>
          <p:nvPr/>
        </p:nvSpPr>
        <p:spPr>
          <a:xfrm>
            <a:off x="189689" y="4742223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Октябрьская </a:t>
            </a:r>
          </a:p>
          <a:p>
            <a:pPr algn="ctr"/>
            <a:r>
              <a:rPr lang="ru-RU" dirty="0"/>
              <a:t>д.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159FB-F08B-AE8D-EDF7-0E36A0548EDD}"/>
              </a:ext>
            </a:extLst>
          </p:cNvPr>
          <p:cNvSpPr txBox="1"/>
          <p:nvPr/>
        </p:nvSpPr>
        <p:spPr>
          <a:xfrm>
            <a:off x="558826" y="5546413"/>
            <a:ext cx="6799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При выявлении данного нарушения, ВПГ подлежит отключению от подачи газа.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2F5EE-1A37-3159-4A1C-DE7C969D8D60}"/>
              </a:ext>
            </a:extLst>
          </p:cNvPr>
          <p:cNvSpPr txBox="1"/>
          <p:nvPr/>
        </p:nvSpPr>
        <p:spPr>
          <a:xfrm>
            <a:off x="7807410" y="1325903"/>
            <a:ext cx="2918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Отвод продуктов горения через алюминиевую гофру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опасен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низкая стойкость к механическим повреждениям из-за тонких стенок гофры легко может привести к  образованию пробоев и потере герметичности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BE3921-FCE5-F1CF-C3ED-FE848FA6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C5F8CE-A3B3-0176-3FF8-5B7E3657B56A}"/>
              </a:ext>
            </a:extLst>
          </p:cNvPr>
          <p:cNvSpPr txBox="1"/>
          <p:nvPr/>
        </p:nvSpPr>
        <p:spPr>
          <a:xfrm>
            <a:off x="2333225" y="4788586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Набережная </a:t>
            </a:r>
          </a:p>
          <a:p>
            <a:pPr algn="ctr"/>
            <a:r>
              <a:rPr lang="ru-RU" dirty="0"/>
              <a:t>д. 18-Б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0A22AF-6D10-4F90-92D9-1A2BC3428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3" y="1341818"/>
            <a:ext cx="2023754" cy="3335272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B16E0C-9113-48D9-82AD-64056CAF5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034" y="1341818"/>
            <a:ext cx="1928813" cy="3335272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1A17ED-C2A5-4957-AE04-39B20D3AE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970" y="1341818"/>
            <a:ext cx="2568109" cy="3320268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362CE3-F8B3-406B-99D0-BCA622789BD6}"/>
              </a:ext>
            </a:extLst>
          </p:cNvPr>
          <p:cNvSpPr txBox="1"/>
          <p:nvPr/>
        </p:nvSpPr>
        <p:spPr>
          <a:xfrm>
            <a:off x="4839862" y="4788586"/>
            <a:ext cx="231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Первомайская</a:t>
            </a:r>
          </a:p>
          <a:p>
            <a:pPr algn="ctr"/>
            <a:r>
              <a:rPr lang="ru-RU" dirty="0"/>
              <a:t>д. 5</a:t>
            </a:r>
          </a:p>
        </p:txBody>
      </p:sp>
    </p:spTree>
    <p:extLst>
      <p:ext uri="{BB962C8B-B14F-4D97-AF65-F5344CB8AC3E}">
        <p14:creationId xmlns:p14="http://schemas.microsoft.com/office/powerpoint/2010/main" val="203504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E0761-0068-DFF5-4EE4-F6DA1F5BD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6FC718C-5DA2-99EF-7BD0-1EB614F9726F}"/>
              </a:ext>
            </a:extLst>
          </p:cNvPr>
          <p:cNvSpPr txBox="1">
            <a:spLocks/>
          </p:cNvSpPr>
          <p:nvPr/>
        </p:nvSpPr>
        <p:spPr>
          <a:xfrm>
            <a:off x="189688" y="69979"/>
            <a:ext cx="6956699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Выявленные </a:t>
            </a:r>
            <a:r>
              <a:rPr lang="ru-RU" sz="3000" b="1" dirty="0"/>
              <a:t>нарушения</a:t>
            </a:r>
            <a:r>
              <a:rPr lang="ru-RU" sz="3000" dirty="0"/>
              <a:t> использования ВПГ в 2025 году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AB7E4-1689-A96B-7D54-E4BD9C38B0DF}"/>
              </a:ext>
            </a:extLst>
          </p:cNvPr>
          <p:cNvSpPr txBox="1"/>
          <p:nvPr/>
        </p:nvSpPr>
        <p:spPr>
          <a:xfrm>
            <a:off x="4266908" y="4153657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Набережная</a:t>
            </a:r>
          </a:p>
          <a:p>
            <a:pPr algn="ctr"/>
            <a:r>
              <a:rPr lang="ru-RU" dirty="0"/>
              <a:t>д.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6AD957-C4E0-4869-171B-ADE7227BCBC2}"/>
              </a:ext>
            </a:extLst>
          </p:cNvPr>
          <p:cNvSpPr txBox="1"/>
          <p:nvPr/>
        </p:nvSpPr>
        <p:spPr>
          <a:xfrm>
            <a:off x="7925093" y="1106669"/>
            <a:ext cx="37758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Отвод продуктов горения через алюминиевую гофру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опасен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происходит концентрация конденсата из-за тонких стенок гофры и способствует быстрому охлаждению дыма и ускорению процесса образования сажи, что  может привести к прогоранию стенок гофры и выходу угарного газа в жилое помещение.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09134C-5BCB-98D1-A8BD-49B49159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4D4C23-0154-BFDD-8659-68F9AC0F4DCE}"/>
              </a:ext>
            </a:extLst>
          </p:cNvPr>
          <p:cNvSpPr txBox="1"/>
          <p:nvPr/>
        </p:nvSpPr>
        <p:spPr>
          <a:xfrm>
            <a:off x="698268" y="4827559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Ленина</a:t>
            </a:r>
          </a:p>
          <a:p>
            <a:pPr algn="ctr"/>
            <a:r>
              <a:rPr lang="ru-RU" dirty="0"/>
              <a:t>д.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E2322-A4C4-FE33-181B-5296D0DF9519}"/>
              </a:ext>
            </a:extLst>
          </p:cNvPr>
          <p:cNvSpPr txBox="1"/>
          <p:nvPr/>
        </p:nvSpPr>
        <p:spPr>
          <a:xfrm>
            <a:off x="558826" y="5546413"/>
            <a:ext cx="6799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При выявлении данного нарушения, ВПГ подлежит отключению от подачи газа.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C011F6-E69A-448C-B726-2E5B0603C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1" y="1345107"/>
            <a:ext cx="2478948" cy="3305264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A90378B-D7A5-4654-9E68-52106A75F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222" y="1345107"/>
            <a:ext cx="4623929" cy="2600960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91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D9F9-D204-B1BC-6730-C291C720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1914DF-21CC-9C52-8F65-4359E87CD85F}"/>
              </a:ext>
            </a:extLst>
          </p:cNvPr>
          <p:cNvSpPr txBox="1">
            <a:spLocks/>
          </p:cNvSpPr>
          <p:nvPr/>
        </p:nvSpPr>
        <p:spPr>
          <a:xfrm>
            <a:off x="181451" y="58200"/>
            <a:ext cx="7069240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Выявленные </a:t>
            </a:r>
            <a:r>
              <a:rPr lang="ru-RU" sz="3000" b="1" dirty="0"/>
              <a:t>нарушения</a:t>
            </a:r>
            <a:r>
              <a:rPr lang="ru-RU" sz="3000" dirty="0"/>
              <a:t> использования ВПГ в 2025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5F1B9-5238-BB33-09CB-F381340CE1A4}"/>
              </a:ext>
            </a:extLst>
          </p:cNvPr>
          <p:cNvSpPr txBox="1"/>
          <p:nvPr/>
        </p:nvSpPr>
        <p:spPr>
          <a:xfrm>
            <a:off x="425277" y="5064924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Пионерская</a:t>
            </a:r>
          </a:p>
          <a:p>
            <a:pPr algn="ctr"/>
            <a:r>
              <a:rPr lang="ru-RU" dirty="0"/>
              <a:t>д. 3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C554D3-BEFA-06D7-EE83-01CB8C10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3EBE3-8248-12E3-1524-2C7F8A001D40}"/>
              </a:ext>
            </a:extLst>
          </p:cNvPr>
          <p:cNvSpPr txBox="1"/>
          <p:nvPr/>
        </p:nvSpPr>
        <p:spPr>
          <a:xfrm>
            <a:off x="5661127" y="1082130"/>
            <a:ext cx="3045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Отвод продуктов горения через алюминиевую гофру, входящую в потолок из неустойчивого к высоким температурам материала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опасен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алюминиевая гофра склонна к чрезмерному нагреву, в результате чего высок риск воспламенения, задымления, отравления и пожара.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D5ADB-D195-4E9C-41ED-2F686DFBFEB4}"/>
              </a:ext>
            </a:extLst>
          </p:cNvPr>
          <p:cNvSpPr txBox="1"/>
          <p:nvPr/>
        </p:nvSpPr>
        <p:spPr>
          <a:xfrm>
            <a:off x="8706599" y="1120362"/>
            <a:ext cx="3045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Несанкционированная установка ВПГ в помещении ванной комнаты </a:t>
            </a:r>
            <a:r>
              <a:rPr lang="ru-RU" b="1" dirty="0">
                <a:solidFill>
                  <a:srgbClr val="FF0000"/>
                </a:solidFill>
              </a:rPr>
              <a:t>не допускается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п</a:t>
            </a:r>
            <a:r>
              <a:rPr lang="ru-RU" b="0" i="0" dirty="0">
                <a:effectLst/>
              </a:rPr>
              <a:t>омещение, где установлена ВПГ,  должно хорошо проветриваться и не быть влажным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43A77-373C-E088-EBF5-E82CDD483771}"/>
              </a:ext>
            </a:extLst>
          </p:cNvPr>
          <p:cNvSpPr txBox="1"/>
          <p:nvPr/>
        </p:nvSpPr>
        <p:spPr>
          <a:xfrm>
            <a:off x="558826" y="5546413"/>
            <a:ext cx="6799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При выявлении данного нарушения, ВПГ подлежит отключению от подачи газа.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F9037D-43BA-4BF8-9242-BFA5E6BC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8" y="1223751"/>
            <a:ext cx="2599189" cy="3670374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0CEB05-2D06-4849-8095-FF173FC26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59" y="1223752"/>
            <a:ext cx="2354476" cy="3670374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5C3417-0883-4788-AE90-31073AFC6C8E}"/>
              </a:ext>
            </a:extLst>
          </p:cNvPr>
          <p:cNvSpPr txBox="1"/>
          <p:nvPr/>
        </p:nvSpPr>
        <p:spPr>
          <a:xfrm>
            <a:off x="3240076" y="5043623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Советская</a:t>
            </a:r>
          </a:p>
          <a:p>
            <a:pPr algn="ctr"/>
            <a:r>
              <a:rPr lang="ru-RU" dirty="0"/>
              <a:t>д. 7</a:t>
            </a:r>
          </a:p>
        </p:txBody>
      </p:sp>
    </p:spTree>
    <p:extLst>
      <p:ext uri="{BB962C8B-B14F-4D97-AF65-F5344CB8AC3E}">
        <p14:creationId xmlns:p14="http://schemas.microsoft.com/office/powerpoint/2010/main" val="282968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B3DFB-1690-7559-ACE3-D2552F318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71504CE-0689-4F82-C017-FF4C2A66B5E5}"/>
              </a:ext>
            </a:extLst>
          </p:cNvPr>
          <p:cNvSpPr txBox="1">
            <a:spLocks/>
          </p:cNvSpPr>
          <p:nvPr/>
        </p:nvSpPr>
        <p:spPr>
          <a:xfrm>
            <a:off x="189689" y="69979"/>
            <a:ext cx="4708849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37E31-C025-8582-89EE-9A46EA9FDFC0}"/>
              </a:ext>
            </a:extLst>
          </p:cNvPr>
          <p:cNvSpPr txBox="1"/>
          <p:nvPr/>
        </p:nvSpPr>
        <p:spPr>
          <a:xfrm>
            <a:off x="189689" y="1444139"/>
            <a:ext cx="6211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Основные требования</a:t>
            </a:r>
            <a:r>
              <a:rPr lang="ru-RU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величина сечения дымохода должна быть не меньше аналогичного параметра для выходного патрубка ВПГ;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материал дымовых труб должен быть устойчивым к коррозии и нагреву;</a:t>
            </a:r>
            <a:endParaRPr lang="en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прокладка труб дымохода через жилые помещения категорически запрещена;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на всей протяжённости дымохода допускается использование не более 3 поворотов (изгибов) радиусом не менее его диаметра;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конструкция дымохода должна предусматривать ревизионное отверстие для его очистки от сажи;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дымоход подлежит обязательной проверке на герметичность с целью недопущения утечек продуктов сгорания.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820F3A-3C7E-7E7E-0D76-36CF428D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54401FE-269A-3594-DCCF-1BF11462212A}"/>
              </a:ext>
            </a:extLst>
          </p:cNvPr>
          <p:cNvSpPr txBox="1">
            <a:spLocks/>
          </p:cNvSpPr>
          <p:nvPr/>
        </p:nvSpPr>
        <p:spPr>
          <a:xfrm>
            <a:off x="189689" y="69979"/>
            <a:ext cx="7293462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Правильное подключение ВПГ в части </a:t>
            </a:r>
            <a:r>
              <a:rPr lang="ru-RU" sz="3000" dirty="0" err="1"/>
              <a:t>дымоотводящих</a:t>
            </a:r>
            <a:r>
              <a:rPr lang="ru-RU" sz="3000" dirty="0"/>
              <a:t> присоединительных элементов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EE620-34F5-A0E5-09D5-7A41BC53722E}"/>
              </a:ext>
            </a:extLst>
          </p:cNvPr>
          <p:cNvSpPr txBox="1"/>
          <p:nvPr/>
        </p:nvSpPr>
        <p:spPr>
          <a:xfrm>
            <a:off x="8704312" y="6321920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Октябрьская д. 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7FD73-BA03-4439-9A43-1A7BF34A7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511" y="1637179"/>
            <a:ext cx="3307080" cy="4409440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48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F045-A6A1-0EB5-8129-0513F719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0929BD-41DD-CED4-E314-4A82C7F5071E}"/>
              </a:ext>
            </a:extLst>
          </p:cNvPr>
          <p:cNvSpPr txBox="1">
            <a:spLocks/>
          </p:cNvSpPr>
          <p:nvPr/>
        </p:nvSpPr>
        <p:spPr>
          <a:xfrm>
            <a:off x="189689" y="69979"/>
            <a:ext cx="7293462" cy="685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Выявленные </a:t>
            </a:r>
            <a:r>
              <a:rPr lang="ru-RU" sz="3000" b="1" dirty="0"/>
              <a:t>нарушения</a:t>
            </a:r>
            <a:r>
              <a:rPr lang="ru-RU" sz="3000" dirty="0"/>
              <a:t> использования ВПГ в 2025 году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EC222-E27C-EAFB-E45D-1D59388605A9}"/>
              </a:ext>
            </a:extLst>
          </p:cNvPr>
          <p:cNvSpPr txBox="1"/>
          <p:nvPr/>
        </p:nvSpPr>
        <p:spPr>
          <a:xfrm>
            <a:off x="6607433" y="1247191"/>
            <a:ext cx="4502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Отсутствие тяги в вентиляционном канале  </a:t>
            </a:r>
            <a:r>
              <a:rPr lang="ru-RU" b="1" dirty="0">
                <a:solidFill>
                  <a:srgbClr val="FF0000"/>
                </a:solidFill>
              </a:rPr>
              <a:t>опасно</a:t>
            </a:r>
            <a:r>
              <a:rPr lang="ru-RU" dirty="0"/>
              <a:t>:</a:t>
            </a:r>
          </a:p>
          <a:p>
            <a:pPr algn="just"/>
            <a:r>
              <a:rPr lang="ru-RU" i="0" dirty="0">
                <a:effectLst/>
              </a:rPr>
              <a:t>Возникновение</a:t>
            </a:r>
            <a:r>
              <a:rPr lang="ru-RU" b="1" i="0" dirty="0">
                <a:effectLst/>
              </a:rPr>
              <a:t> нехватки кислорода для поддерживания горения</a:t>
            </a:r>
            <a:r>
              <a:rPr lang="ru-RU" b="0" i="0" dirty="0">
                <a:effectLst/>
              </a:rPr>
              <a:t> </a:t>
            </a:r>
            <a:r>
              <a:rPr lang="ru-RU" dirty="0"/>
              <a:t>п</a:t>
            </a:r>
            <a:r>
              <a:rPr lang="ru-RU" b="0" i="0" dirty="0">
                <a:effectLst/>
              </a:rPr>
              <a:t>ри отсутствии автоматики на оборудовании повлечёт затухание пламени, газ заполнит помещение, а это грозит не только отравлением, но и </a:t>
            </a:r>
            <a:r>
              <a:rPr lang="ru-RU" b="1" i="0" dirty="0">
                <a:effectLst/>
              </a:rPr>
              <a:t>взрывом</a:t>
            </a:r>
            <a:r>
              <a:rPr lang="ru-RU" b="0" i="0" dirty="0">
                <a:effectLst/>
              </a:rPr>
              <a:t>.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38FA99-5B61-29DD-9C30-5DB153E35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151" y="0"/>
            <a:ext cx="4708849" cy="1177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529D32-2659-1EC2-5773-FCAE65444F71}"/>
              </a:ext>
            </a:extLst>
          </p:cNvPr>
          <p:cNvSpPr txBox="1"/>
          <p:nvPr/>
        </p:nvSpPr>
        <p:spPr>
          <a:xfrm>
            <a:off x="4083614" y="5462007"/>
            <a:ext cx="6799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При выявлении данного нарушения, ВПГ подлежит отключению от подачи газа.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5" name="WhatsApp Video 2025-08-13 at 12.39.17">
            <a:hlinkClick r:id="" action="ppaction://media"/>
            <a:extLst>
              <a:ext uri="{FF2B5EF4-FFF2-40B4-BE49-F238E27FC236}">
                <a16:creationId xmlns:a16="http://schemas.microsoft.com/office/drawing/2014/main" id="{DD456C62-2669-4BE4-BC61-E6EF614221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595380" y="1161812"/>
            <a:ext cx="3062220" cy="55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1966</TotalTime>
  <Words>1558</Words>
  <Application>Microsoft Office PowerPoint</Application>
  <PresentationFormat>Широкоэкранный</PresentationFormat>
  <Paragraphs>129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Сектор</vt:lpstr>
      <vt:lpstr>Нарушения пользования газовыми проточными водонагревателями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пользования газовыми проточными водонагревателями</dc:title>
  <dc:creator>User</dc:creator>
  <cp:lastModifiedBy>6</cp:lastModifiedBy>
  <cp:revision>12</cp:revision>
  <dcterms:created xsi:type="dcterms:W3CDTF">2025-02-19T10:30:32Z</dcterms:created>
  <dcterms:modified xsi:type="dcterms:W3CDTF">2025-08-13T11:18:07Z</dcterms:modified>
</cp:coreProperties>
</file>