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0"/>
  </p:notesMasterIdLst>
  <p:sldIdLst>
    <p:sldId id="256" r:id="rId2"/>
    <p:sldId id="258" r:id="rId3"/>
    <p:sldId id="336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6" r:id="rId19"/>
    <p:sldId id="277" r:id="rId20"/>
    <p:sldId id="278" r:id="rId21"/>
    <p:sldId id="280" r:id="rId22"/>
    <p:sldId id="281" r:id="rId23"/>
    <p:sldId id="282" r:id="rId24"/>
    <p:sldId id="316" r:id="rId25"/>
    <p:sldId id="286" r:id="rId26"/>
    <p:sldId id="287" r:id="rId27"/>
    <p:sldId id="303" r:id="rId28"/>
    <p:sldId id="304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2" r:id="rId42"/>
    <p:sldId id="301" r:id="rId43"/>
    <p:sldId id="300" r:id="rId44"/>
    <p:sldId id="306" r:id="rId45"/>
    <p:sldId id="307" r:id="rId46"/>
    <p:sldId id="308" r:id="rId47"/>
    <p:sldId id="309" r:id="rId48"/>
    <p:sldId id="310" r:id="rId49"/>
    <p:sldId id="311" r:id="rId50"/>
    <p:sldId id="324" r:id="rId51"/>
    <p:sldId id="312" r:id="rId52"/>
    <p:sldId id="325" r:id="rId53"/>
    <p:sldId id="326" r:id="rId54"/>
    <p:sldId id="313" r:id="rId55"/>
    <p:sldId id="327" r:id="rId56"/>
    <p:sldId id="328" r:id="rId57"/>
    <p:sldId id="317" r:id="rId58"/>
    <p:sldId id="319" r:id="rId59"/>
    <p:sldId id="318" r:id="rId60"/>
    <p:sldId id="320" r:id="rId61"/>
    <p:sldId id="329" r:id="rId62"/>
    <p:sldId id="330" r:id="rId63"/>
    <p:sldId id="331" r:id="rId64"/>
    <p:sldId id="332" r:id="rId65"/>
    <p:sldId id="333" r:id="rId66"/>
    <p:sldId id="334" r:id="rId67"/>
    <p:sldId id="337" r:id="rId68"/>
    <p:sldId id="338" r:id="rId69"/>
    <p:sldId id="340" r:id="rId70"/>
    <p:sldId id="339" r:id="rId71"/>
    <p:sldId id="341" r:id="rId72"/>
    <p:sldId id="342" r:id="rId73"/>
    <p:sldId id="343" r:id="rId74"/>
    <p:sldId id="344" r:id="rId75"/>
    <p:sldId id="346" r:id="rId76"/>
    <p:sldId id="349" r:id="rId77"/>
    <p:sldId id="350" r:id="rId78"/>
    <p:sldId id="351" r:id="rId79"/>
    <p:sldId id="345" r:id="rId80"/>
    <p:sldId id="348" r:id="rId81"/>
    <p:sldId id="347" r:id="rId82"/>
    <p:sldId id="352" r:id="rId83"/>
    <p:sldId id="353" r:id="rId84"/>
    <p:sldId id="354" r:id="rId85"/>
    <p:sldId id="355" r:id="rId86"/>
    <p:sldId id="356" r:id="rId87"/>
    <p:sldId id="357" r:id="rId88"/>
    <p:sldId id="314" r:id="rId8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2A1F"/>
    <a:srgbClr val="692725"/>
    <a:srgbClr val="6F3505"/>
    <a:srgbClr val="FF6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4010" autoAdjust="0"/>
  </p:normalViewPr>
  <p:slideViewPr>
    <p:cSldViewPr>
      <p:cViewPr>
        <p:scale>
          <a:sx n="100" d="100"/>
          <a:sy n="100" d="100"/>
        </p:scale>
        <p:origin x="-270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53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2ED648-A22F-4BE4-AFCE-3C13C4ABE248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E13818-8449-45CF-A738-BF145FC357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527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13818-8449-45CF-A738-BF145FC357E6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13818-8449-45CF-A738-BF145FC357E6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13818-8449-45CF-A738-BF145FC357E6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 advTm="20000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3.jpeg"/><Relationship Id="rId4" Type="http://schemas.openxmlformats.org/officeDocument/2006/relationships/image" Target="../media/image3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3.jpeg"/><Relationship Id="rId4" Type="http://schemas.openxmlformats.org/officeDocument/2006/relationships/image" Target="../media/image3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3.jpeg"/><Relationship Id="rId4" Type="http://schemas.openxmlformats.org/officeDocument/2006/relationships/image" Target="../media/image3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6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38.gif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38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3.jpeg"/><Relationship Id="rId4" Type="http://schemas.openxmlformats.org/officeDocument/2006/relationships/image" Target="../media/image3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38.gif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3.jpeg"/><Relationship Id="rId4" Type="http://schemas.openxmlformats.org/officeDocument/2006/relationships/image" Target="../media/image3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26" Type="http://schemas.openxmlformats.org/officeDocument/2006/relationships/image" Target="../media/image28.png"/><Relationship Id="rId3" Type="http://schemas.openxmlformats.org/officeDocument/2006/relationships/image" Target="../media/image6.jpeg"/><Relationship Id="rId21" Type="http://schemas.openxmlformats.org/officeDocument/2006/relationships/image" Target="../media/image24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5" Type="http://schemas.openxmlformats.org/officeDocument/2006/relationships/image" Target="../media/image27.jpeg"/><Relationship Id="rId33" Type="http://schemas.openxmlformats.org/officeDocument/2006/relationships/image" Target="../media/image35.JPG"/><Relationship Id="rId2" Type="http://schemas.openxmlformats.org/officeDocument/2006/relationships/image" Target="../media/image5.jpeg"/><Relationship Id="rId16" Type="http://schemas.openxmlformats.org/officeDocument/2006/relationships/image" Target="../media/image19.jpeg"/><Relationship Id="rId20" Type="http://schemas.openxmlformats.org/officeDocument/2006/relationships/image" Target="../media/image23.jpeg"/><Relationship Id="rId29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24" Type="http://schemas.openxmlformats.org/officeDocument/2006/relationships/hyperlink" Target="https://www.lytkarino.info/forum/uploads/monthly_2016_12/14048473.jpg.ad352b5c5c4c4c1e65db85a89d071deb.jpg" TargetMode="External"/><Relationship Id="rId32" Type="http://schemas.openxmlformats.org/officeDocument/2006/relationships/image" Target="../media/image34.JP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23" Type="http://schemas.openxmlformats.org/officeDocument/2006/relationships/image" Target="../media/image26.jpeg"/><Relationship Id="rId28" Type="http://schemas.openxmlformats.org/officeDocument/2006/relationships/image" Target="../media/image30.jpeg"/><Relationship Id="rId10" Type="http://schemas.openxmlformats.org/officeDocument/2006/relationships/image" Target="../media/image13.jpeg"/><Relationship Id="rId19" Type="http://schemas.openxmlformats.org/officeDocument/2006/relationships/image" Target="../media/image22.jpeg"/><Relationship Id="rId31" Type="http://schemas.openxmlformats.org/officeDocument/2006/relationships/image" Target="../media/image33.JP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Relationship Id="rId22" Type="http://schemas.openxmlformats.org/officeDocument/2006/relationships/image" Target="../media/image25.jpeg"/><Relationship Id="rId27" Type="http://schemas.openxmlformats.org/officeDocument/2006/relationships/image" Target="../media/image29.jpeg"/><Relationship Id="rId30" Type="http://schemas.openxmlformats.org/officeDocument/2006/relationships/image" Target="../media/image3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3.jpeg"/><Relationship Id="rId4" Type="http://schemas.openxmlformats.org/officeDocument/2006/relationships/image" Target="../media/image38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3.jpeg"/><Relationship Id="rId4" Type="http://schemas.openxmlformats.org/officeDocument/2006/relationships/image" Target="../media/image38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3.jpeg"/><Relationship Id="rId4" Type="http://schemas.openxmlformats.org/officeDocument/2006/relationships/image" Target="../media/image38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88.jpeg"/><Relationship Id="rId4" Type="http://schemas.openxmlformats.org/officeDocument/2006/relationships/image" Target="../media/image3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39.jpeg"/><Relationship Id="rId4" Type="http://schemas.openxmlformats.org/officeDocument/2006/relationships/image" Target="../media/image38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8.jpeg"/><Relationship Id="rId4" Type="http://schemas.openxmlformats.org/officeDocument/2006/relationships/image" Target="../media/image38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88.jpeg"/><Relationship Id="rId4" Type="http://schemas.openxmlformats.org/officeDocument/2006/relationships/image" Target="../media/image38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88.jpeg"/><Relationship Id="rId4" Type="http://schemas.openxmlformats.org/officeDocument/2006/relationships/image" Target="../media/image38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88.jpeg"/><Relationship Id="rId4" Type="http://schemas.openxmlformats.org/officeDocument/2006/relationships/image" Target="../media/image38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88.jpeg"/><Relationship Id="rId4" Type="http://schemas.openxmlformats.org/officeDocument/2006/relationships/image" Target="../media/image38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88.jpeg"/><Relationship Id="rId4" Type="http://schemas.openxmlformats.org/officeDocument/2006/relationships/image" Target="../media/image3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38.gif"/><Relationship Id="rId4" Type="http://schemas.openxmlformats.org/officeDocument/2006/relationships/image" Target="../media/image4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88.jpeg"/><Relationship Id="rId4" Type="http://schemas.openxmlformats.org/officeDocument/2006/relationships/image" Target="../media/image38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88.jpeg"/><Relationship Id="rId4" Type="http://schemas.openxmlformats.org/officeDocument/2006/relationships/image" Target="../media/image38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88.jpeg"/><Relationship Id="rId4" Type="http://schemas.openxmlformats.org/officeDocument/2006/relationships/image" Target="../media/image38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111.jpeg"/><Relationship Id="rId4" Type="http://schemas.openxmlformats.org/officeDocument/2006/relationships/image" Target="../media/image3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38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88.jpeg"/><Relationship Id="rId4" Type="http://schemas.openxmlformats.org/officeDocument/2006/relationships/image" Target="../media/image38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lytkarino.info/forum/uploads/monthly_2016_12/14048473.jpg.ad352b5c5c4c4c1e65db85a89d071deb.jpg" TargetMode="External"/><Relationship Id="rId5" Type="http://schemas.openxmlformats.org/officeDocument/2006/relationships/image" Target="../media/image88.jpeg"/><Relationship Id="rId4" Type="http://schemas.openxmlformats.org/officeDocument/2006/relationships/image" Target="../media/image38.g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microsoft.com/office/2007/relationships/hdphoto" Target="../media/hdphoto1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88.jpeg"/><Relationship Id="rId4" Type="http://schemas.openxmlformats.org/officeDocument/2006/relationships/image" Target="../media/image38.gi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20.jpeg"/><Relationship Id="rId4" Type="http://schemas.openxmlformats.org/officeDocument/2006/relationships/image" Target="../media/image38.gi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21.jpeg"/><Relationship Id="rId4" Type="http://schemas.openxmlformats.org/officeDocument/2006/relationships/image" Target="../media/image3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11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88.jpeg"/><Relationship Id="rId5" Type="http://schemas.openxmlformats.org/officeDocument/2006/relationships/image" Target="../media/image123.JPG"/><Relationship Id="rId4" Type="http://schemas.openxmlformats.org/officeDocument/2006/relationships/image" Target="../media/image12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24.jpeg"/><Relationship Id="rId4" Type="http://schemas.openxmlformats.org/officeDocument/2006/relationships/image" Target="../media/image122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G"/><Relationship Id="rId3" Type="http://schemas.openxmlformats.org/officeDocument/2006/relationships/image" Target="../media/image46.jpeg"/><Relationship Id="rId7" Type="http://schemas.openxmlformats.org/officeDocument/2006/relationships/image" Target="../media/image127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26.JPG"/><Relationship Id="rId5" Type="http://schemas.openxmlformats.org/officeDocument/2006/relationships/image" Target="../media/image125.png"/><Relationship Id="rId4" Type="http://schemas.openxmlformats.org/officeDocument/2006/relationships/image" Target="../media/image12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11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88.jpeg"/><Relationship Id="rId5" Type="http://schemas.openxmlformats.org/officeDocument/2006/relationships/image" Target="../media/image122.png"/><Relationship Id="rId4" Type="http://schemas.openxmlformats.org/officeDocument/2006/relationships/image" Target="../media/image129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130.jpeg"/><Relationship Id="rId4" Type="http://schemas.openxmlformats.org/officeDocument/2006/relationships/image" Target="../media/image12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13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32.jpeg"/><Relationship Id="rId5" Type="http://schemas.openxmlformats.org/officeDocument/2006/relationships/image" Target="../media/image131.png"/><Relationship Id="rId4" Type="http://schemas.openxmlformats.org/officeDocument/2006/relationships/image" Target="../media/image12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3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15.jpeg"/><Relationship Id="rId5" Type="http://schemas.openxmlformats.org/officeDocument/2006/relationships/image" Target="../media/image88.jpeg"/><Relationship Id="rId4" Type="http://schemas.openxmlformats.org/officeDocument/2006/relationships/image" Target="../media/image12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134.jpeg"/><Relationship Id="rId4" Type="http://schemas.openxmlformats.org/officeDocument/2006/relationships/image" Target="../media/image12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3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2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115.jpeg"/><Relationship Id="rId5" Type="http://schemas.openxmlformats.org/officeDocument/2006/relationships/image" Target="../media/image88.jpeg"/><Relationship Id="rId4" Type="http://schemas.openxmlformats.org/officeDocument/2006/relationships/image" Target="../media/image1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3.jpeg"/><Relationship Id="rId4" Type="http://schemas.openxmlformats.org/officeDocument/2006/relationships/image" Target="../media/image38.gi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139.jpeg"/><Relationship Id="rId4" Type="http://schemas.openxmlformats.org/officeDocument/2006/relationships/image" Target="../media/image12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12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4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122.png"/><Relationship Id="rId5" Type="http://schemas.openxmlformats.org/officeDocument/2006/relationships/image" Target="../media/image115.jpeg"/><Relationship Id="rId4" Type="http://schemas.openxmlformats.org/officeDocument/2006/relationships/image" Target="../media/image88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143.jpeg"/><Relationship Id="rId4" Type="http://schemas.openxmlformats.org/officeDocument/2006/relationships/image" Target="../media/image46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4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46.jpe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6.jpeg"/><Relationship Id="rId7" Type="http://schemas.openxmlformats.org/officeDocument/2006/relationships/image" Target="../media/image11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88.jpeg"/><Relationship Id="rId5" Type="http://schemas.openxmlformats.org/officeDocument/2006/relationships/image" Target="../media/image122.png"/><Relationship Id="rId4" Type="http://schemas.openxmlformats.org/officeDocument/2006/relationships/image" Target="../media/image14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9.xml"/><Relationship Id="rId5" Type="http://schemas.openxmlformats.org/officeDocument/2006/relationships/image" Target="../media/image148.jpeg"/><Relationship Id="rId4" Type="http://schemas.openxmlformats.org/officeDocument/2006/relationships/image" Target="../media/image12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0.xml"/><Relationship Id="rId5" Type="http://schemas.openxmlformats.org/officeDocument/2006/relationships/image" Target="../media/image149.jpeg"/><Relationship Id="rId4" Type="http://schemas.openxmlformats.org/officeDocument/2006/relationships/image" Target="../media/image46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38.gif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Безымянный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142984"/>
            <a:ext cx="8143933" cy="5214974"/>
          </a:xfrm>
          <a:prstGeom prst="rect">
            <a:avLst/>
          </a:prstGeom>
          <a:ln w="50800"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1000100" y="142852"/>
            <a:ext cx="7286676" cy="962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ПОЧЕТНЫЕ  ГРАЖДАНЕ 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ГОРОДА  ЛЫТКАРИНО  МОСКОВСКОЙ  ОБЛАСТИ</a:t>
            </a:r>
            <a:endParaRPr lang="ru-RU" sz="2000" b="1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6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8631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29190" y="1357298"/>
            <a:ext cx="3929090" cy="544764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endParaRPr lang="ru-RU" sz="16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Р</a:t>
            </a:r>
            <a:r>
              <a:rPr lang="ru-RU" sz="1200" i="1" dirty="0" smtClean="0">
                <a:latin typeface="Bookman Old Style" pitchFamily="18" charset="0"/>
              </a:rPr>
              <a:t>ешение исполнительного комитета </a:t>
            </a:r>
            <a:r>
              <a:rPr lang="ru-RU" sz="1200" i="1" dirty="0" err="1" smtClean="0">
                <a:latin typeface="Bookman Old Style" pitchFamily="18" charset="0"/>
              </a:rPr>
              <a:t>Лыткаринского</a:t>
            </a:r>
            <a:r>
              <a:rPr lang="ru-RU" sz="1200" i="1" dirty="0" smtClean="0">
                <a:latin typeface="Bookman Old Style" pitchFamily="18" charset="0"/>
              </a:rPr>
              <a:t> городского Совета народных депутатов от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10.04.1981</a:t>
            </a:r>
            <a:r>
              <a:rPr lang="ru-RU" sz="1200" i="1" dirty="0" smtClean="0">
                <a:latin typeface="Bookman Old Style" pitchFamily="18" charset="0"/>
              </a:rPr>
              <a:t>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№ 205/7</a:t>
            </a:r>
            <a:r>
              <a:rPr lang="ru-RU" sz="1200" i="1" dirty="0" smtClean="0">
                <a:latin typeface="Bookman Old Style" pitchFamily="18" charset="0"/>
              </a:rPr>
              <a:t> о присвоении звания «Почетный гражданин города Лыткарино»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Шестакову Виталию Анатольевичу.</a:t>
            </a:r>
            <a:endParaRPr lang="ru-RU" sz="1200" i="1" dirty="0" smtClean="0"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Основание: ф.2, оп.1, д. 482, л.11. </a:t>
            </a:r>
            <a:endParaRPr lang="ru-RU" sz="1200" b="1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lytkar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142852"/>
            <a:ext cx="1643074" cy="11430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Шестаков ф. 2, оп.1, д.482, л.11.JPG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57158" y="357166"/>
            <a:ext cx="4071966" cy="60007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 spd="slow" advClick="0" advTm="20000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8631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7752" y="1357298"/>
            <a:ext cx="4143404" cy="530914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</a:t>
            </a: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Основание: 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ф.2, оп.1, д.82, л.12. </a:t>
            </a:r>
            <a:endParaRPr lang="ru-RU" sz="1200" b="1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lytkar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142852"/>
            <a:ext cx="1643074" cy="11430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Шестаков ф. 2, оп.1, д.482, л.12.JPG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57158" y="428604"/>
            <a:ext cx="4071966" cy="6000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6314" y="1643050"/>
            <a:ext cx="4214842" cy="17081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Х</a:t>
            </a:r>
            <a:r>
              <a:rPr lang="ru-RU" sz="1200" i="1" dirty="0" smtClean="0">
                <a:latin typeface="Bookman Old Style" pitchFamily="18" charset="0"/>
              </a:rPr>
              <a:t>одатайство партийного комитета </a:t>
            </a:r>
            <a:r>
              <a:rPr lang="ru-RU" sz="1200" i="1" dirty="0" err="1" smtClean="0">
                <a:latin typeface="Bookman Old Style" pitchFamily="18" charset="0"/>
              </a:rPr>
              <a:t>Лыткаринского</a:t>
            </a:r>
            <a:r>
              <a:rPr lang="ru-RU" sz="1200" i="1" dirty="0" smtClean="0">
                <a:latin typeface="Bookman Old Style" pitchFamily="18" charset="0"/>
              </a:rPr>
              <a:t> завода оптического стекла о присвоении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Шестакову Виталию Анатольевичу</a:t>
            </a:r>
            <a:r>
              <a:rPr lang="ru-RU" sz="1200" i="1" dirty="0" smtClean="0">
                <a:latin typeface="Bookman Old Style" pitchFamily="18" charset="0"/>
              </a:rPr>
              <a:t>  звания   «Почетный гражданин города Лыткарино».</a:t>
            </a:r>
          </a:p>
          <a:p>
            <a:pPr indent="457200"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</p:txBody>
      </p:sp>
    </p:spTree>
  </p:cSld>
  <p:clrMapOvr>
    <a:masterClrMapping/>
  </p:clrMapOvr>
  <p:transition spd="slow" advClick="0" advTm="20000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85728"/>
            <a:ext cx="8572560" cy="6286544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 descr="картин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5206" y="4643446"/>
            <a:ext cx="1582786" cy="1857388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sp>
        <p:nvSpPr>
          <p:cNvPr id="4" name="TextBox 3"/>
          <p:cNvSpPr txBox="1"/>
          <p:nvPr/>
        </p:nvSpPr>
        <p:spPr>
          <a:xfrm>
            <a:off x="2857488" y="3143248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lytkari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8" y="357166"/>
            <a:ext cx="1643074" cy="11430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43240" y="1357298"/>
            <a:ext cx="5643602" cy="304698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ru-RU" sz="20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3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r>
              <a:rPr lang="ru-RU" sz="2000" b="1" i="1" u="sng" dirty="0" smtClean="0">
                <a:solidFill>
                  <a:srgbClr val="FF0000"/>
                </a:solidFill>
                <a:latin typeface="Bookman Old Style" pitchFamily="18" charset="0"/>
              </a:rPr>
              <a:t>Миронова  Лидия  Николаевна</a:t>
            </a:r>
            <a:endParaRPr lang="ru-RU" sz="3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3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5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П</a:t>
            </a:r>
            <a:r>
              <a:rPr lang="ru-RU" sz="1400" i="1" dirty="0" smtClean="0">
                <a:latin typeface="Bookman Old Style" pitchFamily="18" charset="0"/>
              </a:rPr>
              <a:t>очетное звание присвоено решением исполнительного комитета </a:t>
            </a:r>
            <a:r>
              <a:rPr lang="ru-RU" sz="1400" i="1" dirty="0" err="1" smtClean="0">
                <a:latin typeface="Bookman Old Style" pitchFamily="18" charset="0"/>
              </a:rPr>
              <a:t>Лыткаринского</a:t>
            </a:r>
            <a:r>
              <a:rPr lang="ru-RU" sz="1400" i="1" dirty="0" smtClean="0">
                <a:latin typeface="Bookman Old Style" pitchFamily="18" charset="0"/>
              </a:rPr>
              <a:t> городского Совета народных депутатов от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23.12.1983 № 680/22</a:t>
            </a:r>
            <a:r>
              <a:rPr lang="ru-RU" sz="1400" i="1" dirty="0" smtClean="0">
                <a:latin typeface="Bookman Old Style" pitchFamily="18" charset="0"/>
              </a:rPr>
              <a:t>. Миронова Л.Н. поступила на работу в </a:t>
            </a:r>
            <a:r>
              <a:rPr lang="ru-RU" sz="1400" i="1" dirty="0" err="1" smtClean="0">
                <a:latin typeface="Bookman Old Style" pitchFamily="18" charset="0"/>
              </a:rPr>
              <a:t>Госплемсовхоз</a:t>
            </a:r>
            <a:r>
              <a:rPr lang="ru-RU" sz="1400" i="1" dirty="0" smtClean="0">
                <a:latin typeface="Bookman Old Style" pitchFamily="18" charset="0"/>
              </a:rPr>
              <a:t> «Петровское»             в   1965 году дояркой и проработала в нем до  2006 года. </a:t>
            </a:r>
          </a:p>
          <a:p>
            <a:pPr algn="just">
              <a:lnSpc>
                <a:spcPct val="150000"/>
              </a:lnSpc>
            </a:pPr>
            <a:endParaRPr lang="ru-RU" i="1" dirty="0">
              <a:latin typeface="Bookman Old Style" pitchFamily="18" charset="0"/>
            </a:endParaRPr>
          </a:p>
        </p:txBody>
      </p:sp>
      <p:pic>
        <p:nvPicPr>
          <p:cNvPr id="8" name="Рисунок 7" descr="pochet_gr_lutkarin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4000504"/>
            <a:ext cx="1285884" cy="1928802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pic>
        <p:nvPicPr>
          <p:cNvPr id="9" name="Рисунок 8" descr="Миронова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34" y="500042"/>
            <a:ext cx="2428892" cy="3357586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857356" y="3857628"/>
            <a:ext cx="6858048" cy="73866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i="1" dirty="0" smtClean="0">
                <a:latin typeface="Bookman Old Style" pitchFamily="18" charset="0"/>
              </a:rPr>
              <a:t>За высокие показатели в работе в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1975</a:t>
            </a:r>
            <a:r>
              <a:rPr lang="ru-RU" sz="1400" i="1" dirty="0" smtClean="0">
                <a:latin typeface="Bookman Old Style" pitchFamily="18" charset="0"/>
              </a:rPr>
              <a:t> году была награждена орденом 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«Знак почета»</a:t>
            </a:r>
            <a:r>
              <a:rPr lang="ru-RU" sz="1400" i="1" dirty="0" smtClean="0">
                <a:latin typeface="Bookman Old Style" pitchFamily="18" charset="0"/>
              </a:rPr>
              <a:t>,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  </a:t>
            </a:r>
            <a:r>
              <a:rPr lang="ru-RU" sz="1400" i="1" dirty="0" smtClean="0">
                <a:latin typeface="Bookman Old Style" pitchFamily="18" charset="0"/>
              </a:rPr>
              <a:t>в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1979</a:t>
            </a:r>
            <a:r>
              <a:rPr lang="ru-RU" sz="1400" i="1" dirty="0" smtClean="0">
                <a:latin typeface="Bookman Old Style" pitchFamily="18" charset="0"/>
              </a:rPr>
              <a:t> году  — 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орденом Ленина</a:t>
            </a:r>
            <a:r>
              <a:rPr lang="ru-RU" sz="1400" i="1" dirty="0" smtClean="0">
                <a:latin typeface="Bookman Old Style" pitchFamily="18" charset="0"/>
              </a:rPr>
              <a:t>, в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1983 </a:t>
            </a:r>
            <a:r>
              <a:rPr lang="ru-RU" sz="1400" i="1" dirty="0" smtClean="0">
                <a:latin typeface="Bookman Old Style" pitchFamily="18" charset="0"/>
              </a:rPr>
              <a:t>году —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орденом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857356" y="4500570"/>
            <a:ext cx="5286412" cy="17081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Ленина</a:t>
            </a:r>
            <a:r>
              <a:rPr lang="ru-RU" sz="1400" i="1" dirty="0" smtClean="0">
                <a:latin typeface="Bookman Old Style" pitchFamily="18" charset="0"/>
              </a:rPr>
              <a:t>, в том же году ей присуждено звание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«Герой Социалистического труда»</a:t>
            </a:r>
            <a:r>
              <a:rPr lang="ru-RU" sz="1400" i="1" dirty="0" smtClean="0">
                <a:latin typeface="Bookman Old Style" pitchFamily="18" charset="0"/>
              </a:rPr>
              <a:t>. В 1979 году была избрана депутатом </a:t>
            </a:r>
            <a:r>
              <a:rPr lang="ru-RU" sz="1400" i="1" dirty="0" err="1" smtClean="0">
                <a:latin typeface="Bookman Old Style" pitchFamily="18" charset="0"/>
              </a:rPr>
              <a:t>Лыткаринского</a:t>
            </a:r>
            <a:r>
              <a:rPr lang="ru-RU" sz="1400" i="1" dirty="0" smtClean="0">
                <a:latin typeface="Bookman Old Style" pitchFamily="18" charset="0"/>
              </a:rPr>
              <a:t> Горсовета, в 1985 году была избрана депутатом Верховного Совета РСФСР и членом Президиума Верховного Совета РСФСР.</a:t>
            </a:r>
            <a:endParaRPr lang="ru-RU" sz="1400" dirty="0"/>
          </a:p>
        </p:txBody>
      </p:sp>
    </p:spTree>
  </p:cSld>
  <p:clrMapOvr>
    <a:masterClrMapping/>
  </p:clrMapOvr>
  <p:transition spd="slow" advClick="0" advTm="30000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488" y="3143248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lytkar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306" y="1071546"/>
            <a:ext cx="1643074" cy="1143008"/>
          </a:xfrm>
          <a:prstGeom prst="rect">
            <a:avLst/>
          </a:prstGeom>
        </p:spPr>
      </p:pic>
      <p:sp>
        <p:nvSpPr>
          <p:cNvPr id="7" name="Лента лицом вверх 6"/>
          <p:cNvSpPr/>
          <p:nvPr/>
        </p:nvSpPr>
        <p:spPr>
          <a:xfrm>
            <a:off x="285720" y="285728"/>
            <a:ext cx="8572560" cy="928694"/>
          </a:xfrm>
          <a:prstGeom prst="ribbon2">
            <a:avLst>
              <a:gd name="adj1" fmla="val 23432"/>
              <a:gd name="adj2" fmla="val 75000"/>
            </a:avLst>
          </a:prstGeom>
          <a:solidFill>
            <a:srgbClr val="C00000">
              <a:alpha val="62000"/>
            </a:srgbClr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УДОСТОВЕРЕНИЕ ПОЧЕТНОГО ГРАЖДАНИНА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ГОРОДА ЛЫТКАРИНО</a:t>
            </a:r>
            <a:endParaRPr lang="ru-RU" b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pic>
        <p:nvPicPr>
          <p:cNvPr id="8" name="Рисунок 7" descr="Удостоверение Миронов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8992" y="2428868"/>
            <a:ext cx="5357850" cy="4071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Миронов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00430" y="2643182"/>
            <a:ext cx="2071702" cy="2928958"/>
          </a:xfrm>
          <a:prstGeom prst="rect">
            <a:avLst/>
          </a:prstGeom>
        </p:spPr>
      </p:pic>
      <p:pic>
        <p:nvPicPr>
          <p:cNvPr id="11" name="Рисунок 10" descr="Удостоверенние Миронова обложка_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596" y="2428868"/>
            <a:ext cx="2857520" cy="4071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Click="0" advTm="20000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8631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7752" y="1357298"/>
            <a:ext cx="4143404" cy="530914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</a:t>
            </a: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Основание:</a:t>
            </a:r>
            <a:r>
              <a:rPr lang="ru-RU" sz="1200" b="1" dirty="0" smtClean="0">
                <a:latin typeface="Bookman Old Style" pitchFamily="18" charset="0"/>
              </a:rPr>
              <a:t> 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ф.2, оп.1, д.590, л.54. </a:t>
            </a:r>
            <a:endParaRPr lang="ru-RU" sz="1200" b="1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lytkar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142852"/>
            <a:ext cx="1643074" cy="11430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857752" y="1643050"/>
            <a:ext cx="4143404" cy="475514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Р</a:t>
            </a:r>
            <a:r>
              <a:rPr lang="ru-RU" sz="1200" i="1" dirty="0" smtClean="0">
                <a:latin typeface="Bookman Old Style" pitchFamily="18" charset="0"/>
              </a:rPr>
              <a:t>ешение исполнительного комитета </a:t>
            </a:r>
            <a:r>
              <a:rPr lang="ru-RU" sz="1200" i="1" dirty="0" err="1" smtClean="0">
                <a:latin typeface="Bookman Old Style" pitchFamily="18" charset="0"/>
              </a:rPr>
              <a:t>Лыткаринского</a:t>
            </a:r>
            <a:r>
              <a:rPr lang="ru-RU" sz="1200" i="1" dirty="0" smtClean="0">
                <a:latin typeface="Bookman Old Style" pitchFamily="18" charset="0"/>
              </a:rPr>
              <a:t> городского Совета народных депутатов Московской области  от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23.12.1983</a:t>
            </a:r>
            <a:r>
              <a:rPr lang="ru-RU" sz="1200" i="1" dirty="0" smtClean="0">
                <a:latin typeface="Bookman Old Style" pitchFamily="18" charset="0"/>
              </a:rPr>
              <a:t> 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№ 680/22 </a:t>
            </a:r>
            <a:r>
              <a:rPr lang="ru-RU" sz="1200" i="1" dirty="0" smtClean="0">
                <a:latin typeface="Bookman Old Style" pitchFamily="18" charset="0"/>
              </a:rPr>
              <a:t>о присвоении звания «Почетный гражданин города Лыткарино»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Мироновой Лидии  Николаевне</a:t>
            </a:r>
            <a:r>
              <a:rPr lang="ru-RU" sz="1200" i="1" dirty="0" smtClean="0">
                <a:latin typeface="Bookman Old Style" pitchFamily="18" charset="0"/>
              </a:rPr>
              <a:t>.</a:t>
            </a:r>
          </a:p>
          <a:p>
            <a:pPr indent="457200" algn="just">
              <a:lnSpc>
                <a:spcPct val="150000"/>
              </a:lnSpc>
            </a:pPr>
            <a:endParaRPr lang="ru-RU" sz="1200" i="1" dirty="0" smtClean="0"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endParaRPr lang="ru-RU" sz="1200" i="1" dirty="0" smtClean="0"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endParaRPr lang="ru-RU" sz="1200" i="1" dirty="0" smtClean="0"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endParaRPr lang="ru-RU" sz="1200" i="1" dirty="0" smtClean="0"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endParaRPr lang="ru-RU" sz="1200" i="1" dirty="0" smtClean="0"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endParaRPr lang="ru-RU" sz="1200" i="1" dirty="0" smtClean="0"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endParaRPr lang="ru-RU" sz="1200" i="1" dirty="0" smtClean="0"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endParaRPr lang="ru-RU" sz="1200" i="1" dirty="0" smtClean="0"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endParaRPr lang="ru-RU" sz="1200" i="1" dirty="0" smtClean="0"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endParaRPr lang="ru-RU" sz="1400" dirty="0">
              <a:latin typeface="Bookman Old Style" pitchFamily="18" charset="0"/>
            </a:endParaRPr>
          </a:p>
        </p:txBody>
      </p:sp>
      <p:pic>
        <p:nvPicPr>
          <p:cNvPr id="8" name="Рисунок 7" descr="МИРОНОВА ф. 2, оп., д.590, л.54.JPG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57158" y="428604"/>
            <a:ext cx="4071966" cy="6000792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85728"/>
            <a:ext cx="8572560" cy="6215106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 descr="картин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58082" y="4714884"/>
            <a:ext cx="1428760" cy="1714512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sp>
        <p:nvSpPr>
          <p:cNvPr id="4" name="TextBox 3"/>
          <p:cNvSpPr txBox="1"/>
          <p:nvPr/>
        </p:nvSpPr>
        <p:spPr>
          <a:xfrm>
            <a:off x="2857488" y="3143248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lytkari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357166"/>
            <a:ext cx="1643074" cy="1143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8926" y="1500174"/>
            <a:ext cx="5786478" cy="281615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ru-RU" sz="20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r>
              <a:rPr lang="ru-RU" sz="2000" b="1" i="1" u="sng" dirty="0" err="1" smtClean="0">
                <a:solidFill>
                  <a:srgbClr val="FF0000"/>
                </a:solidFill>
                <a:latin typeface="Bookman Old Style" pitchFamily="18" charset="0"/>
              </a:rPr>
              <a:t>Перстнев</a:t>
            </a:r>
            <a:r>
              <a:rPr lang="ru-RU" sz="2000" b="1" i="1" u="sng" dirty="0" smtClean="0">
                <a:solidFill>
                  <a:srgbClr val="FF0000"/>
                </a:solidFill>
                <a:latin typeface="Bookman Old Style" pitchFamily="18" charset="0"/>
              </a:rPr>
              <a:t>  Петр  Васильевич</a:t>
            </a:r>
            <a:endParaRPr lang="ru-RU" sz="3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1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1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1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1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1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1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1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1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1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1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1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1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600" b="1" i="1" dirty="0" smtClean="0">
                <a:solidFill>
                  <a:srgbClr val="FF0000"/>
                </a:solidFill>
                <a:latin typeface="Bookman Old Style" pitchFamily="18" charset="0"/>
              </a:rPr>
              <a:t>        </a:t>
            </a: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П</a:t>
            </a:r>
            <a:r>
              <a:rPr lang="ru-RU" sz="1600" i="1" dirty="0" smtClean="0">
                <a:latin typeface="Bookman Old Style" pitchFamily="18" charset="0"/>
              </a:rPr>
              <a:t>очетное звание присвоено постановлением </a:t>
            </a:r>
            <a:r>
              <a:rPr lang="ru-RU" sz="1600" i="1" dirty="0" err="1" smtClean="0">
                <a:latin typeface="Bookman Old Style" pitchFamily="18" charset="0"/>
              </a:rPr>
              <a:t>МЭРа</a:t>
            </a:r>
            <a:r>
              <a:rPr lang="ru-RU" sz="1600" i="1" dirty="0" smtClean="0">
                <a:latin typeface="Bookman Old Style" pitchFamily="18" charset="0"/>
              </a:rPr>
              <a:t> города Лыткарино Московской области от </a:t>
            </a:r>
            <a:r>
              <a:rPr lang="ru-RU" sz="1600" i="1" dirty="0" smtClean="0">
                <a:solidFill>
                  <a:srgbClr val="FF0000"/>
                </a:solidFill>
                <a:latin typeface="Bookman Old Style" pitchFamily="18" charset="0"/>
              </a:rPr>
              <a:t>16.06.1994 № 521-п</a:t>
            </a:r>
            <a:r>
              <a:rPr lang="ru-RU" sz="1600" i="1" dirty="0" smtClean="0">
                <a:latin typeface="Bookman Old Style" pitchFamily="18" charset="0"/>
              </a:rPr>
              <a:t>. В 1969-1984гг. был начальником филиала ЦИАМ имени П.И. Баранова. </a:t>
            </a:r>
            <a:endParaRPr lang="ru-RU" sz="1600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600" i="1" dirty="0" smtClean="0">
              <a:latin typeface="Bookman Old Style" pitchFamily="18" charset="0"/>
            </a:endParaRPr>
          </a:p>
        </p:txBody>
      </p:sp>
      <p:pic>
        <p:nvPicPr>
          <p:cNvPr id="7" name="Рисунок 6" descr="pochet_gr_lutkarin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3929066"/>
            <a:ext cx="1214446" cy="1785950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pic>
        <p:nvPicPr>
          <p:cNvPr id="1026" name="Picture 2" descr="IMG_106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500042"/>
            <a:ext cx="2286016" cy="3286148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714480" y="3857628"/>
            <a:ext cx="6929486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i="1" dirty="0" smtClean="0">
                <a:latin typeface="Bookman Old Style" pitchFamily="18" charset="0"/>
              </a:rPr>
              <a:t>      Награждён орденом </a:t>
            </a:r>
            <a:r>
              <a:rPr lang="ru-RU" sz="1600" i="1" dirty="0" smtClean="0">
                <a:solidFill>
                  <a:srgbClr val="FF0000"/>
                </a:solidFill>
                <a:latin typeface="Bookman Old Style" pitchFamily="18" charset="0"/>
              </a:rPr>
              <a:t>«Знак Почета»</a:t>
            </a:r>
            <a:r>
              <a:rPr lang="ru-RU" sz="1600" i="1" dirty="0" smtClean="0">
                <a:latin typeface="Bookman Old Style" pitchFamily="18" charset="0"/>
              </a:rPr>
              <a:t>, знаками </a:t>
            </a:r>
            <a:r>
              <a:rPr lang="ru-RU" sz="1600" i="1" dirty="0" smtClean="0">
                <a:solidFill>
                  <a:srgbClr val="FF0000"/>
                </a:solidFill>
                <a:latin typeface="Bookman Old Style" pitchFamily="18" charset="0"/>
              </a:rPr>
              <a:t>«Отличник социалистических  соревнований»</a:t>
            </a:r>
            <a:r>
              <a:rPr lang="ru-RU" sz="1600" i="1" dirty="0" smtClean="0">
                <a:latin typeface="Bookman Old Style" pitchFamily="18" charset="0"/>
              </a:rPr>
              <a:t>, </a:t>
            </a:r>
            <a:r>
              <a:rPr lang="ru-RU" sz="1600" i="1" dirty="0" smtClean="0">
                <a:solidFill>
                  <a:srgbClr val="FF0000"/>
                </a:solidFill>
                <a:latin typeface="Bookman Old Style" pitchFamily="18" charset="0"/>
              </a:rPr>
              <a:t>«Почетный авиастроитель»</a:t>
            </a:r>
            <a:r>
              <a:rPr lang="ru-RU" sz="1600" i="1" dirty="0" smtClean="0">
                <a:latin typeface="Bookman Old Style" pitchFamily="18" charset="0"/>
              </a:rPr>
              <a:t>, присвоено почетное звание </a:t>
            </a:r>
            <a:r>
              <a:rPr lang="ru-RU" sz="1600" i="1" dirty="0" smtClean="0">
                <a:solidFill>
                  <a:srgbClr val="FF0000"/>
                </a:solidFill>
                <a:latin typeface="Bookman Old Style" pitchFamily="18" charset="0"/>
              </a:rPr>
              <a:t>«Заслуженный </a:t>
            </a:r>
            <a:r>
              <a:rPr lang="ru-RU" sz="1600" i="1" dirty="0" err="1" smtClean="0">
                <a:solidFill>
                  <a:srgbClr val="FF0000"/>
                </a:solidFill>
                <a:latin typeface="Bookman Old Style" pitchFamily="18" charset="0"/>
              </a:rPr>
              <a:t>машино</a:t>
            </a:r>
            <a:r>
              <a:rPr lang="ru-RU" sz="1600" i="1" dirty="0" smtClean="0">
                <a:solidFill>
                  <a:srgbClr val="FF0000"/>
                </a:solidFill>
                <a:latin typeface="Bookman Old Style" pitchFamily="18" charset="0"/>
              </a:rPr>
              <a:t> -  </a:t>
            </a:r>
          </a:p>
          <a:p>
            <a:pPr algn="just">
              <a:lnSpc>
                <a:spcPct val="150000"/>
              </a:lnSpc>
            </a:pPr>
            <a:r>
              <a:rPr lang="ru-RU" sz="1600" i="1" dirty="0" smtClean="0">
                <a:solidFill>
                  <a:srgbClr val="FF0000"/>
                </a:solidFill>
                <a:latin typeface="Bookman Old Style" pitchFamily="18" charset="0"/>
              </a:rPr>
              <a:t>- строитель РСФСР»</a:t>
            </a:r>
            <a:r>
              <a:rPr lang="ru-RU" sz="1600" i="1" dirty="0" smtClean="0">
                <a:latin typeface="Bookman Old Style" pitchFamily="18" charset="0"/>
              </a:rPr>
              <a:t>.</a:t>
            </a:r>
            <a:r>
              <a:rPr lang="ru-RU" sz="1600" i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endParaRPr lang="ru-RU" sz="1600" dirty="0" smtClean="0"/>
          </a:p>
          <a:p>
            <a:pPr>
              <a:lnSpc>
                <a:spcPct val="150000"/>
              </a:lnSpc>
            </a:pPr>
            <a:endParaRPr lang="ru-RU" sz="1600" dirty="0"/>
          </a:p>
        </p:txBody>
      </p:sp>
    </p:spTree>
  </p:cSld>
  <p:clrMapOvr>
    <a:masterClrMapping/>
  </p:clrMapOvr>
  <p:transition spd="slow" advClick="0" advTm="20000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8631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7752" y="1357298"/>
            <a:ext cx="4071966" cy="530914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 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 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Основание: 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ф.35, оп.1, д.88, л.34. </a:t>
            </a:r>
            <a:endParaRPr lang="ru-RU" sz="1200" b="1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lytkar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142852"/>
            <a:ext cx="1643074" cy="11430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857752" y="1714488"/>
            <a:ext cx="4143404" cy="138499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i="1" dirty="0" smtClean="0">
                <a:solidFill>
                  <a:srgbClr val="FF0000"/>
                </a:solidFill>
                <a:latin typeface="Bookman Old Style" pitchFamily="18" charset="0"/>
              </a:rPr>
              <a:t>      </a:t>
            </a: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П</a:t>
            </a:r>
            <a:r>
              <a:rPr lang="ru-RU" sz="1200" i="1" dirty="0" smtClean="0">
                <a:latin typeface="Bookman Old Style" pitchFamily="18" charset="0"/>
              </a:rPr>
              <a:t>остановление </a:t>
            </a:r>
            <a:r>
              <a:rPr lang="ru-RU" sz="1200" i="1" dirty="0" err="1" smtClean="0">
                <a:latin typeface="Bookman Old Style" pitchFamily="18" charset="0"/>
              </a:rPr>
              <a:t>МЭРа</a:t>
            </a:r>
            <a:r>
              <a:rPr lang="ru-RU" sz="1200" i="1" dirty="0" smtClean="0">
                <a:latin typeface="Bookman Old Style" pitchFamily="18" charset="0"/>
              </a:rPr>
              <a:t> г. Лыткарино Московской области от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16.06.1994 № 521-п </a:t>
            </a:r>
            <a:r>
              <a:rPr lang="ru-RU" sz="1200" i="1" dirty="0" smtClean="0">
                <a:latin typeface="Bookman Old Style" pitchFamily="18" charset="0"/>
              </a:rPr>
              <a:t>о присвоении звания «Почетный гражданин города Лыткарино» </a:t>
            </a:r>
            <a:r>
              <a:rPr lang="ru-RU" sz="1200" i="1" dirty="0" err="1" smtClean="0">
                <a:solidFill>
                  <a:srgbClr val="FF0000"/>
                </a:solidFill>
                <a:latin typeface="Bookman Old Style" pitchFamily="18" charset="0"/>
              </a:rPr>
              <a:t>Перстневу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 Петру Васильевичу</a:t>
            </a:r>
            <a:r>
              <a:rPr lang="ru-RU" sz="1200" i="1" dirty="0" smtClean="0">
                <a:latin typeface="Bookman Old Style" pitchFamily="18" charset="0"/>
              </a:rPr>
              <a:t>.</a:t>
            </a:r>
            <a:r>
              <a:rPr lang="ru-RU" sz="1200" dirty="0" smtClean="0">
                <a:latin typeface="Bookman Old Style" pitchFamily="18" charset="0"/>
              </a:rPr>
              <a:t> </a:t>
            </a:r>
            <a:endParaRPr lang="ru-RU" sz="1200" dirty="0">
              <a:latin typeface="Bookman Old Style" pitchFamily="18" charset="0"/>
            </a:endParaRPr>
          </a:p>
        </p:txBody>
      </p:sp>
      <p:pic>
        <p:nvPicPr>
          <p:cNvPr id="8" name="Рисунок 7" descr="Перстнев пост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28596" y="357166"/>
            <a:ext cx="4000528" cy="6072230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0"/>
            <a:ext cx="4214810" cy="5500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7752" y="1357298"/>
            <a:ext cx="4071966" cy="503214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 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86314" y="1714488"/>
            <a:ext cx="4143404" cy="46031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i="1" dirty="0" smtClean="0">
                <a:solidFill>
                  <a:srgbClr val="FF0000"/>
                </a:solidFill>
                <a:latin typeface="Bookman Old Style" pitchFamily="18" charset="0"/>
              </a:rPr>
              <a:t>      </a:t>
            </a:r>
            <a:endParaRPr lang="ru-RU" sz="12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10" name="Рисунок 9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438" y="0"/>
            <a:ext cx="4214810" cy="550070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43108" y="5572140"/>
            <a:ext cx="5357850" cy="4001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      </a:t>
            </a: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Х</a:t>
            </a:r>
            <a:r>
              <a:rPr lang="ru-RU" sz="1200" i="1" dirty="0" smtClean="0">
                <a:latin typeface="Bookman Old Style" pitchFamily="18" charset="0"/>
              </a:rPr>
              <a:t>арактеристика на </a:t>
            </a:r>
            <a:r>
              <a:rPr lang="ru-RU" sz="1200" i="1" dirty="0" err="1" smtClean="0">
                <a:solidFill>
                  <a:srgbClr val="FF0000"/>
                </a:solidFill>
                <a:latin typeface="Bookman Old Style" pitchFamily="18" charset="0"/>
              </a:rPr>
              <a:t>Перстенва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 Петра Васильевича</a:t>
            </a:r>
            <a:r>
              <a:rPr lang="ru-RU" sz="1200" i="1" dirty="0" smtClean="0">
                <a:latin typeface="Bookman Old Style" pitchFamily="18" charset="0"/>
              </a:rPr>
              <a:t>.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endParaRPr lang="ru-RU" sz="12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13" name="Рисунок 12" descr="lytkar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38" y="5572140"/>
            <a:ext cx="1643074" cy="11430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5500694" y="6357958"/>
            <a:ext cx="3527833" cy="3693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Основание: 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ф.35, оп.1, д.88, лл.35,36. </a:t>
            </a:r>
            <a:endParaRPr lang="ru-RU" sz="1200" b="1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15" name="Рисунок 14" descr="Перстнев хар-ка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00034" y="285728"/>
            <a:ext cx="3643338" cy="4786346"/>
          </a:xfrm>
          <a:prstGeom prst="rect">
            <a:avLst/>
          </a:prstGeom>
        </p:spPr>
      </p:pic>
      <p:pic>
        <p:nvPicPr>
          <p:cNvPr id="16" name="Рисунок 15" descr="Перстнев хар1.JP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000628" y="285728"/>
            <a:ext cx="3535762" cy="4786346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85728"/>
            <a:ext cx="8572560" cy="6215106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 descr="картин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58082" y="4643446"/>
            <a:ext cx="1511348" cy="1785950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sp>
        <p:nvSpPr>
          <p:cNvPr id="4" name="TextBox 3"/>
          <p:cNvSpPr txBox="1"/>
          <p:nvPr/>
        </p:nvSpPr>
        <p:spPr>
          <a:xfrm>
            <a:off x="2857488" y="3143248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lytkari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190" y="357166"/>
            <a:ext cx="1643074" cy="1143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00364" y="1714488"/>
            <a:ext cx="5715040" cy="67710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u="sng" dirty="0" smtClean="0">
                <a:solidFill>
                  <a:srgbClr val="FF0000"/>
                </a:solidFill>
                <a:latin typeface="Bookman Old Style" pitchFamily="18" charset="0"/>
              </a:rPr>
              <a:t>Даньшин  Петр  Семенович</a:t>
            </a:r>
          </a:p>
          <a:p>
            <a:pPr algn="just"/>
            <a:endParaRPr lang="ru-RU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7" name="Рисунок 6" descr="pochet_gr_lutkarin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3571876"/>
            <a:ext cx="1285884" cy="1928802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pic>
        <p:nvPicPr>
          <p:cNvPr id="10" name="Рисунок 9" descr="Даньшин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34" y="428604"/>
            <a:ext cx="2143140" cy="3000396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786050" y="2071678"/>
            <a:ext cx="5786478" cy="184665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 smtClean="0"/>
              <a:t>          </a:t>
            </a: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П</a:t>
            </a:r>
            <a:r>
              <a:rPr lang="ru-RU" sz="1400" i="1" dirty="0" smtClean="0">
                <a:latin typeface="Bookman Old Style" pitchFamily="18" charset="0"/>
              </a:rPr>
              <a:t>очетное звание присвоено решением Совета депутатов города Лыткарино от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09.01.1997 № 76/15</a:t>
            </a:r>
            <a:r>
              <a:rPr lang="ru-RU" sz="1400" i="1" dirty="0" smtClean="0">
                <a:latin typeface="Bookman Old Style" pitchFamily="18" charset="0"/>
              </a:rPr>
              <a:t>.        На момент присвоения звания являлся членом президиума Совета ветеранов войны, труда, вооруженных сил и правоохранительных органов  г. Лыткарино. </a:t>
            </a:r>
            <a:endParaRPr lang="ru-RU" sz="1400" i="1" dirty="0">
              <a:latin typeface="Bookman Old Style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14480" y="6286520"/>
            <a:ext cx="5429288" cy="37984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i="1" dirty="0" smtClean="0">
                <a:latin typeface="Bookman Old Style" pitchFamily="18" charset="0"/>
              </a:rPr>
              <a:t>.</a:t>
            </a:r>
            <a:endParaRPr lang="ru-RU" sz="1400" i="1" dirty="0"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85918" y="3786190"/>
            <a:ext cx="6786610" cy="10618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400" i="1" dirty="0" smtClean="0">
                <a:latin typeface="Bookman Old Style" pitchFamily="18" charset="0"/>
              </a:rPr>
              <a:t>Участник Великой Отечественной войны, подполковник, награжден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17-ю правительственными наградами</a:t>
            </a:r>
            <a:r>
              <a:rPr lang="ru-RU" sz="1400" i="1" dirty="0" smtClean="0">
                <a:latin typeface="Bookman Old Style" pitchFamily="18" charset="0"/>
              </a:rPr>
              <a:t>. Был начальником</a:t>
            </a:r>
            <a:r>
              <a:rPr lang="ru-RU" sz="1400" i="1" dirty="0" smtClean="0"/>
              <a:t> </a:t>
            </a:r>
            <a:r>
              <a:rPr lang="ru-RU" sz="1400" i="1" dirty="0" err="1" smtClean="0">
                <a:latin typeface="Bookman Old Style" pitchFamily="18" charset="0"/>
              </a:rPr>
              <a:t>Лыткаринского</a:t>
            </a:r>
            <a:r>
              <a:rPr lang="ru-RU" sz="1400" i="1" dirty="0" smtClean="0">
                <a:latin typeface="Bookman Old Style" pitchFamily="18" charset="0"/>
              </a:rPr>
              <a:t>   отдела  внутренних  дел,  возглавлял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85918" y="4714884"/>
            <a:ext cx="5572164" cy="147732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i="1" dirty="0" smtClean="0">
                <a:latin typeface="Bookman Old Style" pitchFamily="18" charset="0"/>
              </a:rPr>
              <a:t>инициативную группу по созданию в городе историко-краеведческого музея. </a:t>
            </a:r>
          </a:p>
          <a:p>
            <a:pPr algn="just">
              <a:lnSpc>
                <a:spcPct val="150000"/>
              </a:lnSpc>
            </a:pPr>
            <a:r>
              <a:rPr lang="ru-RU" sz="1400" i="1" dirty="0" smtClean="0">
                <a:latin typeface="Bookman Old Style" pitchFamily="18" charset="0"/>
              </a:rPr>
              <a:t>         На общественных  началах являлся  начальником</a:t>
            </a:r>
          </a:p>
          <a:p>
            <a:pPr algn="just">
              <a:lnSpc>
                <a:spcPct val="150000"/>
              </a:lnSpc>
            </a:pPr>
            <a:endParaRPr lang="ru-RU" i="1" dirty="0" smtClean="0"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0034" y="5643578"/>
            <a:ext cx="6786610" cy="73866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i="1" dirty="0" smtClean="0">
                <a:latin typeface="Bookman Old Style" pitchFamily="18" charset="0"/>
              </a:rPr>
              <a:t>штаба Добровольных народных дружин  города. Проводил большую работу по </a:t>
            </a:r>
            <a:r>
              <a:rPr lang="ru-RU" sz="1400" i="1" dirty="0" err="1" smtClean="0">
                <a:latin typeface="Bookman Old Style" pitchFamily="18" charset="0"/>
              </a:rPr>
              <a:t>военно</a:t>
            </a:r>
            <a:r>
              <a:rPr lang="ru-RU" sz="1400" i="1" dirty="0" smtClean="0">
                <a:latin typeface="Bookman Old Style" pitchFamily="18" charset="0"/>
              </a:rPr>
              <a:t> - патриотическому воспитанию молодежи.</a:t>
            </a:r>
            <a:endParaRPr lang="ru-RU" sz="1400" i="1" dirty="0" smtClean="0"/>
          </a:p>
        </p:txBody>
      </p:sp>
    </p:spTree>
  </p:cSld>
  <p:clrMapOvr>
    <a:masterClrMapping/>
  </p:clrMapOvr>
  <p:transition spd="slow" advClick="0" advTm="30000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488" y="3143248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3" name="Рисунок 2" descr="Уд-е облож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2428868"/>
            <a:ext cx="2857520" cy="407196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 descr="Уд-е Шестако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8992" y="2428868"/>
            <a:ext cx="5357850" cy="407196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Лента лицом вверх 4"/>
          <p:cNvSpPr/>
          <p:nvPr/>
        </p:nvSpPr>
        <p:spPr>
          <a:xfrm>
            <a:off x="285720" y="285728"/>
            <a:ext cx="8572560" cy="928694"/>
          </a:xfrm>
          <a:prstGeom prst="ribbon2">
            <a:avLst>
              <a:gd name="adj1" fmla="val 23432"/>
              <a:gd name="adj2" fmla="val 75000"/>
            </a:avLst>
          </a:prstGeom>
          <a:solidFill>
            <a:srgbClr val="C00000">
              <a:alpha val="62000"/>
            </a:srgbClr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УДОСТОВЕРЕНИЕ ПОЧЕТНОГО ГРАЖДАНИНА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ГОРОДА ЛЫТКАРИНО</a:t>
            </a:r>
            <a:endParaRPr lang="ru-RU" b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pic>
        <p:nvPicPr>
          <p:cNvPr id="6" name="Рисунок 5" descr="lytkarin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3306" y="1071546"/>
            <a:ext cx="1643074" cy="1143008"/>
          </a:xfrm>
          <a:prstGeom prst="rect">
            <a:avLst/>
          </a:prstGeom>
        </p:spPr>
      </p:pic>
      <p:pic>
        <p:nvPicPr>
          <p:cNvPr id="7" name="Рисунок 6" descr="Даньшин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00760" y="2500306"/>
            <a:ext cx="2669280" cy="3929090"/>
          </a:xfrm>
          <a:prstGeom prst="rect">
            <a:avLst/>
          </a:prstGeom>
        </p:spPr>
      </p:pic>
      <p:pic>
        <p:nvPicPr>
          <p:cNvPr id="8" name="Рисунок 7" descr="Даньшин 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28992" y="2500306"/>
            <a:ext cx="2286016" cy="3929090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908" y="-214338"/>
            <a:ext cx="9429816" cy="7358138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/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 flipH="1">
            <a:off x="1643042" y="1571612"/>
            <a:ext cx="5786478" cy="276229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300" i="1" dirty="0" smtClean="0"/>
              <a:t> </a:t>
            </a:r>
            <a:endParaRPr lang="ru-RU" sz="200" i="1" dirty="0" smtClean="0"/>
          </a:p>
          <a:p>
            <a:pPr indent="457200" algn="just">
              <a:lnSpc>
                <a:spcPct val="150000"/>
              </a:lnSpc>
            </a:pPr>
            <a:r>
              <a:rPr lang="ru-RU" sz="1000" i="1" dirty="0" smtClean="0"/>
              <a:t> </a:t>
            </a:r>
            <a:r>
              <a:rPr lang="ru-RU" sz="1400" b="1" i="1" dirty="0" smtClean="0">
                <a:solidFill>
                  <a:srgbClr val="FF0000"/>
                </a:solidFill>
                <a:latin typeface="Bookman Old Style" pitchFamily="18" charset="0"/>
              </a:rPr>
              <a:t>П</a:t>
            </a:r>
            <a:r>
              <a:rPr lang="ru-RU" sz="1000" i="1" dirty="0" smtClean="0">
                <a:latin typeface="Bookman Old Style" pitchFamily="18" charset="0"/>
              </a:rPr>
              <a:t>оложение о порядке и условиях присвоения звания</a:t>
            </a:r>
            <a:r>
              <a:rPr lang="ru-RU" sz="1000" dirty="0" smtClean="0">
                <a:latin typeface="Bookman Old Style" pitchFamily="18" charset="0"/>
              </a:rPr>
              <a:t> </a:t>
            </a:r>
            <a:r>
              <a:rPr lang="ru-RU" sz="1000" i="1" dirty="0" smtClean="0">
                <a:solidFill>
                  <a:srgbClr val="FF0000"/>
                </a:solidFill>
                <a:latin typeface="Bookman Old Style" pitchFamily="18" charset="0"/>
              </a:rPr>
              <a:t>«Почетный гражданин города Лыткарино»</a:t>
            </a:r>
            <a:r>
              <a:rPr lang="ru-RU" sz="1000" i="1" dirty="0" smtClean="0">
                <a:latin typeface="Bookman Old Style" pitchFamily="18" charset="0"/>
              </a:rPr>
              <a:t> было утверждено решением Совета депутатов города Лыткарино Московской области от  </a:t>
            </a:r>
            <a:r>
              <a:rPr lang="ru-RU" sz="1000" i="1" dirty="0" smtClean="0">
                <a:solidFill>
                  <a:srgbClr val="FF0000"/>
                </a:solidFill>
                <a:latin typeface="Bookman Old Style" pitchFamily="18" charset="0"/>
              </a:rPr>
              <a:t>07.07.2008 г.  592/56</a:t>
            </a:r>
            <a:r>
              <a:rPr lang="ru-RU" sz="1000" i="1" dirty="0" smtClean="0">
                <a:latin typeface="Bookman Old Style" pitchFamily="18" charset="0"/>
              </a:rPr>
              <a:t>.</a:t>
            </a:r>
          </a:p>
          <a:p>
            <a:pPr indent="457200" algn="just">
              <a:lnSpc>
                <a:spcPct val="150000"/>
              </a:lnSpc>
            </a:pPr>
            <a:endParaRPr lang="ru-RU" sz="300" i="1" dirty="0" smtClean="0"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r>
              <a:rPr lang="ru-RU" sz="1000" i="1" dirty="0" smtClean="0">
                <a:latin typeface="Bookman Old Style" pitchFamily="18" charset="0"/>
              </a:rPr>
              <a:t>Звание присваивается лицу, проживающему в городе Лыткарино, добросовестно и творчески отработавшему на предприятиях, в организациях и учреждениях города не менее 25 лет, за особые услуги перед городом, в исключительных случаях посмертно.</a:t>
            </a:r>
          </a:p>
          <a:p>
            <a:pPr indent="457200" algn="just"/>
            <a:endParaRPr lang="ru-RU" sz="1300" i="1" dirty="0" smtClean="0">
              <a:latin typeface="Bookman Old Style" pitchFamily="18" charset="0"/>
            </a:endParaRPr>
          </a:p>
          <a:p>
            <a:pPr indent="457200" algn="just"/>
            <a:endParaRPr lang="ru-RU" sz="1400" i="1" dirty="0" smtClean="0"/>
          </a:p>
          <a:p>
            <a:pPr indent="457200" algn="just"/>
            <a:endParaRPr lang="ru-RU" i="1" dirty="0"/>
          </a:p>
        </p:txBody>
      </p:sp>
      <p:pic>
        <p:nvPicPr>
          <p:cNvPr id="10" name="Рисунок 9" descr="pochet_gr_lutkarin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1934" y="142852"/>
            <a:ext cx="1071570" cy="164305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643042" y="3571876"/>
            <a:ext cx="5857916" cy="19389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000" i="1" dirty="0" smtClean="0">
                <a:latin typeface="Bookman Old Style" pitchFamily="18" charset="0"/>
              </a:rPr>
              <a:t>Лицу, удостоверенному звания «Почетный гражданин города Лыткарино», Главой города в торжественной обстановке, как правило в День города вручается </a:t>
            </a:r>
            <a:r>
              <a:rPr lang="ru-RU" sz="1000" i="1" dirty="0" smtClean="0">
                <a:solidFill>
                  <a:srgbClr val="FF0000"/>
                </a:solidFill>
                <a:latin typeface="Bookman Old Style" pitchFamily="18" charset="0"/>
              </a:rPr>
              <a:t>нагрудный Знак «Почетный гражданин города Лыткарино»  </a:t>
            </a:r>
            <a:r>
              <a:rPr lang="ru-RU" sz="1000" i="1" dirty="0" smtClean="0">
                <a:latin typeface="Bookman Old Style" pitchFamily="18" charset="0"/>
              </a:rPr>
              <a:t>и</a:t>
            </a:r>
            <a:r>
              <a:rPr lang="ru-RU" sz="1000" i="1" dirty="0" smtClean="0">
                <a:solidFill>
                  <a:srgbClr val="FF0000"/>
                </a:solidFill>
                <a:latin typeface="Bookman Old Style" pitchFamily="18" charset="0"/>
              </a:rPr>
              <a:t>  «Памятная лента»</a:t>
            </a:r>
            <a:r>
              <a:rPr lang="ru-RU" sz="1000" i="1" dirty="0" smtClean="0">
                <a:latin typeface="Bookman Old Style" pitchFamily="18" charset="0"/>
              </a:rPr>
              <a:t>.       К нагрудному знаку выдается </a:t>
            </a:r>
            <a:r>
              <a:rPr lang="ru-RU" sz="1000" i="1" dirty="0" smtClean="0">
                <a:solidFill>
                  <a:srgbClr val="FF0000"/>
                </a:solidFill>
                <a:latin typeface="Bookman Old Style" pitchFamily="18" charset="0"/>
              </a:rPr>
              <a:t>удостоверение« Почетный гражданин города Лыткарино»</a:t>
            </a:r>
            <a:r>
              <a:rPr lang="ru-RU" sz="1000" i="1" dirty="0" smtClean="0">
                <a:latin typeface="Bookman Old Style" pitchFamily="18" charset="0"/>
              </a:rPr>
              <a:t>, которое подписывается Главой города и утверждается гербовой печатью Администрации города. Лица, удостоверенные звания, заносятся в </a:t>
            </a:r>
            <a:r>
              <a:rPr lang="ru-RU" sz="1000" i="1" dirty="0" smtClean="0">
                <a:solidFill>
                  <a:srgbClr val="FF0000"/>
                </a:solidFill>
                <a:latin typeface="Bookman Old Style" pitchFamily="18" charset="0"/>
              </a:rPr>
              <a:t>Книгу «Почетные граждане города Лыткарино»</a:t>
            </a:r>
            <a:r>
              <a:rPr lang="ru-RU" sz="1000" i="1" dirty="0" smtClean="0">
                <a:latin typeface="Bookman Old Style" pitchFamily="18" charset="0"/>
              </a:rPr>
              <a:t>, которая хранится в </a:t>
            </a:r>
            <a:r>
              <a:rPr lang="ru-RU" sz="1000" b="1" i="1" dirty="0" err="1" smtClean="0">
                <a:latin typeface="Bookman Old Style" pitchFamily="18" charset="0"/>
              </a:rPr>
              <a:t>Лыткаринском</a:t>
            </a:r>
            <a:r>
              <a:rPr lang="ru-RU" sz="1000" b="1" i="1" dirty="0" smtClean="0">
                <a:latin typeface="Bookman Old Style" pitchFamily="18" charset="0"/>
              </a:rPr>
              <a:t> историко-краеведческом музее.</a:t>
            </a:r>
          </a:p>
        </p:txBody>
      </p:sp>
      <p:pic>
        <p:nvPicPr>
          <p:cNvPr id="7" name="Рисунок 6" descr="Уд-е обложк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00958" y="4786322"/>
            <a:ext cx="1643042" cy="228601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Click="0" advTm="40000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8631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7752" y="1357298"/>
            <a:ext cx="4071966" cy="530914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   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   </a:t>
            </a: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Основание: 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ф.35, оп.1, д.191, л.11. </a:t>
            </a:r>
            <a:endParaRPr lang="ru-RU" sz="1200" b="1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lytkar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142852"/>
            <a:ext cx="1643074" cy="11430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786314" y="2000240"/>
            <a:ext cx="4214842" cy="198515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b="1" i="1" dirty="0" smtClean="0">
                <a:solidFill>
                  <a:srgbClr val="FF0000"/>
                </a:solidFill>
                <a:latin typeface="Bookman Old Style" pitchFamily="18" charset="0"/>
              </a:rPr>
              <a:t>      </a:t>
            </a: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Р</a:t>
            </a:r>
            <a:r>
              <a:rPr lang="ru-RU" sz="1200" i="1" dirty="0" smtClean="0">
                <a:latin typeface="Bookman Old Style" pitchFamily="18" charset="0"/>
              </a:rPr>
              <a:t>ешение Совета депутатов города Лыткарино Московской области   от 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09.01.1997 № 76/15 </a:t>
            </a:r>
            <a:r>
              <a:rPr lang="ru-RU" sz="1200" i="1" dirty="0" smtClean="0">
                <a:latin typeface="Bookman Old Style" pitchFamily="18" charset="0"/>
              </a:rPr>
              <a:t>о присвоении звания «Почетный гражданин города Лыткарино»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Даньшину Петру Степановичу</a:t>
            </a:r>
            <a:r>
              <a:rPr lang="ru-RU" sz="1200" i="1" dirty="0" smtClean="0">
                <a:latin typeface="Bookman Old Style" pitchFamily="18" charset="0"/>
              </a:rPr>
              <a:t>.</a:t>
            </a:r>
          </a:p>
          <a:p>
            <a:pPr indent="457200" algn="just">
              <a:lnSpc>
                <a:spcPct val="150000"/>
              </a:lnSpc>
            </a:pPr>
            <a:endParaRPr lang="ru-RU" sz="1400" dirty="0">
              <a:latin typeface="Bookman Old Style" pitchFamily="18" charset="0"/>
            </a:endParaRPr>
          </a:p>
        </p:txBody>
      </p:sp>
      <p:pic>
        <p:nvPicPr>
          <p:cNvPr id="8" name="Рисунок 7" descr="Даньшин решение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57158" y="428604"/>
            <a:ext cx="4143403" cy="5929354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00694" y="1500174"/>
            <a:ext cx="3500462" cy="475514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 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</a:t>
            </a:r>
            <a:endParaRPr lang="ru-RU" sz="1100" b="1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8" name="Рисунок 7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0"/>
            <a:ext cx="4214810" cy="55007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57752" y="1357298"/>
            <a:ext cx="4071966" cy="503214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 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6314" y="1714488"/>
            <a:ext cx="4143404" cy="46031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i="1" dirty="0" smtClean="0">
                <a:solidFill>
                  <a:srgbClr val="FF0000"/>
                </a:solidFill>
                <a:latin typeface="Bookman Old Style" pitchFamily="18" charset="0"/>
              </a:rPr>
              <a:t>      </a:t>
            </a:r>
            <a:endParaRPr lang="ru-RU" sz="12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12" name="Рисунок 11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0"/>
            <a:ext cx="4214810" cy="55007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00298" y="5572140"/>
            <a:ext cx="4857784" cy="4001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      </a:t>
            </a: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Х</a:t>
            </a:r>
            <a:r>
              <a:rPr lang="ru-RU" sz="1200" i="1" dirty="0" smtClean="0">
                <a:latin typeface="Bookman Old Style" pitchFamily="18" charset="0"/>
              </a:rPr>
              <a:t>арактеристика на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Даньшина Петра Степановича</a:t>
            </a:r>
            <a:endParaRPr lang="ru-RU" sz="12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15" name="Рисунок 14" descr="lytkari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38" y="5572140"/>
            <a:ext cx="1643074" cy="11430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5572132" y="6357958"/>
            <a:ext cx="3199915" cy="3364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Основание: 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ф.35, оп.1, д.191, л.15. </a:t>
            </a:r>
            <a:endParaRPr lang="ru-RU" sz="1200" b="1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18" name="Рисунок 17" descr="Даньшин характеристика.JP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71472" y="357166"/>
            <a:ext cx="3500462" cy="4714908"/>
          </a:xfrm>
          <a:prstGeom prst="rect">
            <a:avLst/>
          </a:prstGeom>
        </p:spPr>
      </p:pic>
      <p:pic>
        <p:nvPicPr>
          <p:cNvPr id="19" name="Рисунок 18" descr="Даньшин характеристика - копия.JPG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000629" y="357166"/>
            <a:ext cx="3500462" cy="4714908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85728"/>
            <a:ext cx="8572560" cy="6215106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 descr="картин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768" y="4500570"/>
            <a:ext cx="1654224" cy="1928826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sp>
        <p:nvSpPr>
          <p:cNvPr id="4" name="TextBox 3"/>
          <p:cNvSpPr txBox="1"/>
          <p:nvPr/>
        </p:nvSpPr>
        <p:spPr>
          <a:xfrm>
            <a:off x="2857488" y="3143248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lytkari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57166"/>
            <a:ext cx="1643074" cy="11430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5984" y="714356"/>
            <a:ext cx="6500858" cy="326243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ru-RU" sz="20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20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20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r>
              <a:rPr lang="ru-RU" sz="2000" b="1" i="1" u="sng" dirty="0" smtClean="0">
                <a:solidFill>
                  <a:srgbClr val="FF0000"/>
                </a:solidFill>
                <a:latin typeface="Bookman Old Style" pitchFamily="18" charset="0"/>
              </a:rPr>
              <a:t>Егунов  Виктор Яковлевич</a:t>
            </a:r>
          </a:p>
          <a:p>
            <a:pPr indent="457200" algn="just">
              <a:lnSpc>
                <a:spcPct val="150000"/>
              </a:lnSpc>
            </a:pPr>
            <a:endParaRPr lang="ru-RU" sz="300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endParaRPr lang="ru-RU" sz="300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r>
              <a:rPr lang="ru-RU" b="1" i="1" dirty="0" smtClean="0">
                <a:solidFill>
                  <a:srgbClr val="FF0000"/>
                </a:solidFill>
                <a:latin typeface="Bookman Old Style" pitchFamily="18" charset="0"/>
              </a:rPr>
              <a:t>П</a:t>
            </a:r>
            <a:r>
              <a:rPr lang="ru-RU" sz="1200" i="1" dirty="0" smtClean="0">
                <a:latin typeface="Bookman Old Style" pitchFamily="18" charset="0"/>
              </a:rPr>
              <a:t>очетное звание присвоено решением Совета депутатов города Лыткарино от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09.01.1997 № 77/15</a:t>
            </a:r>
            <a:r>
              <a:rPr lang="ru-RU" sz="1200" i="1" dirty="0" smtClean="0">
                <a:latin typeface="Bookman Old Style" pitchFamily="18" charset="0"/>
              </a:rPr>
              <a:t>. С 1957 года по 1975 год работал в исполкоме </a:t>
            </a:r>
            <a:r>
              <a:rPr lang="ru-RU" sz="1200" i="1" dirty="0" err="1" smtClean="0">
                <a:latin typeface="Bookman Old Style" pitchFamily="18" charset="0"/>
              </a:rPr>
              <a:t>Лыткаринского</a:t>
            </a:r>
            <a:r>
              <a:rPr lang="ru-RU" sz="1200" i="1" dirty="0" smtClean="0">
                <a:latin typeface="Bookman Old Style" pitchFamily="18" charset="0"/>
              </a:rPr>
              <a:t> городского Совета. С 20 июля 1974 года по 15 июля 1975 года – в должности председателя исполкома </a:t>
            </a:r>
            <a:r>
              <a:rPr lang="ru-RU" sz="1200" i="1" dirty="0" err="1" smtClean="0">
                <a:latin typeface="Bookman Old Style" pitchFamily="18" charset="0"/>
              </a:rPr>
              <a:t>Лыткаринского</a:t>
            </a:r>
            <a:r>
              <a:rPr lang="ru-RU" sz="1200" i="1" dirty="0" smtClean="0">
                <a:latin typeface="Bookman Old Style" pitchFamily="18" charset="0"/>
              </a:rPr>
              <a:t> городского Совета.</a:t>
            </a:r>
          </a:p>
          <a:p>
            <a:pPr indent="457200" algn="just">
              <a:lnSpc>
                <a:spcPct val="150000"/>
              </a:lnSpc>
            </a:pPr>
            <a:r>
              <a:rPr lang="ru-RU" sz="1200" i="1" dirty="0" smtClean="0">
                <a:latin typeface="Bookman Old Style" pitchFamily="18" charset="0"/>
              </a:rPr>
              <a:t>. </a:t>
            </a:r>
            <a:endParaRPr lang="ru-RU" sz="1200" i="1" dirty="0">
              <a:latin typeface="Bookman Old Style" pitchFamily="18" charset="0"/>
            </a:endParaRPr>
          </a:p>
        </p:txBody>
      </p:sp>
      <p:pic>
        <p:nvPicPr>
          <p:cNvPr id="8" name="Рисунок 7" descr="pochet_gr_lutkarin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3429000"/>
            <a:ext cx="1285884" cy="1928802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pic>
        <p:nvPicPr>
          <p:cNvPr id="9" name="Рисунок 8" descr="Егунов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596" y="428604"/>
            <a:ext cx="1857388" cy="285752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714480" y="3571876"/>
            <a:ext cx="7072362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200" i="1" dirty="0" smtClean="0">
                <a:latin typeface="Bookman Old Style" pitchFamily="18" charset="0"/>
              </a:rPr>
              <a:t>Являлся организатором Всероссийского общества охраны природы в городе</a:t>
            </a:r>
            <a:r>
              <a:rPr lang="ru-RU" sz="1200" dirty="0" smtClean="0">
                <a:latin typeface="Bookman Old Style" pitchFamily="18" charset="0"/>
              </a:rPr>
              <a:t>. </a:t>
            </a:r>
            <a:r>
              <a:rPr lang="ru-RU" sz="1200" i="1" dirty="0" smtClean="0">
                <a:latin typeface="Bookman Old Style" pitchFamily="18" charset="0"/>
              </a:rPr>
              <a:t>Виктор Яковлевич внес большой вклад  в проектирование и строительство городской АТС, школы № 3.</a:t>
            </a:r>
          </a:p>
          <a:p>
            <a:pPr indent="457200" algn="just">
              <a:lnSpc>
                <a:spcPct val="150000"/>
              </a:lnSpc>
            </a:pPr>
            <a:endParaRPr lang="ru-RU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714480" y="4143380"/>
            <a:ext cx="5429288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200" i="1" dirty="0" smtClean="0">
                <a:latin typeface="Bookman Old Style" pitchFamily="18" charset="0"/>
              </a:rPr>
              <a:t>           </a:t>
            </a:r>
          </a:p>
          <a:p>
            <a:pPr algn="just">
              <a:lnSpc>
                <a:spcPct val="150000"/>
              </a:lnSpc>
            </a:pPr>
            <a:r>
              <a:rPr lang="ru-RU" sz="1200" i="1" dirty="0" smtClean="0">
                <a:latin typeface="Bookman Old Style" pitchFamily="18" charset="0"/>
              </a:rPr>
              <a:t>        </a:t>
            </a:r>
            <a:endParaRPr lang="ru-RU" sz="1200" i="1" dirty="0"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14480" y="4357694"/>
            <a:ext cx="5357850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200" i="1" dirty="0" smtClean="0">
                <a:latin typeface="Bookman Old Style" pitchFamily="18" charset="0"/>
              </a:rPr>
              <a:t>           В последние годы жизни принимал активное участие в городских мероприятиях и работе Совета ветеранов.</a:t>
            </a:r>
            <a:endParaRPr lang="ru-RU" sz="1200" dirty="0"/>
          </a:p>
        </p:txBody>
      </p:sp>
    </p:spTree>
  </p:cSld>
  <p:clrMapOvr>
    <a:masterClrMapping/>
  </p:clrMapOvr>
  <p:transition spd="slow" advClick="0" advTm="30000"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8631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7752" y="1357298"/>
            <a:ext cx="4000528" cy="530914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    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Основание: 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ф.35, оп.1, д.191, л.12. </a:t>
            </a:r>
            <a:endParaRPr lang="ru-RU" sz="1200" b="1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lytkar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142852"/>
            <a:ext cx="1643074" cy="11430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857752" y="2000240"/>
            <a:ext cx="4143404" cy="17081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b="1" i="1" dirty="0" smtClean="0">
                <a:solidFill>
                  <a:srgbClr val="FF0000"/>
                </a:solidFill>
                <a:latin typeface="Bookman Old Style" pitchFamily="18" charset="0"/>
              </a:rPr>
              <a:t>      </a:t>
            </a: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Р</a:t>
            </a:r>
            <a:r>
              <a:rPr lang="ru-RU" sz="1200" i="1" dirty="0" smtClean="0">
                <a:latin typeface="Bookman Old Style" pitchFamily="18" charset="0"/>
              </a:rPr>
              <a:t>ешение Совета депутатов города Лыткарино Московской области  от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09.01.1997 № 77/15 </a:t>
            </a:r>
            <a:r>
              <a:rPr lang="ru-RU" sz="1200" i="1" dirty="0" smtClean="0">
                <a:latin typeface="Bookman Old Style" pitchFamily="18" charset="0"/>
              </a:rPr>
              <a:t>о присвоении звания «Почетный гражданин города» 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Егунову Виктору Яковлевичу</a:t>
            </a:r>
            <a:r>
              <a:rPr lang="ru-RU" sz="1200" i="1" dirty="0" smtClean="0">
                <a:latin typeface="Bookman Old Style" pitchFamily="18" charset="0"/>
              </a:rPr>
              <a:t>.</a:t>
            </a:r>
          </a:p>
          <a:p>
            <a:pPr indent="457200" algn="just">
              <a:lnSpc>
                <a:spcPct val="150000"/>
              </a:lnSpc>
            </a:pPr>
            <a:endParaRPr lang="ru-RU" sz="1400" dirty="0">
              <a:latin typeface="Bookman Old Style" pitchFamily="18" charset="0"/>
            </a:endParaRPr>
          </a:p>
        </p:txBody>
      </p:sp>
      <p:pic>
        <p:nvPicPr>
          <p:cNvPr id="8" name="Рисунок 7" descr="Егунов решение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57158" y="357166"/>
            <a:ext cx="4071965" cy="6000792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0"/>
            <a:ext cx="4214810" cy="5500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7752" y="1357298"/>
            <a:ext cx="4071966" cy="503214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 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6314" y="1714488"/>
            <a:ext cx="4143404" cy="46031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i="1" dirty="0" smtClean="0">
                <a:solidFill>
                  <a:srgbClr val="FF0000"/>
                </a:solidFill>
                <a:latin typeface="Bookman Old Style" pitchFamily="18" charset="0"/>
              </a:rPr>
              <a:t>      </a:t>
            </a:r>
            <a:endParaRPr lang="ru-RU" sz="12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5" name="Рисунок 4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6" y="0"/>
            <a:ext cx="4214810" cy="55007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28794" y="5500702"/>
            <a:ext cx="7000924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ru-RU" sz="1600" b="1" i="1" dirty="0" smtClean="0">
                <a:solidFill>
                  <a:srgbClr val="FF0000"/>
                </a:solidFill>
                <a:latin typeface="Bookman Old Style" pitchFamily="18" charset="0"/>
              </a:rPr>
              <a:t>      Х</a:t>
            </a:r>
            <a:r>
              <a:rPr lang="ru-RU" sz="1200" i="1" dirty="0" smtClean="0">
                <a:latin typeface="Bookman Old Style" pitchFamily="18" charset="0"/>
              </a:rPr>
              <a:t>арактеристика на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Егунова Виктора Яковлевича</a:t>
            </a:r>
            <a:r>
              <a:rPr lang="ru-RU" sz="1200" i="1" dirty="0" smtClean="0">
                <a:latin typeface="Bookman Old Style" pitchFamily="18" charset="0"/>
              </a:rPr>
              <a:t>.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endParaRPr lang="ru-RU" sz="12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7" name="Рисунок 6" descr="lytkar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5572140"/>
            <a:ext cx="1643074" cy="11430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4429124" y="635795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               Основание: 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ф.35, оп.1, д.191, лл.18,19. </a:t>
            </a:r>
            <a:endParaRPr lang="ru-RU" sz="1200" b="1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9" name="Рисунок 8" descr="Егунов характеристика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71472" y="357166"/>
            <a:ext cx="3500461" cy="4714908"/>
          </a:xfrm>
          <a:prstGeom prst="rect">
            <a:avLst/>
          </a:prstGeom>
        </p:spPr>
      </p:pic>
      <p:pic>
        <p:nvPicPr>
          <p:cNvPr id="11" name="Рисунок 10" descr="Егунов характеристика 1.JP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072066" y="357166"/>
            <a:ext cx="3495720" cy="4714908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85728"/>
            <a:ext cx="8572560" cy="6215106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 descr="картинк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29520" y="4714884"/>
            <a:ext cx="1368472" cy="1714512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sp>
        <p:nvSpPr>
          <p:cNvPr id="4" name="TextBox 3"/>
          <p:cNvSpPr txBox="1"/>
          <p:nvPr/>
        </p:nvSpPr>
        <p:spPr>
          <a:xfrm>
            <a:off x="2857488" y="3143248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lytkarin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628" y="357166"/>
            <a:ext cx="1643074" cy="11430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71802" y="1428737"/>
            <a:ext cx="5643602" cy="278537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ru-RU" sz="20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r>
              <a:rPr lang="ru-RU" sz="2000" b="1" i="1" u="sng" dirty="0" smtClean="0">
                <a:solidFill>
                  <a:srgbClr val="FF0000"/>
                </a:solidFill>
                <a:latin typeface="Bookman Old Style" pitchFamily="18" charset="0"/>
              </a:rPr>
              <a:t>Крупенин  Иван  Петрович</a:t>
            </a: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Bookman Old Style" pitchFamily="18" charset="0"/>
              </a:rPr>
              <a:t>         </a:t>
            </a:r>
            <a:r>
              <a:rPr lang="ru-RU" b="1" i="1" dirty="0" smtClean="0">
                <a:solidFill>
                  <a:srgbClr val="FF0000"/>
                </a:solidFill>
                <a:latin typeface="Bookman Old Style" pitchFamily="18" charset="0"/>
              </a:rPr>
              <a:t>П</a:t>
            </a:r>
            <a:r>
              <a:rPr lang="ru-RU" sz="1200" i="1" dirty="0" smtClean="0">
                <a:latin typeface="Bookman Old Style" pitchFamily="18" charset="0"/>
              </a:rPr>
              <a:t>очетное звание гражданина города Лыткарино присвоено решением Совета депутатов города Лыткарино от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27.01.1997       № 83/16</a:t>
            </a:r>
            <a:r>
              <a:rPr lang="ru-RU" sz="1200" i="1" dirty="0" smtClean="0">
                <a:latin typeface="Bookman Old Style" pitchFamily="18" charset="0"/>
              </a:rPr>
              <a:t>. Заслуженный строитель Российской Федерации и Московской области, ветеран труда, кавалер ордена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Трудового Красного Знамени</a:t>
            </a:r>
            <a:r>
              <a:rPr lang="ru-RU" sz="1200" i="1" dirty="0" smtClean="0">
                <a:latin typeface="Bookman Old Style" pitchFamily="18" charset="0"/>
              </a:rPr>
              <a:t>, почетный гражданин Люберецкого района, Республики  Дагестан. </a:t>
            </a:r>
            <a:endParaRPr lang="ru-RU" sz="1200" dirty="0" smtClean="0"/>
          </a:p>
          <a:p>
            <a:pPr algn="just">
              <a:lnSpc>
                <a:spcPct val="150000"/>
              </a:lnSpc>
            </a:pPr>
            <a:endParaRPr lang="ru-RU" sz="1200" i="1" dirty="0">
              <a:latin typeface="Bookman Old Style" pitchFamily="18" charset="0"/>
            </a:endParaRPr>
          </a:p>
        </p:txBody>
      </p:sp>
      <p:pic>
        <p:nvPicPr>
          <p:cNvPr id="8" name="Рисунок 7" descr="pochet_gr_lutkarin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34" y="4000504"/>
            <a:ext cx="1285884" cy="1928802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pic>
        <p:nvPicPr>
          <p:cNvPr id="9" name="Рисунок 8" descr="Изображение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034" y="428604"/>
            <a:ext cx="2571768" cy="3429024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000364" y="3786190"/>
            <a:ext cx="5643602" cy="6924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i="1" dirty="0" smtClean="0">
                <a:latin typeface="Bookman Old Style" pitchFamily="18" charset="0"/>
              </a:rPr>
              <a:t>          </a:t>
            </a:r>
            <a:r>
              <a:rPr lang="ru-RU" sz="1200" i="1" dirty="0" smtClean="0">
                <a:latin typeface="Bookman Old Style" pitchFamily="18" charset="0"/>
              </a:rPr>
              <a:t>Был управляющим  трестом «Особстрой-2» с 1974 г. по 1987 г. </a:t>
            </a:r>
          </a:p>
          <a:p>
            <a:pPr algn="just">
              <a:lnSpc>
                <a:spcPct val="150000"/>
              </a:lnSpc>
            </a:pPr>
            <a:endParaRPr lang="ru-RU" sz="1200" i="1" dirty="0"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57356" y="4857760"/>
            <a:ext cx="5429288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200" i="1" dirty="0" smtClean="0">
                <a:latin typeface="Bookman Old Style" pitchFamily="18" charset="0"/>
              </a:rPr>
              <a:t>       В настоящее время в честь И.П. Крупенина названа одна из улиц  Лыткарино – бульвар Крупенина.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57356" y="4071942"/>
            <a:ext cx="6786610" cy="9233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200" i="1" dirty="0" smtClean="0">
                <a:latin typeface="Bookman Old Style" pitchFamily="18" charset="0"/>
              </a:rPr>
              <a:t>Объекты, построенные при участии  И.П. Крупенина на территории города: школы, детские сады и ясли, спортивный комплекс «Кристалл», больничный  комплекс,  жилые  дома.</a:t>
            </a:r>
            <a:endParaRPr lang="ru-RU" sz="1200" dirty="0"/>
          </a:p>
        </p:txBody>
      </p:sp>
    </p:spTree>
  </p:cSld>
  <p:clrMapOvr>
    <a:masterClrMapping/>
  </p:clrMapOvr>
  <p:transition spd="slow" advClick="0" advTm="25000"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8631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7752" y="1357298"/>
            <a:ext cx="4000528" cy="530914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</a:t>
            </a: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Основание: 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ф.35, оп.1, д.191, л.34. </a:t>
            </a:r>
            <a:endParaRPr lang="ru-RU" sz="1200" b="1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lytkar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142852"/>
            <a:ext cx="1643074" cy="11430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857752" y="2000240"/>
            <a:ext cx="4143404" cy="198515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b="1" i="1" dirty="0" smtClean="0">
                <a:solidFill>
                  <a:srgbClr val="FF0000"/>
                </a:solidFill>
                <a:latin typeface="Bookman Old Style" pitchFamily="18" charset="0"/>
              </a:rPr>
              <a:t>      </a:t>
            </a: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Р</a:t>
            </a:r>
            <a:r>
              <a:rPr lang="ru-RU" sz="1200" i="1" dirty="0" smtClean="0">
                <a:latin typeface="Bookman Old Style" pitchFamily="18" charset="0"/>
              </a:rPr>
              <a:t>ешение Совета депутатов города Лыткарино Московской области   от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27.01.1997 № 83/16 </a:t>
            </a:r>
            <a:r>
              <a:rPr lang="ru-RU" sz="1200" i="1" dirty="0" smtClean="0">
                <a:latin typeface="Bookman Old Style" pitchFamily="18" charset="0"/>
              </a:rPr>
              <a:t>о присвоении звания «Почетный гражданин города Лыткарино» 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Крупенину Ивану Петровичу</a:t>
            </a:r>
            <a:r>
              <a:rPr lang="ru-RU" sz="1200" i="1" dirty="0" smtClean="0">
                <a:latin typeface="Bookman Old Style" pitchFamily="18" charset="0"/>
              </a:rPr>
              <a:t>.</a:t>
            </a:r>
          </a:p>
          <a:p>
            <a:pPr indent="457200" algn="just">
              <a:lnSpc>
                <a:spcPct val="150000"/>
              </a:lnSpc>
            </a:pPr>
            <a:endParaRPr lang="ru-RU" sz="1400" dirty="0">
              <a:latin typeface="Bookman Old Style" pitchFamily="18" charset="0"/>
            </a:endParaRPr>
          </a:p>
        </p:txBody>
      </p:sp>
      <p:pic>
        <p:nvPicPr>
          <p:cNvPr id="9" name="Рисунок 8" descr="Крупенин решение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57159" y="428604"/>
            <a:ext cx="4071966" cy="5929354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8631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7752" y="1357298"/>
            <a:ext cx="4000528" cy="558614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Основание: 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ф.35, оп.1, д.191, л.35. </a:t>
            </a:r>
          </a:p>
          <a:p>
            <a:pPr algn="just">
              <a:lnSpc>
                <a:spcPct val="150000"/>
              </a:lnSpc>
            </a:pPr>
            <a:endParaRPr lang="ru-RU" sz="1200" b="1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lytkar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142852"/>
            <a:ext cx="1643074" cy="11430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857752" y="2000240"/>
            <a:ext cx="4071966" cy="794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i="1" dirty="0" smtClean="0">
                <a:solidFill>
                  <a:srgbClr val="FF0000"/>
                </a:solidFill>
                <a:latin typeface="Bookman Old Style" pitchFamily="18" charset="0"/>
              </a:rPr>
              <a:t>      </a:t>
            </a: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dirty="0">
              <a:latin typeface="Bookman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57752" y="2000240"/>
            <a:ext cx="4143404" cy="17081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      </a:t>
            </a: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Х</a:t>
            </a:r>
            <a:r>
              <a:rPr lang="ru-RU" sz="1200" i="1" dirty="0" smtClean="0">
                <a:latin typeface="Bookman Old Style" pitchFamily="18" charset="0"/>
              </a:rPr>
              <a:t>одатайство Администрации города Лыткарино Московской области о присвоении звания «Почетный гражданин города Лыткарино»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Крупенину Ивану Петровичу</a:t>
            </a:r>
            <a:r>
              <a:rPr lang="ru-RU" sz="1200" i="1" dirty="0" smtClean="0">
                <a:latin typeface="Bookman Old Style" pitchFamily="18" charset="0"/>
              </a:rPr>
              <a:t>.</a:t>
            </a:r>
          </a:p>
          <a:p>
            <a:pPr indent="457200" algn="just">
              <a:lnSpc>
                <a:spcPct val="150000"/>
              </a:lnSpc>
            </a:pPr>
            <a:endParaRPr lang="ru-RU" sz="1400" dirty="0">
              <a:latin typeface="Bookman Old Style" pitchFamily="18" charset="0"/>
            </a:endParaRPr>
          </a:p>
        </p:txBody>
      </p:sp>
      <p:pic>
        <p:nvPicPr>
          <p:cNvPr id="8" name="Рисунок 7" descr="Крупенин ход-во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57158" y="357166"/>
            <a:ext cx="4071965" cy="6072230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8631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7752" y="1357298"/>
            <a:ext cx="4000528" cy="530914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 </a:t>
            </a: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Основание: 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ф.35, оп.1, д.191, л.36. </a:t>
            </a:r>
            <a:endParaRPr lang="ru-RU" sz="1200" b="1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lytkar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142852"/>
            <a:ext cx="1643074" cy="11430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857752" y="2000240"/>
            <a:ext cx="4071966" cy="794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i="1" dirty="0" smtClean="0">
                <a:solidFill>
                  <a:srgbClr val="FF0000"/>
                </a:solidFill>
                <a:latin typeface="Bookman Old Style" pitchFamily="18" charset="0"/>
              </a:rPr>
              <a:t>      </a:t>
            </a: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dirty="0">
              <a:latin typeface="Bookman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6314" y="2000240"/>
            <a:ext cx="4143404" cy="115416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  Х</a:t>
            </a:r>
            <a:r>
              <a:rPr lang="ru-RU" sz="1200" i="1" dirty="0" smtClean="0">
                <a:latin typeface="Bookman Old Style" pitchFamily="18" charset="0"/>
              </a:rPr>
              <a:t>арактеристика на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Крупенина Ивана Петровича</a:t>
            </a:r>
            <a:r>
              <a:rPr lang="ru-RU" sz="1200" i="1" dirty="0" smtClean="0">
                <a:latin typeface="Bookman Old Style" pitchFamily="18" charset="0"/>
              </a:rPr>
              <a:t>.</a:t>
            </a:r>
          </a:p>
          <a:p>
            <a:pPr indent="457200" algn="just">
              <a:lnSpc>
                <a:spcPct val="150000"/>
              </a:lnSpc>
            </a:pPr>
            <a:endParaRPr lang="ru-RU" sz="1400" dirty="0">
              <a:latin typeface="Bookman Old Style" pitchFamily="18" charset="0"/>
            </a:endParaRPr>
          </a:p>
        </p:txBody>
      </p:sp>
      <p:pic>
        <p:nvPicPr>
          <p:cNvPr id="8" name="Рисунок 7" descr="Крупенин хар-ка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57159" y="357166"/>
            <a:ext cx="4071966" cy="6000792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85728"/>
            <a:ext cx="8572560" cy="6215106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 descr="картин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58082" y="4714884"/>
            <a:ext cx="1511348" cy="1714512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sp>
        <p:nvSpPr>
          <p:cNvPr id="4" name="TextBox 3"/>
          <p:cNvSpPr txBox="1"/>
          <p:nvPr/>
        </p:nvSpPr>
        <p:spPr>
          <a:xfrm>
            <a:off x="2857488" y="3143248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lytkari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066" y="357166"/>
            <a:ext cx="1643074" cy="1143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00364" y="1285860"/>
            <a:ext cx="5786478" cy="230832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ru-RU" sz="20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r>
              <a:rPr lang="ru-RU" sz="2000" b="1" i="1" u="sng" dirty="0" err="1" smtClean="0">
                <a:solidFill>
                  <a:srgbClr val="FF0000"/>
                </a:solidFill>
                <a:latin typeface="Bookman Old Style" pitchFamily="18" charset="0"/>
              </a:rPr>
              <a:t>Спирин</a:t>
            </a:r>
            <a:r>
              <a:rPr lang="ru-RU" sz="2000" b="1" i="1" u="sng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</a:p>
          <a:p>
            <a:pPr algn="ctr"/>
            <a:r>
              <a:rPr lang="ru-RU" sz="2000" b="1" i="1" u="sng" dirty="0" smtClean="0">
                <a:solidFill>
                  <a:srgbClr val="FF0000"/>
                </a:solidFill>
                <a:latin typeface="Bookman Old Style" pitchFamily="18" charset="0"/>
              </a:rPr>
              <a:t>Геннадий Александрович</a:t>
            </a:r>
            <a:endParaRPr lang="ru-RU" sz="3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3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3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    </a:t>
            </a:r>
            <a:r>
              <a:rPr lang="ru-RU" sz="1600" b="1" i="1" dirty="0" smtClean="0">
                <a:solidFill>
                  <a:srgbClr val="FF0000"/>
                </a:solidFill>
                <a:latin typeface="Bookman Old Style" pitchFamily="18" charset="0"/>
              </a:rPr>
              <a:t>П</a:t>
            </a:r>
            <a:r>
              <a:rPr lang="ru-RU" sz="1200" i="1" dirty="0" smtClean="0">
                <a:latin typeface="Bookman Old Style" pitchFamily="18" charset="0"/>
              </a:rPr>
              <a:t>очетное звание присвоено решением Совета депутатов                    города Лыткарино от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09.01.1997 № 78/15</a:t>
            </a:r>
            <a:r>
              <a:rPr lang="ru-RU" sz="1200" i="1" dirty="0" smtClean="0">
                <a:latin typeface="Bookman Old Style" pitchFamily="18" charset="0"/>
              </a:rPr>
              <a:t>. Работая на филиале ЦИАМ </a:t>
            </a:r>
            <a:r>
              <a:rPr lang="ru-RU" sz="1200" i="1" dirty="0" err="1" smtClean="0">
                <a:latin typeface="Bookman Old Style" pitchFamily="18" charset="0"/>
              </a:rPr>
              <a:t>Спирин</a:t>
            </a:r>
            <a:r>
              <a:rPr lang="ru-RU" sz="1200" i="1" dirty="0" smtClean="0">
                <a:latin typeface="Bookman Old Style" pitchFamily="18" charset="0"/>
              </a:rPr>
              <a:t> Г.А. прошел путь от инженера до начальника цеха.     </a:t>
            </a:r>
            <a:r>
              <a:rPr lang="ru-RU" sz="1200" dirty="0" smtClean="0">
                <a:latin typeface="Bookman Old Style" pitchFamily="18" charset="0"/>
              </a:rPr>
              <a:t>За этот </a:t>
            </a:r>
            <a:r>
              <a:rPr lang="ru-RU" sz="1200" i="1" dirty="0" smtClean="0">
                <a:latin typeface="Bookman Old Style" pitchFamily="18" charset="0"/>
              </a:rPr>
              <a:t>период неоднократно избирался депутатом в Люберецкий и</a:t>
            </a:r>
            <a:endParaRPr lang="ru-RU" sz="1400" i="1" dirty="0">
              <a:latin typeface="Bookman Old Style" pitchFamily="18" charset="0"/>
            </a:endParaRPr>
          </a:p>
        </p:txBody>
      </p:sp>
      <p:pic>
        <p:nvPicPr>
          <p:cNvPr id="7" name="Рисунок 6" descr="pochet_gr_lutkarin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3571876"/>
            <a:ext cx="1285884" cy="1928802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sp>
        <p:nvSpPr>
          <p:cNvPr id="10" name="TextBox 9"/>
          <p:cNvSpPr txBox="1"/>
          <p:nvPr/>
        </p:nvSpPr>
        <p:spPr>
          <a:xfrm>
            <a:off x="1785918" y="3500438"/>
            <a:ext cx="7000924" cy="203132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200" i="1" dirty="0" err="1" smtClean="0">
                <a:latin typeface="Bookman Old Style" pitchFamily="18" charset="0"/>
              </a:rPr>
              <a:t>Лыткаринский</a:t>
            </a:r>
            <a:r>
              <a:rPr lang="ru-RU" sz="1200" i="1" dirty="0" smtClean="0">
                <a:latin typeface="Bookman Old Style" pitchFamily="18" charset="0"/>
              </a:rPr>
              <a:t> Горсоветы</a:t>
            </a:r>
            <a:r>
              <a:rPr lang="ru-RU" sz="1200" dirty="0" smtClean="0">
                <a:latin typeface="Bookman Old Style" pitchFamily="18" charset="0"/>
              </a:rPr>
              <a:t>.  </a:t>
            </a:r>
            <a:r>
              <a:rPr lang="ru-RU" sz="1200" i="1" dirty="0" smtClean="0">
                <a:latin typeface="Bookman Old Style" pitchFamily="18" charset="0"/>
              </a:rPr>
              <a:t>Являлся  председателем  исполнительного комитета </a:t>
            </a:r>
            <a:r>
              <a:rPr lang="ru-RU" sz="1200" i="1" dirty="0" err="1" smtClean="0">
                <a:latin typeface="Bookman Old Style" pitchFamily="18" charset="0"/>
              </a:rPr>
              <a:t>Лыткаринского</a:t>
            </a:r>
            <a:r>
              <a:rPr lang="ru-RU" sz="1200" i="1" dirty="0" smtClean="0">
                <a:latin typeface="Bookman Old Style" pitchFamily="18" charset="0"/>
              </a:rPr>
              <a:t> городского Совета народных депутатов в 1975-1988гг. Под непосредственным руководством  </a:t>
            </a:r>
            <a:r>
              <a:rPr lang="ru-RU" sz="1200" i="1" dirty="0" err="1" smtClean="0">
                <a:latin typeface="Bookman Old Style" pitchFamily="18" charset="0"/>
              </a:rPr>
              <a:t>Спирина</a:t>
            </a:r>
            <a:r>
              <a:rPr lang="ru-RU" sz="1200" i="1" dirty="0" smtClean="0">
                <a:latin typeface="Bookman Old Style" pitchFamily="18" charset="0"/>
              </a:rPr>
              <a:t> Г.А. в городе построены десятки жилых домов, музыкальная школа, профессионально-техническое училище, городская котельная, больница и ряд других жизненно важных для города </a:t>
            </a:r>
          </a:p>
          <a:p>
            <a:pPr algn="just">
              <a:lnSpc>
                <a:spcPct val="150000"/>
              </a:lnSpc>
            </a:pPr>
            <a:r>
              <a:rPr lang="ru-RU" sz="1200" i="1" dirty="0" smtClean="0">
                <a:latin typeface="Bookman Old Style" pitchFamily="18" charset="0"/>
              </a:rPr>
              <a:t>объектов. </a:t>
            </a:r>
            <a:endParaRPr lang="ru-RU" sz="1200" dirty="0" smtClean="0"/>
          </a:p>
          <a:p>
            <a:pPr algn="just">
              <a:lnSpc>
                <a:spcPct val="150000"/>
              </a:lnSpc>
            </a:pPr>
            <a:endParaRPr lang="ru-RU" sz="1200" i="1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785918" y="5143512"/>
            <a:ext cx="5500726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200" i="1" dirty="0" smtClean="0">
                <a:latin typeface="Bookman Old Style" pitchFamily="18" charset="0"/>
              </a:rPr>
              <a:t>      За время работы </a:t>
            </a:r>
            <a:r>
              <a:rPr lang="ru-RU" sz="1200" i="1" dirty="0" err="1" smtClean="0">
                <a:latin typeface="Bookman Old Style" pitchFamily="18" charset="0"/>
              </a:rPr>
              <a:t>Спирина</a:t>
            </a:r>
            <a:r>
              <a:rPr lang="ru-RU" sz="1200" i="1" dirty="0" smtClean="0">
                <a:latin typeface="Bookman Old Style" pitchFamily="18" charset="0"/>
              </a:rPr>
              <a:t> Г.А. в должности председателя исполкома </a:t>
            </a:r>
            <a:r>
              <a:rPr lang="ru-RU" sz="1200" i="1" dirty="0" err="1" smtClean="0">
                <a:latin typeface="Bookman Old Style" pitchFamily="18" charset="0"/>
              </a:rPr>
              <a:t>Лыткаринского</a:t>
            </a:r>
            <a:r>
              <a:rPr lang="ru-RU" sz="1200" i="1" dirty="0" smtClean="0">
                <a:latin typeface="Bookman Old Style" pitchFamily="18" charset="0"/>
              </a:rPr>
              <a:t> городского Совета город Лыткарино по итогам проводимой работы неоднократно занимал призовые места среди городов Московской области. </a:t>
            </a:r>
            <a:endParaRPr lang="ru-RU" sz="1200" i="1" dirty="0"/>
          </a:p>
        </p:txBody>
      </p:sp>
      <p:pic>
        <p:nvPicPr>
          <p:cNvPr id="12" name="Рисунок 11" descr="Спирин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34" y="428604"/>
            <a:ext cx="2428892" cy="3000396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</p:cSld>
  <p:clrMapOvr>
    <a:masterClrMapping/>
  </p:clrMapOvr>
  <p:transition spd="slow" advClick="0" advTm="30000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_53060111180808649929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21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67651" y="857232"/>
            <a:ext cx="867597" cy="1143008"/>
          </a:xfrm>
          <a:prstGeom prst="roundRect">
            <a:avLst/>
          </a:prstGeom>
          <a:solidFill>
            <a:schemeClr val="bg1">
              <a:alpha val="0"/>
            </a:schemeClr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357290" y="2214554"/>
            <a:ext cx="12144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FFFF00"/>
                </a:solidFill>
                <a:latin typeface="Bookman Old Style" pitchFamily="18" charset="0"/>
              </a:rPr>
              <a:t>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000240"/>
            <a:ext cx="12144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FFFF00"/>
                </a:solidFill>
                <a:latin typeface="Bookman Old Style" pitchFamily="18" charset="0"/>
              </a:rPr>
              <a:t>  </a:t>
            </a:r>
            <a:r>
              <a:rPr lang="ru-RU" sz="900" dirty="0" err="1" smtClean="0">
                <a:solidFill>
                  <a:srgbClr val="FFFF00"/>
                </a:solidFill>
                <a:latin typeface="Bookman Old Style" pitchFamily="18" charset="0"/>
              </a:rPr>
              <a:t>Калиманов</a:t>
            </a:r>
            <a:r>
              <a:rPr lang="ru-RU" sz="900" dirty="0" smtClean="0">
                <a:solidFill>
                  <a:srgbClr val="FFFF00"/>
                </a:solidFill>
                <a:latin typeface="Bookman Old Style" pitchFamily="18" charset="0"/>
              </a:rPr>
              <a:t> И.А.</a:t>
            </a:r>
          </a:p>
        </p:txBody>
      </p:sp>
      <p:pic>
        <p:nvPicPr>
          <p:cNvPr id="16" name="Рисунок 15" descr="Калиманов_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4259" y="964389"/>
            <a:ext cx="714380" cy="928694"/>
          </a:xfrm>
          <a:prstGeom prst="rect">
            <a:avLst/>
          </a:prstGeom>
        </p:spPr>
      </p:pic>
      <p:sp>
        <p:nvSpPr>
          <p:cNvPr id="68" name="Лента лицом вверх 67"/>
          <p:cNvSpPr/>
          <p:nvPr/>
        </p:nvSpPr>
        <p:spPr>
          <a:xfrm>
            <a:off x="142844" y="142852"/>
            <a:ext cx="8858312" cy="642942"/>
          </a:xfrm>
          <a:prstGeom prst="ribbon2">
            <a:avLst>
              <a:gd name="adj1" fmla="val 17948"/>
              <a:gd name="adj2" fmla="val 75000"/>
            </a:avLst>
          </a:prstGeom>
          <a:solidFill>
            <a:srgbClr val="C00000">
              <a:alpha val="62000"/>
            </a:srgbClr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TextBox 68"/>
          <p:cNvSpPr txBox="1"/>
          <p:nvPr/>
        </p:nvSpPr>
        <p:spPr>
          <a:xfrm>
            <a:off x="1285852" y="285728"/>
            <a:ext cx="6643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ookman Old Style" pitchFamily="18" charset="0"/>
              </a:rPr>
              <a:t>ПОЧЕТНЫЕ ГРАЖДАНЕ ГОРОДА ЛЫТКАРИНО 1980-2021 гг.</a:t>
            </a:r>
            <a:endParaRPr lang="ru-RU" sz="14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318451" y="2031017"/>
            <a:ext cx="9913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 smtClean="0">
                <a:solidFill>
                  <a:srgbClr val="FFFF00"/>
                </a:solidFill>
                <a:latin typeface="Bookman Old Style" pitchFamily="18" charset="0"/>
              </a:rPr>
              <a:t>Шевцов И.А.</a:t>
            </a:r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2420290" y="876272"/>
            <a:ext cx="865826" cy="1143008"/>
          </a:xfrm>
          <a:prstGeom prst="roundRect">
            <a:avLst/>
          </a:prstGeom>
          <a:solidFill>
            <a:schemeClr val="bg1">
              <a:alpha val="0"/>
            </a:schemeClr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3531387" y="892951"/>
            <a:ext cx="909641" cy="1143008"/>
          </a:xfrm>
          <a:prstGeom prst="roundRect">
            <a:avLst/>
          </a:prstGeom>
          <a:solidFill>
            <a:schemeClr val="bg1">
              <a:alpha val="0"/>
            </a:schemeClr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4701826" y="866757"/>
            <a:ext cx="872284" cy="1143008"/>
          </a:xfrm>
          <a:prstGeom prst="roundRect">
            <a:avLst/>
          </a:prstGeom>
          <a:solidFill>
            <a:schemeClr val="bg1">
              <a:alpha val="0"/>
            </a:schemeClr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Скругленный прямоугольник 86"/>
          <p:cNvSpPr/>
          <p:nvPr/>
        </p:nvSpPr>
        <p:spPr>
          <a:xfrm>
            <a:off x="5834068" y="866757"/>
            <a:ext cx="857256" cy="1143008"/>
          </a:xfrm>
          <a:prstGeom prst="roundRect">
            <a:avLst/>
          </a:prstGeom>
          <a:solidFill>
            <a:schemeClr val="bg1">
              <a:alpha val="0"/>
            </a:schemeClr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8" name="Рисунок 87" descr="shestakov.jpg.5b3b2944668d734c73a49f1ab8f471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7443" y="1000108"/>
            <a:ext cx="731520" cy="928694"/>
          </a:xfrm>
          <a:prstGeom prst="rect">
            <a:avLst/>
          </a:prstGeom>
        </p:spPr>
      </p:pic>
      <p:sp>
        <p:nvSpPr>
          <p:cNvPr id="89" name="Скругленный прямоугольник 88"/>
          <p:cNvSpPr/>
          <p:nvPr/>
        </p:nvSpPr>
        <p:spPr>
          <a:xfrm>
            <a:off x="6925956" y="857232"/>
            <a:ext cx="789316" cy="1143008"/>
          </a:xfrm>
          <a:prstGeom prst="roundRect">
            <a:avLst/>
          </a:prstGeom>
          <a:solidFill>
            <a:schemeClr val="bg1">
              <a:alpha val="0"/>
            </a:schemeClr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TextBox 89"/>
          <p:cNvSpPr txBox="1"/>
          <p:nvPr/>
        </p:nvSpPr>
        <p:spPr>
          <a:xfrm>
            <a:off x="2281699" y="1984850"/>
            <a:ext cx="11430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FFF00"/>
                </a:solidFill>
                <a:latin typeface="Bookman Old Style" pitchFamily="18" charset="0"/>
              </a:rPr>
              <a:t>  </a:t>
            </a:r>
            <a:r>
              <a:rPr lang="ru-RU" sz="900" dirty="0" smtClean="0">
                <a:solidFill>
                  <a:srgbClr val="FFFF00"/>
                </a:solidFill>
                <a:latin typeface="Bookman Old Style" pitchFamily="18" charset="0"/>
              </a:rPr>
              <a:t>Шестаков В.А.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3471848" y="2035959"/>
            <a:ext cx="11430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 smtClean="0">
                <a:solidFill>
                  <a:srgbClr val="FFFF00"/>
                </a:solidFill>
                <a:latin typeface="Bookman Old Style" pitchFamily="18" charset="0"/>
              </a:rPr>
              <a:t>Миронова Л.Н.</a:t>
            </a:r>
          </a:p>
        </p:txBody>
      </p:sp>
      <p:pic>
        <p:nvPicPr>
          <p:cNvPr id="92" name="Рисунок 91" descr="Миронов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43306" y="1000108"/>
            <a:ext cx="714380" cy="928694"/>
          </a:xfrm>
          <a:prstGeom prst="rect">
            <a:avLst/>
          </a:prstGeom>
        </p:spPr>
      </p:pic>
      <p:sp>
        <p:nvSpPr>
          <p:cNvPr id="93" name="TextBox 92"/>
          <p:cNvSpPr txBox="1"/>
          <p:nvPr/>
        </p:nvSpPr>
        <p:spPr>
          <a:xfrm>
            <a:off x="4676777" y="2019280"/>
            <a:ext cx="11430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 err="1" smtClean="0">
                <a:solidFill>
                  <a:srgbClr val="FFFF00"/>
                </a:solidFill>
                <a:latin typeface="Bookman Old Style" pitchFamily="18" charset="0"/>
              </a:rPr>
              <a:t>Перстнев</a:t>
            </a:r>
            <a:r>
              <a:rPr lang="ru-RU" sz="900" dirty="0" smtClean="0">
                <a:solidFill>
                  <a:srgbClr val="FFFF00"/>
                </a:solidFill>
                <a:latin typeface="Bookman Old Style" pitchFamily="18" charset="0"/>
              </a:rPr>
              <a:t> П.В.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782948" y="2029901"/>
            <a:ext cx="11430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 smtClean="0">
                <a:solidFill>
                  <a:srgbClr val="FFFF00"/>
                </a:solidFill>
                <a:latin typeface="Bookman Old Style" pitchFamily="18" charset="0"/>
              </a:rPr>
              <a:t>Даньшин П.С.</a:t>
            </a:r>
          </a:p>
        </p:txBody>
      </p:sp>
      <p:pic>
        <p:nvPicPr>
          <p:cNvPr id="95" name="Рисунок 94" descr="Даньшин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12759" y="1000108"/>
            <a:ext cx="714380" cy="928694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6864028" y="1990695"/>
            <a:ext cx="10080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FFFF00"/>
                </a:solidFill>
                <a:latin typeface="Bookman Old Style" pitchFamily="18" charset="0"/>
              </a:rPr>
              <a:t>Егунов В.Я.</a:t>
            </a:r>
          </a:p>
        </p:txBody>
      </p:sp>
      <p:pic>
        <p:nvPicPr>
          <p:cNvPr id="97" name="Рисунок 96" descr="Егунов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72024" y="983429"/>
            <a:ext cx="707136" cy="928694"/>
          </a:xfrm>
          <a:prstGeom prst="rect">
            <a:avLst/>
          </a:prstGeom>
        </p:spPr>
      </p:pic>
      <p:sp>
        <p:nvSpPr>
          <p:cNvPr id="98" name="Скругленный прямоугольник 97"/>
          <p:cNvSpPr/>
          <p:nvPr/>
        </p:nvSpPr>
        <p:spPr>
          <a:xfrm>
            <a:off x="267651" y="2285992"/>
            <a:ext cx="867598" cy="1143008"/>
          </a:xfrm>
          <a:prstGeom prst="roundRect">
            <a:avLst/>
          </a:prstGeom>
          <a:solidFill>
            <a:schemeClr val="bg1">
              <a:alpha val="0"/>
            </a:schemeClr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1" name="Picture 2" descr="IMG_106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6314" y="1000108"/>
            <a:ext cx="714380" cy="92869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102" name="Рисунок 101" descr="картинка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397712" y="1006836"/>
            <a:ext cx="798024" cy="928694"/>
          </a:xfrm>
          <a:prstGeom prst="rect">
            <a:avLst/>
          </a:prstGeom>
          <a:ln>
            <a:noFill/>
            <a:prstDash val="sysDot"/>
          </a:ln>
        </p:spPr>
      </p:pic>
      <p:sp>
        <p:nvSpPr>
          <p:cNvPr id="103" name="Скругленный прямоугольник 102"/>
          <p:cNvSpPr/>
          <p:nvPr/>
        </p:nvSpPr>
        <p:spPr>
          <a:xfrm>
            <a:off x="6925955" y="2285992"/>
            <a:ext cx="844191" cy="1143008"/>
          </a:xfrm>
          <a:prstGeom prst="roundRect">
            <a:avLst/>
          </a:prstGeom>
          <a:solidFill>
            <a:schemeClr val="bg1">
              <a:alpha val="0"/>
            </a:schemeClr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Скругленный прямоугольник 103"/>
          <p:cNvSpPr/>
          <p:nvPr/>
        </p:nvSpPr>
        <p:spPr>
          <a:xfrm>
            <a:off x="1357290" y="2285992"/>
            <a:ext cx="867597" cy="1143008"/>
          </a:xfrm>
          <a:prstGeom prst="roundRect">
            <a:avLst/>
          </a:prstGeom>
          <a:solidFill>
            <a:schemeClr val="bg1">
              <a:alpha val="0"/>
            </a:schemeClr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Скругленный прямоугольник 104"/>
          <p:cNvSpPr/>
          <p:nvPr/>
        </p:nvSpPr>
        <p:spPr>
          <a:xfrm>
            <a:off x="2420290" y="2285992"/>
            <a:ext cx="865826" cy="1143008"/>
          </a:xfrm>
          <a:prstGeom prst="roundRect">
            <a:avLst/>
          </a:prstGeom>
          <a:solidFill>
            <a:schemeClr val="bg1">
              <a:alpha val="0"/>
            </a:schemeClr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3531387" y="2285992"/>
            <a:ext cx="909641" cy="1143008"/>
          </a:xfrm>
          <a:prstGeom prst="roundRect">
            <a:avLst/>
          </a:prstGeom>
          <a:solidFill>
            <a:schemeClr val="bg1">
              <a:alpha val="0"/>
            </a:schemeClr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Скругленный прямоугольник 106"/>
          <p:cNvSpPr/>
          <p:nvPr/>
        </p:nvSpPr>
        <p:spPr>
          <a:xfrm>
            <a:off x="4701826" y="2285992"/>
            <a:ext cx="872284" cy="1143008"/>
          </a:xfrm>
          <a:prstGeom prst="roundRect">
            <a:avLst/>
          </a:prstGeom>
          <a:solidFill>
            <a:schemeClr val="bg1">
              <a:alpha val="0"/>
            </a:schemeClr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Скругленный прямоугольник 107"/>
          <p:cNvSpPr/>
          <p:nvPr/>
        </p:nvSpPr>
        <p:spPr>
          <a:xfrm>
            <a:off x="5834068" y="2285992"/>
            <a:ext cx="881072" cy="1143008"/>
          </a:xfrm>
          <a:prstGeom prst="roundRect">
            <a:avLst/>
          </a:prstGeom>
          <a:solidFill>
            <a:schemeClr val="bg1">
              <a:alpha val="0"/>
            </a:schemeClr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9" name="Рисунок 108" descr="Орлов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4259" y="2384032"/>
            <a:ext cx="737652" cy="917967"/>
          </a:xfrm>
          <a:prstGeom prst="rect">
            <a:avLst/>
          </a:prstGeom>
        </p:spPr>
      </p:pic>
      <p:pic>
        <p:nvPicPr>
          <p:cNvPr id="110" name="Рисунок 109" descr="Федяев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39534" y="2398564"/>
            <a:ext cx="714380" cy="889006"/>
          </a:xfrm>
          <a:prstGeom prst="rect">
            <a:avLst/>
          </a:prstGeom>
        </p:spPr>
      </p:pic>
      <p:pic>
        <p:nvPicPr>
          <p:cNvPr id="111" name="Рисунок 110" descr="bagdasarian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83553" y="2398564"/>
            <a:ext cx="735410" cy="92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" name="Рисунок 111" descr="Самуйлов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606450" y="2398563"/>
            <a:ext cx="745328" cy="943119"/>
          </a:xfrm>
          <a:prstGeom prst="rect">
            <a:avLst/>
          </a:prstGeom>
        </p:spPr>
      </p:pic>
      <p:pic>
        <p:nvPicPr>
          <p:cNvPr id="113" name="Рисунок 112" descr="http://www.lytkarinomuseum.ru/wp-content/gallery/pochetnie-grazgdane/babenko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786314" y="2389177"/>
            <a:ext cx="725178" cy="98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" name="Рисунок 113" descr="gonor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931155" y="2360321"/>
            <a:ext cx="708535" cy="95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" name="Прямоугольник 114"/>
          <p:cNvSpPr/>
          <p:nvPr/>
        </p:nvSpPr>
        <p:spPr>
          <a:xfrm>
            <a:off x="153217" y="3428999"/>
            <a:ext cx="114300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solidFill>
                  <a:srgbClr val="FFFF00"/>
                </a:solidFill>
                <a:latin typeface="Bookman Old Style" pitchFamily="18" charset="0"/>
              </a:rPr>
              <a:t>Орлов М.К.</a:t>
            </a:r>
          </a:p>
        </p:txBody>
      </p:sp>
      <p:sp>
        <p:nvSpPr>
          <p:cNvPr id="116" name="Прямоугольник 115"/>
          <p:cNvSpPr/>
          <p:nvPr/>
        </p:nvSpPr>
        <p:spPr>
          <a:xfrm>
            <a:off x="1225220" y="3419474"/>
            <a:ext cx="11430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solidFill>
                  <a:srgbClr val="FFFF00"/>
                </a:solidFill>
                <a:latin typeface="Bookman Old Style" pitchFamily="18" charset="0"/>
              </a:rPr>
              <a:t>Федяев А.И</a:t>
            </a:r>
            <a:r>
              <a:rPr lang="ru-RU" sz="1000" dirty="0" smtClean="0">
                <a:solidFill>
                  <a:srgbClr val="FFFF00"/>
                </a:solidFill>
                <a:latin typeface="Bookman Old Style" pitchFamily="18" charset="0"/>
              </a:rPr>
              <a:t>.</a:t>
            </a:r>
          </a:p>
        </p:txBody>
      </p:sp>
      <p:sp>
        <p:nvSpPr>
          <p:cNvPr id="117" name="Прямоугольник 116"/>
          <p:cNvSpPr/>
          <p:nvPr/>
        </p:nvSpPr>
        <p:spPr>
          <a:xfrm>
            <a:off x="2285984" y="3436694"/>
            <a:ext cx="128588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solidFill>
                  <a:srgbClr val="FFFF00"/>
                </a:solidFill>
                <a:latin typeface="Bookman Old Style" pitchFamily="18" charset="0"/>
              </a:rPr>
              <a:t>Багдасарян А.Б.</a:t>
            </a:r>
          </a:p>
        </p:txBody>
      </p:sp>
      <p:sp>
        <p:nvSpPr>
          <p:cNvPr id="118" name="Прямоугольник 117"/>
          <p:cNvSpPr/>
          <p:nvPr/>
        </p:nvSpPr>
        <p:spPr>
          <a:xfrm>
            <a:off x="3328974" y="3434863"/>
            <a:ext cx="135732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 err="1" smtClean="0">
                <a:solidFill>
                  <a:srgbClr val="FFFF00"/>
                </a:solidFill>
                <a:latin typeface="Bookman Old Style" pitchFamily="18" charset="0"/>
              </a:rPr>
              <a:t>Самуйлов</a:t>
            </a:r>
            <a:r>
              <a:rPr lang="ru-RU" sz="900" dirty="0" smtClean="0">
                <a:solidFill>
                  <a:srgbClr val="FFFF00"/>
                </a:solidFill>
                <a:latin typeface="Bookman Old Style" pitchFamily="18" charset="0"/>
              </a:rPr>
              <a:t> А.В.</a:t>
            </a:r>
          </a:p>
        </p:txBody>
      </p:sp>
      <p:sp>
        <p:nvSpPr>
          <p:cNvPr id="119" name="Прямоугольник 118"/>
          <p:cNvSpPr/>
          <p:nvPr/>
        </p:nvSpPr>
        <p:spPr>
          <a:xfrm>
            <a:off x="4626772" y="3444389"/>
            <a:ext cx="107157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solidFill>
                  <a:srgbClr val="FFFF00"/>
                </a:solidFill>
                <a:latin typeface="Bookman Old Style" pitchFamily="18" charset="0"/>
              </a:rPr>
              <a:t>Бабенко В.П.</a:t>
            </a:r>
          </a:p>
        </p:txBody>
      </p:sp>
      <p:sp>
        <p:nvSpPr>
          <p:cNvPr id="121" name="Прямоугольник 120"/>
          <p:cNvSpPr/>
          <p:nvPr/>
        </p:nvSpPr>
        <p:spPr>
          <a:xfrm>
            <a:off x="5721020" y="3429000"/>
            <a:ext cx="11430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solidFill>
                  <a:srgbClr val="FFFF00"/>
                </a:solidFill>
                <a:latin typeface="Bookman Old Style" pitchFamily="18" charset="0"/>
              </a:rPr>
              <a:t>Гонор Л.Р</a:t>
            </a:r>
            <a:r>
              <a:rPr lang="ru-RU" sz="1000" dirty="0" smtClean="0">
                <a:solidFill>
                  <a:srgbClr val="FFFF00"/>
                </a:solidFill>
                <a:latin typeface="Bookman Old Style" pitchFamily="18" charset="0"/>
              </a:rPr>
              <a:t>.</a:t>
            </a:r>
          </a:p>
        </p:txBody>
      </p:sp>
      <p:sp>
        <p:nvSpPr>
          <p:cNvPr id="122" name="Скругленный прямоугольник 121"/>
          <p:cNvSpPr/>
          <p:nvPr/>
        </p:nvSpPr>
        <p:spPr>
          <a:xfrm>
            <a:off x="267650" y="3714752"/>
            <a:ext cx="867599" cy="1143008"/>
          </a:xfrm>
          <a:prstGeom prst="roundRect">
            <a:avLst/>
          </a:prstGeom>
          <a:solidFill>
            <a:schemeClr val="bg1">
              <a:alpha val="0"/>
            </a:schemeClr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Прямоугольник 122"/>
          <p:cNvSpPr/>
          <p:nvPr/>
        </p:nvSpPr>
        <p:spPr>
          <a:xfrm>
            <a:off x="6887682" y="3429000"/>
            <a:ext cx="107157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solidFill>
                  <a:srgbClr val="FFFF00"/>
                </a:solidFill>
                <a:latin typeface="Bookman Old Style" pitchFamily="18" charset="0"/>
              </a:rPr>
              <a:t>Горбачев А.А.</a:t>
            </a:r>
          </a:p>
        </p:txBody>
      </p:sp>
      <p:pic>
        <p:nvPicPr>
          <p:cNvPr id="124" name="Рисунок 123" descr="gorbachev"/>
          <p:cNvPicPr/>
          <p:nvPr/>
        </p:nvPicPr>
        <p:blipFill rotWithShape="1">
          <a:blip r:embed="rId16" cstate="print"/>
          <a:srcRect l="9853" t="2381" r="7073" b="7288"/>
          <a:stretch/>
        </p:blipFill>
        <p:spPr bwMode="auto">
          <a:xfrm>
            <a:off x="7020272" y="2389177"/>
            <a:ext cx="666873" cy="952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" name="Прямоугольник 124"/>
          <p:cNvSpPr/>
          <p:nvPr/>
        </p:nvSpPr>
        <p:spPr>
          <a:xfrm>
            <a:off x="7795438" y="3409799"/>
            <a:ext cx="114300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solidFill>
                  <a:srgbClr val="FFFF00"/>
                </a:solidFill>
                <a:latin typeface="Bookman Old Style" pitchFamily="18" charset="0"/>
              </a:rPr>
              <a:t>Попова Н.И.</a:t>
            </a:r>
          </a:p>
        </p:txBody>
      </p:sp>
      <p:sp>
        <p:nvSpPr>
          <p:cNvPr id="126" name="Скругленный прямоугольник 125"/>
          <p:cNvSpPr/>
          <p:nvPr/>
        </p:nvSpPr>
        <p:spPr>
          <a:xfrm>
            <a:off x="1357290" y="3714752"/>
            <a:ext cx="867597" cy="1143008"/>
          </a:xfrm>
          <a:prstGeom prst="roundRect">
            <a:avLst/>
          </a:prstGeom>
          <a:solidFill>
            <a:schemeClr val="bg1">
              <a:alpha val="0"/>
            </a:schemeClr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7" name="Скругленный прямоугольник 126"/>
          <p:cNvSpPr/>
          <p:nvPr/>
        </p:nvSpPr>
        <p:spPr>
          <a:xfrm>
            <a:off x="2462218" y="3731520"/>
            <a:ext cx="865826" cy="1143008"/>
          </a:xfrm>
          <a:prstGeom prst="roundRect">
            <a:avLst/>
          </a:prstGeom>
          <a:solidFill>
            <a:schemeClr val="bg1">
              <a:alpha val="0"/>
            </a:schemeClr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Скругленный прямоугольник 127"/>
          <p:cNvSpPr/>
          <p:nvPr/>
        </p:nvSpPr>
        <p:spPr>
          <a:xfrm>
            <a:off x="3531387" y="3714752"/>
            <a:ext cx="909641" cy="1143008"/>
          </a:xfrm>
          <a:prstGeom prst="roundRect">
            <a:avLst/>
          </a:prstGeom>
          <a:solidFill>
            <a:schemeClr val="bg1">
              <a:alpha val="0"/>
            </a:schemeClr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Скругленный прямоугольник 128"/>
          <p:cNvSpPr/>
          <p:nvPr/>
        </p:nvSpPr>
        <p:spPr>
          <a:xfrm>
            <a:off x="4701826" y="3714752"/>
            <a:ext cx="872284" cy="1143008"/>
          </a:xfrm>
          <a:prstGeom prst="roundRect">
            <a:avLst/>
          </a:prstGeom>
          <a:solidFill>
            <a:schemeClr val="bg1">
              <a:alpha val="0"/>
            </a:schemeClr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Прямоугольник 129"/>
          <p:cNvSpPr/>
          <p:nvPr/>
        </p:nvSpPr>
        <p:spPr>
          <a:xfrm>
            <a:off x="142843" y="4857760"/>
            <a:ext cx="11073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r>
              <a:rPr lang="ru-RU" sz="900" dirty="0" smtClean="0">
                <a:solidFill>
                  <a:srgbClr val="FFFF00"/>
                </a:solidFill>
                <a:latin typeface="Bookman Old Style" pitchFamily="18" charset="0"/>
              </a:rPr>
              <a:t>Румянцев В.В.</a:t>
            </a:r>
          </a:p>
        </p:txBody>
      </p:sp>
      <p:sp>
        <p:nvSpPr>
          <p:cNvPr id="131" name="Прямоугольник 130"/>
          <p:cNvSpPr/>
          <p:nvPr/>
        </p:nvSpPr>
        <p:spPr>
          <a:xfrm>
            <a:off x="1103657" y="4857760"/>
            <a:ext cx="135732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solidFill>
                  <a:srgbClr val="FFFF00"/>
                </a:solidFill>
                <a:latin typeface="Bookman Old Style" pitchFamily="18" charset="0"/>
                <a:cs typeface="Times New Roman" pitchFamily="18" charset="0"/>
              </a:rPr>
              <a:t>Огородников</a:t>
            </a:r>
            <a:r>
              <a:rPr lang="ru-RU" sz="9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А.В</a:t>
            </a:r>
            <a:r>
              <a:rPr lang="ru-RU" sz="1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2" name="Прямоугольник 131"/>
          <p:cNvSpPr/>
          <p:nvPr/>
        </p:nvSpPr>
        <p:spPr>
          <a:xfrm>
            <a:off x="2243604" y="4880951"/>
            <a:ext cx="135732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solidFill>
                  <a:srgbClr val="FFFF00"/>
                </a:solidFill>
                <a:latin typeface="Bookman Old Style" pitchFamily="18" charset="0"/>
              </a:rPr>
              <a:t> Бессонова Б.П.</a:t>
            </a:r>
          </a:p>
        </p:txBody>
      </p:sp>
      <p:pic>
        <p:nvPicPr>
          <p:cNvPr id="133" name="Рисунок 132" descr="Румянцев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57190" y="3821909"/>
            <a:ext cx="714380" cy="928694"/>
          </a:xfrm>
          <a:prstGeom prst="rect">
            <a:avLst/>
          </a:prstGeom>
        </p:spPr>
      </p:pic>
      <p:pic>
        <p:nvPicPr>
          <p:cNvPr id="134" name="Рисунок 133" descr="popova"/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009752" y="2357430"/>
            <a:ext cx="71438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" name="Рисунок 134" descr="Бессонова Б.П..jp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43170" y="3802958"/>
            <a:ext cx="742946" cy="1000132"/>
          </a:xfrm>
          <a:prstGeom prst="rect">
            <a:avLst/>
          </a:prstGeom>
        </p:spPr>
      </p:pic>
      <p:pic>
        <p:nvPicPr>
          <p:cNvPr id="136" name="Рисунок 135" descr="Огородников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422517" y="3829059"/>
            <a:ext cx="767953" cy="921544"/>
          </a:xfrm>
          <a:prstGeom prst="rect">
            <a:avLst/>
          </a:prstGeom>
          <a:ln w="9525">
            <a:noFill/>
          </a:ln>
        </p:spPr>
      </p:pic>
      <p:sp>
        <p:nvSpPr>
          <p:cNvPr id="137" name="Скругленный прямоугольник 136"/>
          <p:cNvSpPr/>
          <p:nvPr/>
        </p:nvSpPr>
        <p:spPr>
          <a:xfrm>
            <a:off x="6925956" y="3714752"/>
            <a:ext cx="844190" cy="1143008"/>
          </a:xfrm>
          <a:prstGeom prst="roundRect">
            <a:avLst/>
          </a:prstGeom>
          <a:solidFill>
            <a:schemeClr val="bg1">
              <a:alpha val="0"/>
            </a:schemeClr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Скругленный прямоугольник 137"/>
          <p:cNvSpPr/>
          <p:nvPr/>
        </p:nvSpPr>
        <p:spPr>
          <a:xfrm>
            <a:off x="5834068" y="3714752"/>
            <a:ext cx="881072" cy="1143008"/>
          </a:xfrm>
          <a:prstGeom prst="roundRect">
            <a:avLst/>
          </a:prstGeom>
          <a:solidFill>
            <a:schemeClr val="bg1">
              <a:alpha val="0"/>
            </a:schemeClr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9" name="Прямоугольник 138"/>
          <p:cNvSpPr/>
          <p:nvPr/>
        </p:nvSpPr>
        <p:spPr>
          <a:xfrm>
            <a:off x="4639940" y="4874536"/>
            <a:ext cx="114300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solidFill>
                  <a:srgbClr val="FFFF00"/>
                </a:solidFill>
                <a:latin typeface="Bookman Old Style" pitchFamily="18" charset="0"/>
              </a:rPr>
              <a:t>Степанов С.Е.</a:t>
            </a:r>
          </a:p>
        </p:txBody>
      </p:sp>
      <p:pic>
        <p:nvPicPr>
          <p:cNvPr id="140" name="Рисунок 139" descr="Степанов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4780778" y="3786190"/>
            <a:ext cx="714380" cy="1000132"/>
          </a:xfrm>
          <a:prstGeom prst="rect">
            <a:avLst/>
          </a:prstGeom>
          <a:ln w="28575">
            <a:noFill/>
          </a:ln>
        </p:spPr>
      </p:pic>
      <p:pic>
        <p:nvPicPr>
          <p:cNvPr id="141" name="Рисунок 140" descr="Березина.JP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50445" y="3786190"/>
            <a:ext cx="714380" cy="1000132"/>
          </a:xfrm>
          <a:prstGeom prst="rect">
            <a:avLst/>
          </a:prstGeom>
          <a:ln w="28575">
            <a:noFill/>
          </a:ln>
        </p:spPr>
      </p:pic>
      <p:sp>
        <p:nvSpPr>
          <p:cNvPr id="142" name="Прямоугольник 141"/>
          <p:cNvSpPr/>
          <p:nvPr/>
        </p:nvSpPr>
        <p:spPr>
          <a:xfrm>
            <a:off x="3554057" y="4874536"/>
            <a:ext cx="100219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00" dirty="0" smtClean="0">
                <a:solidFill>
                  <a:srgbClr val="FFFF00"/>
                </a:solidFill>
                <a:latin typeface="Bookman Old Style" pitchFamily="18" charset="0"/>
              </a:rPr>
              <a:t>Березина Л.А.</a:t>
            </a:r>
          </a:p>
        </p:txBody>
      </p:sp>
      <p:sp>
        <p:nvSpPr>
          <p:cNvPr id="143" name="Скругленный прямоугольник 142"/>
          <p:cNvSpPr/>
          <p:nvPr/>
        </p:nvSpPr>
        <p:spPr>
          <a:xfrm>
            <a:off x="1357290" y="5312125"/>
            <a:ext cx="867597" cy="1130612"/>
          </a:xfrm>
          <a:prstGeom prst="roundRect">
            <a:avLst/>
          </a:prstGeom>
          <a:solidFill>
            <a:schemeClr val="bg1">
              <a:alpha val="0"/>
            </a:schemeClr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" name="Прямоугольник 143"/>
          <p:cNvSpPr/>
          <p:nvPr/>
        </p:nvSpPr>
        <p:spPr>
          <a:xfrm>
            <a:off x="5649582" y="4848657"/>
            <a:ext cx="12858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r>
              <a:rPr lang="ru-RU" sz="900" dirty="0" err="1" smtClean="0">
                <a:solidFill>
                  <a:srgbClr val="FFFF00"/>
                </a:solidFill>
                <a:latin typeface="Bookman Old Style" pitchFamily="18" charset="0"/>
              </a:rPr>
              <a:t>Слепцова</a:t>
            </a:r>
            <a:r>
              <a:rPr lang="ru-RU" sz="900" dirty="0" smtClean="0">
                <a:solidFill>
                  <a:srgbClr val="FFFF00"/>
                </a:solidFill>
                <a:latin typeface="Bookman Old Style" pitchFamily="18" charset="0"/>
              </a:rPr>
              <a:t> Т.В.</a:t>
            </a:r>
          </a:p>
        </p:txBody>
      </p:sp>
      <p:pic>
        <p:nvPicPr>
          <p:cNvPr id="71" name="Рисунок 70" descr="слепцова.jp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912759" y="3802958"/>
            <a:ext cx="714380" cy="1000132"/>
          </a:xfrm>
          <a:prstGeom prst="rect">
            <a:avLst/>
          </a:prstGeom>
          <a:ln w="28575">
            <a:noFill/>
          </a:ln>
        </p:spPr>
      </p:pic>
      <p:sp>
        <p:nvSpPr>
          <p:cNvPr id="72" name="Скругленный прямоугольник 71"/>
          <p:cNvSpPr/>
          <p:nvPr/>
        </p:nvSpPr>
        <p:spPr>
          <a:xfrm>
            <a:off x="2462219" y="5312125"/>
            <a:ext cx="865826" cy="1130612"/>
          </a:xfrm>
          <a:prstGeom prst="roundRect">
            <a:avLst/>
          </a:prstGeom>
          <a:solidFill>
            <a:schemeClr val="bg1">
              <a:alpha val="0"/>
            </a:schemeClr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/>
          <p:cNvSpPr/>
          <p:nvPr/>
        </p:nvSpPr>
        <p:spPr>
          <a:xfrm>
            <a:off x="6682650" y="4857867"/>
            <a:ext cx="12858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r>
              <a:rPr lang="ru-RU" sz="900" dirty="0" smtClean="0">
                <a:solidFill>
                  <a:srgbClr val="FFFF00"/>
                </a:solidFill>
                <a:latin typeface="Bookman Old Style" pitchFamily="18" charset="0"/>
              </a:rPr>
              <a:t>Сушко И.А.</a:t>
            </a:r>
          </a:p>
        </p:txBody>
      </p:sp>
      <p:pic>
        <p:nvPicPr>
          <p:cNvPr id="75" name="Рисунок 74" descr="14048473.jpg">
            <a:hlinkClick r:id="rId24"/>
          </p:cNvPr>
          <p:cNvPicPr/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990860" y="3774299"/>
            <a:ext cx="714380" cy="10001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76" name="Скругленный прямоугольник 75"/>
          <p:cNvSpPr/>
          <p:nvPr/>
        </p:nvSpPr>
        <p:spPr>
          <a:xfrm>
            <a:off x="3554057" y="5312125"/>
            <a:ext cx="886971" cy="1130612"/>
          </a:xfrm>
          <a:prstGeom prst="roundRect">
            <a:avLst/>
          </a:prstGeom>
          <a:solidFill>
            <a:schemeClr val="bg1">
              <a:alpha val="0"/>
            </a:schemeClr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5834068" y="5312125"/>
            <a:ext cx="881072" cy="1130612"/>
          </a:xfrm>
          <a:prstGeom prst="roundRect">
            <a:avLst/>
          </a:prstGeom>
          <a:solidFill>
            <a:schemeClr val="bg1">
              <a:alpha val="0"/>
            </a:schemeClr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4701827" y="5312124"/>
            <a:ext cx="872283" cy="1130613"/>
          </a:xfrm>
          <a:prstGeom prst="roundRect">
            <a:avLst/>
          </a:prstGeom>
          <a:solidFill>
            <a:schemeClr val="bg1">
              <a:alpha val="0"/>
            </a:schemeClr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Скругленный прямоугольник 119"/>
          <p:cNvSpPr/>
          <p:nvPr/>
        </p:nvSpPr>
        <p:spPr>
          <a:xfrm>
            <a:off x="7940115" y="857232"/>
            <a:ext cx="865826" cy="1143008"/>
          </a:xfrm>
          <a:prstGeom prst="roundRect">
            <a:avLst/>
          </a:prstGeom>
          <a:solidFill>
            <a:schemeClr val="bg1">
              <a:alpha val="0"/>
            </a:schemeClr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634" y="971536"/>
            <a:ext cx="71278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5" name="Прямоугольник 144"/>
          <p:cNvSpPr/>
          <p:nvPr/>
        </p:nvSpPr>
        <p:spPr>
          <a:xfrm>
            <a:off x="7803971" y="2000240"/>
            <a:ext cx="12858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rgbClr val="FFFF00"/>
                </a:solidFill>
                <a:latin typeface="Bookman Old Style" pitchFamily="18" charset="0"/>
              </a:rPr>
              <a:t>Крупенин И.П.</a:t>
            </a:r>
          </a:p>
        </p:txBody>
      </p:sp>
      <p:sp>
        <p:nvSpPr>
          <p:cNvPr id="146" name="Скругленный прямоугольник 145"/>
          <p:cNvSpPr/>
          <p:nvPr/>
        </p:nvSpPr>
        <p:spPr>
          <a:xfrm>
            <a:off x="1357290" y="899679"/>
            <a:ext cx="867597" cy="1143008"/>
          </a:xfrm>
          <a:prstGeom prst="roundRect">
            <a:avLst/>
          </a:prstGeom>
          <a:solidFill>
            <a:schemeClr val="bg1">
              <a:alpha val="0"/>
            </a:schemeClr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Скругленный прямоугольник 146"/>
          <p:cNvSpPr/>
          <p:nvPr/>
        </p:nvSpPr>
        <p:spPr>
          <a:xfrm>
            <a:off x="7944847" y="2266791"/>
            <a:ext cx="844191" cy="1143008"/>
          </a:xfrm>
          <a:prstGeom prst="roundRect">
            <a:avLst/>
          </a:prstGeom>
          <a:solidFill>
            <a:schemeClr val="bg1">
              <a:alpha val="0"/>
            </a:schemeClr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8" name="Скругленный прямоугольник 147"/>
          <p:cNvSpPr/>
          <p:nvPr/>
        </p:nvSpPr>
        <p:spPr>
          <a:xfrm>
            <a:off x="7959251" y="3731520"/>
            <a:ext cx="846689" cy="1143008"/>
          </a:xfrm>
          <a:prstGeom prst="roundRect">
            <a:avLst/>
          </a:prstGeom>
          <a:solidFill>
            <a:schemeClr val="bg1">
              <a:alpha val="0"/>
            </a:schemeClr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182" y="3800514"/>
            <a:ext cx="701453" cy="10025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82965" y="4890476"/>
            <a:ext cx="10563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200" dirty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r>
              <a:rPr lang="ru-RU" sz="900" dirty="0" smtClean="0">
                <a:solidFill>
                  <a:srgbClr val="FFFF00"/>
                </a:solidFill>
                <a:latin typeface="Bookman Old Style" pitchFamily="18" charset="0"/>
              </a:rPr>
              <a:t>Гринев В.С.</a:t>
            </a:r>
            <a:endParaRPr lang="ru-RU" sz="900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534" y="5404301"/>
            <a:ext cx="700237" cy="9450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619" y="5434364"/>
            <a:ext cx="755497" cy="8861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994" y="5415815"/>
            <a:ext cx="719817" cy="9176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521" y="5404301"/>
            <a:ext cx="708304" cy="9553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0"/>
          <a:stretch/>
        </p:blipFill>
        <p:spPr>
          <a:xfrm>
            <a:off x="5931155" y="5418627"/>
            <a:ext cx="700092" cy="955338"/>
          </a:xfrm>
          <a:prstGeom prst="rect">
            <a:avLst/>
          </a:prstGeom>
        </p:spPr>
      </p:pic>
      <p:sp>
        <p:nvSpPr>
          <p:cNvPr id="149" name="Скругленный прямоугольник 148"/>
          <p:cNvSpPr/>
          <p:nvPr/>
        </p:nvSpPr>
        <p:spPr>
          <a:xfrm>
            <a:off x="6935467" y="5312124"/>
            <a:ext cx="834680" cy="1149478"/>
          </a:xfrm>
          <a:prstGeom prst="roundRect">
            <a:avLst/>
          </a:prstGeom>
          <a:solidFill>
            <a:schemeClr val="bg1">
              <a:alpha val="0"/>
            </a:schemeClr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523" y="5428924"/>
            <a:ext cx="698717" cy="9204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69636" y="6442737"/>
            <a:ext cx="11180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900" dirty="0" smtClean="0">
                <a:solidFill>
                  <a:srgbClr val="FFFF00"/>
                </a:solidFill>
                <a:latin typeface="Bookman Old Style" pitchFamily="18" charset="0"/>
              </a:rPr>
              <a:t>Петухов А.Н.</a:t>
            </a:r>
            <a:endParaRPr lang="ru-RU" sz="900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0291" y="6461602"/>
            <a:ext cx="10044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900" dirty="0" smtClean="0">
                <a:solidFill>
                  <a:srgbClr val="FFFF00"/>
                </a:solidFill>
                <a:latin typeface="Bookman Old Style" pitchFamily="18" charset="0"/>
              </a:rPr>
              <a:t>Дерябин </a:t>
            </a:r>
            <a:r>
              <a:rPr lang="ru-RU" sz="900" dirty="0">
                <a:solidFill>
                  <a:srgbClr val="FFFF00"/>
                </a:solidFill>
                <a:latin typeface="Bookman Old Style" pitchFamily="18" charset="0"/>
              </a:rPr>
              <a:t>В.В.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64495" y="6445408"/>
            <a:ext cx="12267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900" dirty="0" err="1" smtClean="0">
                <a:solidFill>
                  <a:srgbClr val="FFFF00"/>
                </a:solidFill>
                <a:latin typeface="Bookman Old Style" pitchFamily="18" charset="0"/>
              </a:rPr>
              <a:t>Шмаленый</a:t>
            </a:r>
            <a:r>
              <a:rPr lang="ru-RU" sz="900" dirty="0" smtClean="0">
                <a:solidFill>
                  <a:srgbClr val="FFFF00"/>
                </a:solidFill>
                <a:latin typeface="Bookman Old Style" pitchFamily="18" charset="0"/>
              </a:rPr>
              <a:t> К.К.</a:t>
            </a:r>
            <a:endParaRPr lang="ru-RU" sz="900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65264" y="6461602"/>
            <a:ext cx="11561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900" dirty="0" smtClean="0">
                <a:solidFill>
                  <a:srgbClr val="FFFF00"/>
                </a:solidFill>
                <a:latin typeface="Bookman Old Style" pitchFamily="18" charset="0"/>
              </a:rPr>
              <a:t>Патрикеев А.П.</a:t>
            </a:r>
            <a:endParaRPr lang="ru-RU" sz="900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82948" y="6461602"/>
            <a:ext cx="11047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900" dirty="0" smtClean="0">
                <a:solidFill>
                  <a:srgbClr val="FFFF00"/>
                </a:solidFill>
                <a:latin typeface="Bookman Old Style" pitchFamily="18" charset="0"/>
              </a:rPr>
              <a:t>Грибова В.М.</a:t>
            </a:r>
            <a:endParaRPr lang="ru-RU" sz="900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42038" y="6461602"/>
            <a:ext cx="12961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900" dirty="0" err="1" smtClean="0">
                <a:solidFill>
                  <a:srgbClr val="FFFF00"/>
                </a:solidFill>
                <a:latin typeface="Bookman Old Style" pitchFamily="18" charset="0"/>
              </a:rPr>
              <a:t>Поклонский</a:t>
            </a:r>
            <a:r>
              <a:rPr lang="ru-RU" sz="900" dirty="0" smtClean="0">
                <a:solidFill>
                  <a:srgbClr val="FFFF00"/>
                </a:solidFill>
                <a:latin typeface="Bookman Old Style" pitchFamily="18" charset="0"/>
              </a:rPr>
              <a:t> В.Ф.</a:t>
            </a:r>
            <a:endParaRPr lang="ru-RU" sz="900" dirty="0">
              <a:solidFill>
                <a:srgbClr val="FFFF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 spd="med" advClick="0" advTm="20000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86314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57752" y="1357298"/>
            <a:ext cx="4000528" cy="530914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  </a:t>
            </a: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Основание: 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ф.35, оп.1, д.191, л.13.</a:t>
            </a:r>
            <a:endParaRPr lang="ru-RU" sz="1200" b="1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8" name="Рисунок 7" descr="lytkar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142852"/>
            <a:ext cx="1643074" cy="11430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786314" y="2000240"/>
            <a:ext cx="4143404" cy="198515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Р</a:t>
            </a:r>
            <a:r>
              <a:rPr lang="ru-RU" sz="1200" i="1" dirty="0" smtClean="0">
                <a:latin typeface="Bookman Old Style" pitchFamily="18" charset="0"/>
              </a:rPr>
              <a:t>ешение Совета депутатов города Лыткарино Московской области  от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09.01.1997 № 78/15 </a:t>
            </a:r>
            <a:r>
              <a:rPr lang="ru-RU" sz="1200" i="1" dirty="0" smtClean="0">
                <a:latin typeface="Bookman Old Style" pitchFamily="18" charset="0"/>
              </a:rPr>
              <a:t>о присвоении звания «Почетный гражданин города </a:t>
            </a:r>
            <a:r>
              <a:rPr lang="ru-RU" sz="1200" i="1" dirty="0" err="1" smtClean="0">
                <a:latin typeface="Bookman Old Style" pitchFamily="18" charset="0"/>
              </a:rPr>
              <a:t>Лыткарно</a:t>
            </a:r>
            <a:r>
              <a:rPr lang="ru-RU" sz="1200" i="1" dirty="0" smtClean="0">
                <a:latin typeface="Bookman Old Style" pitchFamily="18" charset="0"/>
              </a:rPr>
              <a:t>» </a:t>
            </a:r>
            <a:r>
              <a:rPr lang="ru-RU" sz="1200" i="1" dirty="0" err="1" smtClean="0">
                <a:solidFill>
                  <a:srgbClr val="FF0000"/>
                </a:solidFill>
                <a:latin typeface="Bookman Old Style" pitchFamily="18" charset="0"/>
              </a:rPr>
              <a:t>Спирину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 Геннадию Александровичу</a:t>
            </a:r>
            <a:r>
              <a:rPr lang="ru-RU" sz="1200" i="1" dirty="0" smtClean="0">
                <a:latin typeface="Bookman Old Style" pitchFamily="18" charset="0"/>
              </a:rPr>
              <a:t>.</a:t>
            </a:r>
          </a:p>
          <a:p>
            <a:pPr indent="457200" algn="just">
              <a:lnSpc>
                <a:spcPct val="150000"/>
              </a:lnSpc>
            </a:pPr>
            <a:endParaRPr lang="ru-RU" sz="1400" dirty="0">
              <a:latin typeface="Bookman Old Style" pitchFamily="18" charset="0"/>
            </a:endParaRPr>
          </a:p>
        </p:txBody>
      </p:sp>
      <p:pic>
        <p:nvPicPr>
          <p:cNvPr id="10" name="Рисунок 9" descr="Спирин решение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57159" y="428604"/>
            <a:ext cx="4071966" cy="5929354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86314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57752" y="1357298"/>
            <a:ext cx="4000528" cy="530914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Основание: 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ф.35, оп.1, д.191, л.20.</a:t>
            </a:r>
            <a:endParaRPr lang="ru-RU" sz="1200" b="1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8" name="Рисунок 7" descr="lytkar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142852"/>
            <a:ext cx="1643074" cy="11430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857752" y="2000240"/>
            <a:ext cx="4071966" cy="17081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    </a:t>
            </a: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Х</a:t>
            </a:r>
            <a:r>
              <a:rPr lang="ru-RU" sz="1200" i="1" dirty="0" smtClean="0">
                <a:latin typeface="Bookman Old Style" pitchFamily="18" charset="0"/>
              </a:rPr>
              <a:t>одатайство Администрации  города Лыткарино Московской области о присвоении звания «Почетный гражданин города» </a:t>
            </a:r>
            <a:r>
              <a:rPr lang="ru-RU" sz="1200" i="1" dirty="0" err="1" smtClean="0">
                <a:solidFill>
                  <a:srgbClr val="FF0000"/>
                </a:solidFill>
                <a:latin typeface="Bookman Old Style" pitchFamily="18" charset="0"/>
              </a:rPr>
              <a:t>Спирину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 Геннадию Александровичу</a:t>
            </a:r>
            <a:r>
              <a:rPr lang="ru-RU" sz="1200" i="1" dirty="0" smtClean="0">
                <a:latin typeface="Bookman Old Style" pitchFamily="18" charset="0"/>
              </a:rPr>
              <a:t>.</a:t>
            </a:r>
          </a:p>
          <a:p>
            <a:pPr indent="457200" algn="just">
              <a:lnSpc>
                <a:spcPct val="150000"/>
              </a:lnSpc>
            </a:pPr>
            <a:endParaRPr lang="ru-RU" sz="1400" dirty="0">
              <a:latin typeface="Bookman Old Style" pitchFamily="18" charset="0"/>
            </a:endParaRPr>
          </a:p>
        </p:txBody>
      </p:sp>
      <p:pic>
        <p:nvPicPr>
          <p:cNvPr id="10" name="Рисунок 9" descr="Спирин ходатайство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57158" y="428604"/>
            <a:ext cx="4071965" cy="5929354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86314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57752" y="1357298"/>
            <a:ext cx="4071966" cy="530914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Основание: 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ф.35, оп.1, д.191, л.21.</a:t>
            </a:r>
            <a:endParaRPr lang="ru-RU" sz="1200" b="1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8" name="Рисунок 7" descr="lytkar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142852"/>
            <a:ext cx="1643074" cy="11430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786314" y="2000240"/>
            <a:ext cx="4143404" cy="115416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b="1" i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Х</a:t>
            </a:r>
            <a:r>
              <a:rPr lang="ru-RU" sz="1200" i="1" dirty="0" smtClean="0">
                <a:latin typeface="Bookman Old Style" pitchFamily="18" charset="0"/>
              </a:rPr>
              <a:t>арактеристика на </a:t>
            </a:r>
            <a:r>
              <a:rPr lang="ru-RU" sz="1200" i="1" dirty="0" err="1" smtClean="0">
                <a:solidFill>
                  <a:srgbClr val="FF0000"/>
                </a:solidFill>
                <a:latin typeface="Bookman Old Style" pitchFamily="18" charset="0"/>
              </a:rPr>
              <a:t>Спирина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 Геннадия Александровича</a:t>
            </a:r>
            <a:r>
              <a:rPr lang="ru-RU" sz="1200" i="1" dirty="0" smtClean="0">
                <a:latin typeface="Bookman Old Style" pitchFamily="18" charset="0"/>
              </a:rPr>
              <a:t>.</a:t>
            </a:r>
          </a:p>
          <a:p>
            <a:pPr indent="457200" algn="just">
              <a:lnSpc>
                <a:spcPct val="150000"/>
              </a:lnSpc>
            </a:pPr>
            <a:endParaRPr lang="ru-RU" sz="1400" dirty="0">
              <a:latin typeface="Bookman Old Style" pitchFamily="18" charset="0"/>
            </a:endParaRPr>
          </a:p>
        </p:txBody>
      </p:sp>
      <p:pic>
        <p:nvPicPr>
          <p:cNvPr id="11" name="Рисунок 10" descr="Спирин Ходатайство 1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57158" y="428604"/>
            <a:ext cx="4071965" cy="5929354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85728"/>
            <a:ext cx="8572560" cy="6215106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 descr="картин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00892" y="4143380"/>
            <a:ext cx="1868538" cy="2286016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sp>
        <p:nvSpPr>
          <p:cNvPr id="4" name="TextBox 3"/>
          <p:cNvSpPr txBox="1"/>
          <p:nvPr/>
        </p:nvSpPr>
        <p:spPr>
          <a:xfrm>
            <a:off x="2857488" y="3143248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lytkari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8" y="357166"/>
            <a:ext cx="1643074" cy="1143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00364" y="1071546"/>
            <a:ext cx="5786478" cy="280076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ru-RU" sz="20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20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r>
              <a:rPr lang="ru-RU" sz="2000" b="1" i="1" u="sng" dirty="0" smtClean="0">
                <a:solidFill>
                  <a:srgbClr val="FF0000"/>
                </a:solidFill>
                <a:latin typeface="Bookman Old Style" pitchFamily="18" charset="0"/>
              </a:rPr>
              <a:t>Орлов </a:t>
            </a:r>
          </a:p>
          <a:p>
            <a:pPr algn="ctr"/>
            <a:r>
              <a:rPr lang="ru-RU" sz="2000" b="1" i="1" u="sng" dirty="0" smtClean="0">
                <a:solidFill>
                  <a:srgbClr val="FF0000"/>
                </a:solidFill>
                <a:latin typeface="Bookman Old Style" pitchFamily="18" charset="0"/>
              </a:rPr>
              <a:t>Михаил Константинович</a:t>
            </a:r>
          </a:p>
          <a:p>
            <a:pPr algn="ctr"/>
            <a:endParaRPr lang="ru-RU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600" dirty="0" smtClean="0">
                <a:latin typeface="Bookman Old Style" pitchFamily="18" charset="0"/>
              </a:rPr>
              <a:t>             </a:t>
            </a: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П</a:t>
            </a:r>
            <a:r>
              <a:rPr lang="ru-RU" sz="1600" i="1" dirty="0" smtClean="0">
                <a:latin typeface="Bookman Old Style" pitchFamily="18" charset="0"/>
              </a:rPr>
              <a:t>очетное звание присвоено решением Совета депутатов города Лыткарино от </a:t>
            </a:r>
            <a:r>
              <a:rPr lang="ru-RU" sz="1600" i="1" dirty="0" smtClean="0">
                <a:solidFill>
                  <a:srgbClr val="FF0000"/>
                </a:solidFill>
                <a:latin typeface="Bookman Old Style" pitchFamily="18" charset="0"/>
              </a:rPr>
              <a:t>22.04.1998          № 34/5 </a:t>
            </a:r>
            <a:r>
              <a:rPr lang="ru-RU" sz="1600" i="1" dirty="0" smtClean="0">
                <a:latin typeface="Bookman Old Style" pitchFamily="18" charset="0"/>
              </a:rPr>
              <a:t>по ходатайству Управления внутренних дел </a:t>
            </a:r>
            <a:endParaRPr lang="ru-RU" sz="1600" i="1" dirty="0">
              <a:latin typeface="Bookman Old Style" pitchFamily="18" charset="0"/>
            </a:endParaRPr>
          </a:p>
        </p:txBody>
      </p:sp>
      <p:pic>
        <p:nvPicPr>
          <p:cNvPr id="7" name="Рисунок 6" descr="pochet_gr_lutkarin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3714752"/>
            <a:ext cx="1285884" cy="1928802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pic>
        <p:nvPicPr>
          <p:cNvPr id="11" name="Рисунок 10" descr="Орлов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34" y="428604"/>
            <a:ext cx="2500330" cy="3143272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857356" y="3714752"/>
            <a:ext cx="6858048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i="1" dirty="0" smtClean="0">
                <a:latin typeface="Bookman Old Style" pitchFamily="18" charset="0"/>
              </a:rPr>
              <a:t>Администрации Люберецкого района. Был начальником </a:t>
            </a:r>
            <a:r>
              <a:rPr lang="ru-RU" sz="1600" i="1" dirty="0" err="1" smtClean="0">
                <a:latin typeface="Bookman Old Style" pitchFamily="18" charset="0"/>
              </a:rPr>
              <a:t>Лыткаринского</a:t>
            </a:r>
            <a:r>
              <a:rPr lang="ru-RU" sz="1600" i="1" dirty="0" smtClean="0">
                <a:latin typeface="Bookman Old Style" pitchFamily="18" charset="0"/>
              </a:rPr>
              <a:t>  отдела внутренних дел.</a:t>
            </a:r>
            <a:endParaRPr lang="ru-RU" sz="1600" dirty="0"/>
          </a:p>
        </p:txBody>
      </p:sp>
    </p:spTree>
  </p:cSld>
  <p:clrMapOvr>
    <a:masterClrMapping/>
  </p:clrMapOvr>
  <p:transition spd="slow" advClick="0" advTm="20000">
    <p:wheel spokes="8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8631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7752" y="1357298"/>
            <a:ext cx="4000528" cy="530914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Основание: 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ф.35, оп.1, д.243,  л.166.</a:t>
            </a:r>
            <a:endParaRPr lang="ru-RU" sz="1200" b="1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lytkar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142852"/>
            <a:ext cx="1643074" cy="11430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786314" y="2000240"/>
            <a:ext cx="4143404" cy="198515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Р</a:t>
            </a:r>
            <a:r>
              <a:rPr lang="ru-RU" sz="1200" i="1" dirty="0" smtClean="0">
                <a:latin typeface="Bookman Old Style" pitchFamily="18" charset="0"/>
              </a:rPr>
              <a:t>ешение Совета депутатов города Лыткарино Московской области от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22.04.1998  № 34/5 </a:t>
            </a:r>
            <a:r>
              <a:rPr lang="ru-RU" sz="1200" i="1" dirty="0" smtClean="0">
                <a:latin typeface="Bookman Old Style" pitchFamily="18" charset="0"/>
              </a:rPr>
              <a:t>о присвоении звания «Почетный гражданин города Лыткарино» 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Орлову Михаилу Константиновичу</a:t>
            </a:r>
            <a:r>
              <a:rPr lang="ru-RU" sz="1200" i="1" dirty="0" smtClean="0">
                <a:latin typeface="Bookman Old Style" pitchFamily="18" charset="0"/>
              </a:rPr>
              <a:t>. </a:t>
            </a:r>
          </a:p>
          <a:p>
            <a:pPr indent="457200" algn="just">
              <a:lnSpc>
                <a:spcPct val="150000"/>
              </a:lnSpc>
            </a:pPr>
            <a:endParaRPr lang="ru-RU" sz="1400" dirty="0">
              <a:latin typeface="Bookman Old Style" pitchFamily="18" charset="0"/>
            </a:endParaRPr>
          </a:p>
        </p:txBody>
      </p:sp>
      <p:pic>
        <p:nvPicPr>
          <p:cNvPr id="7" name="Рисунок 6" descr="Орлов ф.35, оп.1, д.243, л.166.JPG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57158" y="357166"/>
            <a:ext cx="4071966" cy="6000792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85728"/>
            <a:ext cx="8501122" cy="6215106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 descr="картин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72330" y="4286256"/>
            <a:ext cx="1725662" cy="2143140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sp>
        <p:nvSpPr>
          <p:cNvPr id="4" name="TextBox 3"/>
          <p:cNvSpPr txBox="1"/>
          <p:nvPr/>
        </p:nvSpPr>
        <p:spPr>
          <a:xfrm>
            <a:off x="2857488" y="3143248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lytkari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066" y="357166"/>
            <a:ext cx="1643074" cy="1143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43240" y="1428736"/>
            <a:ext cx="5572164" cy="397031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ru-RU" sz="20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r>
              <a:rPr lang="ru-RU" sz="2000" b="1" i="1" u="sng" dirty="0" smtClean="0">
                <a:solidFill>
                  <a:srgbClr val="FF0000"/>
                </a:solidFill>
                <a:latin typeface="Bookman Old Style" pitchFamily="18" charset="0"/>
              </a:rPr>
              <a:t>Федяев </a:t>
            </a:r>
          </a:p>
          <a:p>
            <a:pPr algn="ctr"/>
            <a:r>
              <a:rPr lang="ru-RU" sz="2000" b="1" i="1" u="sng" dirty="0" smtClean="0">
                <a:solidFill>
                  <a:srgbClr val="FF0000"/>
                </a:solidFill>
                <a:latin typeface="Bookman Old Style" pitchFamily="18" charset="0"/>
              </a:rPr>
              <a:t>Афанасий Иванович</a:t>
            </a:r>
          </a:p>
          <a:p>
            <a:pPr algn="ctr"/>
            <a:r>
              <a:rPr lang="ru-RU" dirty="0" smtClean="0">
                <a:latin typeface="Bookman Old Style" pitchFamily="18" charset="0"/>
              </a:rPr>
              <a:t> </a:t>
            </a:r>
            <a:endParaRPr lang="ru-RU" sz="300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/>
            <a:endParaRPr lang="ru-RU" sz="3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Bookman Old Style" pitchFamily="18" charset="0"/>
              </a:rPr>
              <a:t>    </a:t>
            </a: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П</a:t>
            </a:r>
            <a:r>
              <a:rPr lang="ru-RU" sz="1600" i="1" dirty="0" smtClean="0">
                <a:latin typeface="Bookman Old Style" pitchFamily="18" charset="0"/>
              </a:rPr>
              <a:t>очетное звание присвоено решением Совета депутатов города Лыткарино от </a:t>
            </a:r>
            <a:r>
              <a:rPr lang="ru-RU" sz="1600" i="1" dirty="0" smtClean="0">
                <a:solidFill>
                  <a:srgbClr val="FF0000"/>
                </a:solidFill>
                <a:latin typeface="Bookman Old Style" pitchFamily="18" charset="0"/>
              </a:rPr>
              <a:t>22.04.1998         № 35/5 </a:t>
            </a:r>
            <a:r>
              <a:rPr lang="ru-RU" sz="1600" i="1" dirty="0" smtClean="0">
                <a:latin typeface="Bookman Old Style" pitchFamily="18" charset="0"/>
              </a:rPr>
              <a:t>по ходатайству Совета ветеранов войны и труда города.</a:t>
            </a:r>
            <a:r>
              <a:rPr lang="ru-RU" sz="1600" dirty="0" smtClean="0">
                <a:latin typeface="Bookman Old Style" pitchFamily="18" charset="0"/>
              </a:rPr>
              <a:t> </a:t>
            </a:r>
            <a:r>
              <a:rPr lang="ru-RU" sz="1600" i="1" dirty="0" smtClean="0">
                <a:latin typeface="Bookman Old Style" pitchFamily="18" charset="0"/>
              </a:rPr>
              <a:t>Ветеран Великой Отечественной войны, общественный деятель.</a:t>
            </a:r>
          </a:p>
          <a:p>
            <a:pPr algn="just">
              <a:lnSpc>
                <a:spcPct val="150000"/>
              </a:lnSpc>
            </a:pPr>
            <a:endParaRPr lang="ru-RU" sz="16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>
              <a:latin typeface="Bookman Old Style" pitchFamily="18" charset="0"/>
            </a:endParaRPr>
          </a:p>
        </p:txBody>
      </p:sp>
      <p:pic>
        <p:nvPicPr>
          <p:cNvPr id="7" name="Рисунок 6" descr="pochet_gr_lutkarin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3929066"/>
            <a:ext cx="1285884" cy="1928802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pic>
        <p:nvPicPr>
          <p:cNvPr id="9" name="Рисунок 8" descr="Федяев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34" y="428604"/>
            <a:ext cx="2643206" cy="3357586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</p:cSld>
  <p:clrMapOvr>
    <a:masterClrMapping/>
  </p:clrMapOvr>
  <p:transition spd="slow" advClick="0" advTm="20000">
    <p:wheel spokes="8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8631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7752" y="1357298"/>
            <a:ext cx="4000528" cy="530914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 </a:t>
            </a: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Основание: 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ф.35, оп.1, д.243,  л.167.</a:t>
            </a:r>
            <a:endParaRPr lang="ru-RU" sz="1200" b="1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lytkar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142852"/>
            <a:ext cx="1643074" cy="11430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786314" y="2000240"/>
            <a:ext cx="4214842" cy="17081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Р</a:t>
            </a:r>
            <a:r>
              <a:rPr lang="ru-RU" sz="1200" i="1" dirty="0" smtClean="0">
                <a:latin typeface="Bookman Old Style" pitchFamily="18" charset="0"/>
              </a:rPr>
              <a:t>ешение Совета депутатов города Лыткарино Московской области от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22.04.1998 </a:t>
            </a:r>
            <a:r>
              <a:rPr lang="ru-RU" sz="1200" i="1" dirty="0" smtClean="0">
                <a:latin typeface="Bookman Old Style" pitchFamily="18" charset="0"/>
              </a:rPr>
              <a:t>  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№ 35/5 </a:t>
            </a:r>
            <a:r>
              <a:rPr lang="ru-RU" sz="1200" i="1" dirty="0" smtClean="0">
                <a:latin typeface="Bookman Old Style" pitchFamily="18" charset="0"/>
              </a:rPr>
              <a:t>о присвоении звания «Почетный гражданин города Лыткарино» 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Федяеву Афанасию Ивановичу</a:t>
            </a:r>
            <a:r>
              <a:rPr lang="ru-RU" sz="1200" i="1" dirty="0" smtClean="0">
                <a:latin typeface="Bookman Old Style" pitchFamily="18" charset="0"/>
              </a:rPr>
              <a:t>. </a:t>
            </a:r>
          </a:p>
          <a:p>
            <a:pPr indent="457200" algn="just">
              <a:lnSpc>
                <a:spcPct val="150000"/>
              </a:lnSpc>
            </a:pPr>
            <a:endParaRPr lang="ru-RU" sz="1400" dirty="0">
              <a:latin typeface="Bookman Old Style" pitchFamily="18" charset="0"/>
            </a:endParaRPr>
          </a:p>
        </p:txBody>
      </p:sp>
      <p:pic>
        <p:nvPicPr>
          <p:cNvPr id="6" name="Рисунок 5" descr="Федяев реш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57158" y="357166"/>
            <a:ext cx="4071965" cy="6000792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85728"/>
            <a:ext cx="8429684" cy="6215106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 descr="картин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72330" y="4500570"/>
            <a:ext cx="1643074" cy="1928826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sp>
        <p:nvSpPr>
          <p:cNvPr id="4" name="TextBox 3"/>
          <p:cNvSpPr txBox="1"/>
          <p:nvPr/>
        </p:nvSpPr>
        <p:spPr>
          <a:xfrm>
            <a:off x="2857488" y="3143248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lytkari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066" y="357166"/>
            <a:ext cx="1643074" cy="1143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8926" y="1428736"/>
            <a:ext cx="5857916" cy="212365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ru-RU" sz="20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r>
              <a:rPr lang="ru-RU" sz="2000" b="1" i="1" u="sng" dirty="0" smtClean="0">
                <a:solidFill>
                  <a:srgbClr val="FF0000"/>
                </a:solidFill>
                <a:latin typeface="Bookman Old Style" pitchFamily="18" charset="0"/>
              </a:rPr>
              <a:t>Багдасарян </a:t>
            </a:r>
          </a:p>
          <a:p>
            <a:pPr algn="ctr"/>
            <a:r>
              <a:rPr lang="ru-RU" sz="2000" b="1" i="1" u="sng" dirty="0" err="1" smtClean="0">
                <a:solidFill>
                  <a:srgbClr val="FF0000"/>
                </a:solidFill>
                <a:latin typeface="Bookman Old Style" pitchFamily="18" charset="0"/>
              </a:rPr>
              <a:t>Айказ</a:t>
            </a:r>
            <a:r>
              <a:rPr lang="ru-RU" sz="2000" b="1" i="1" u="sng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ru-RU" sz="2000" b="1" i="1" u="sng" dirty="0" err="1" smtClean="0">
                <a:solidFill>
                  <a:srgbClr val="FF0000"/>
                </a:solidFill>
                <a:latin typeface="Bookman Old Style" pitchFamily="18" charset="0"/>
              </a:rPr>
              <a:t>Багратович</a:t>
            </a:r>
            <a:endParaRPr lang="ru-RU" sz="20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300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/>
            <a:endParaRPr lang="ru-RU" sz="3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Bookman Old Style" pitchFamily="18" charset="0"/>
              </a:rPr>
              <a:t>    </a:t>
            </a:r>
            <a:endParaRPr lang="ru-RU" sz="16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6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>
              <a:latin typeface="Bookman Old Style" pitchFamily="18" charset="0"/>
            </a:endParaRPr>
          </a:p>
        </p:txBody>
      </p:sp>
      <p:pic>
        <p:nvPicPr>
          <p:cNvPr id="7" name="Рисунок 6" descr="pochet_gr_lutkarin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4143380"/>
            <a:ext cx="1285884" cy="1928802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sp>
        <p:nvSpPr>
          <p:cNvPr id="23" name="TextBox 22"/>
          <p:cNvSpPr txBox="1"/>
          <p:nvPr/>
        </p:nvSpPr>
        <p:spPr>
          <a:xfrm>
            <a:off x="3143240" y="2500307"/>
            <a:ext cx="5286412" cy="166199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b="1" i="1" dirty="0" smtClean="0">
                <a:solidFill>
                  <a:srgbClr val="FF0000"/>
                </a:solidFill>
                <a:latin typeface="Bookman Old Style" pitchFamily="18" charset="0"/>
              </a:rPr>
              <a:t>         </a:t>
            </a: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П</a:t>
            </a:r>
            <a:r>
              <a:rPr lang="ru-RU" sz="1600" i="1" dirty="0" smtClean="0">
                <a:latin typeface="Bookman Old Style" pitchFamily="18" charset="0"/>
              </a:rPr>
              <a:t>очетное звание присвоено решением Совета депутатов города Лыткарино от </a:t>
            </a:r>
            <a:r>
              <a:rPr lang="ru-RU" sz="1600" i="1" dirty="0" smtClean="0">
                <a:solidFill>
                  <a:srgbClr val="FF0000"/>
                </a:solidFill>
                <a:latin typeface="Bookman Old Style" pitchFamily="18" charset="0"/>
              </a:rPr>
              <a:t>08.12.1999 № 153/23</a:t>
            </a:r>
            <a:r>
              <a:rPr lang="ru-RU" sz="1600" i="1" dirty="0" smtClean="0">
                <a:latin typeface="Bookman Old Style" pitchFamily="18" charset="0"/>
              </a:rPr>
              <a:t>. Участник Великой Отечественной войны.</a:t>
            </a:r>
            <a:endParaRPr lang="ru-RU" sz="1600" i="1" dirty="0">
              <a:latin typeface="Bookman Old Style" pitchFamily="18" charset="0"/>
            </a:endParaRPr>
          </a:p>
        </p:txBody>
      </p:sp>
      <p:pic>
        <p:nvPicPr>
          <p:cNvPr id="24" name="Рисунок 23" descr="bagdasarian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428604"/>
            <a:ext cx="2571768" cy="35719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1857356" y="4071942"/>
            <a:ext cx="6572296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i="1" dirty="0" smtClean="0">
                <a:latin typeface="Bookman Old Style" pitchFamily="18" charset="0"/>
              </a:rPr>
              <a:t>       </a:t>
            </a:r>
            <a:r>
              <a:rPr lang="ru-RU" sz="1600" i="1" dirty="0" smtClean="0">
                <a:latin typeface="Bookman Old Style" pitchFamily="18" charset="0"/>
              </a:rPr>
              <a:t>После 30 лет службы в армии уволен в запас в звании подполковника.  В  течение 20  лет  работал на</a:t>
            </a:r>
            <a:endParaRPr lang="ru-RU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857356" y="4786322"/>
            <a:ext cx="5214974" cy="15696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i="1" dirty="0" smtClean="0">
                <a:latin typeface="Bookman Old Style" pitchFamily="18" charset="0"/>
              </a:rPr>
              <a:t> ЛЗОС, где возглавлял Совет ветеранов предприятия. Председатель Совета ветеранов войны, труда и правоохранительных органов   г. Лыткарино с февраля 1996 года по 2015 год.</a:t>
            </a:r>
            <a:endParaRPr lang="ru-RU" sz="1600" dirty="0"/>
          </a:p>
        </p:txBody>
      </p:sp>
    </p:spTree>
  </p:cSld>
  <p:clrMapOvr>
    <a:masterClrMapping/>
  </p:clrMapOvr>
  <p:transition spd="slow" advClick="0" advTm="25000">
    <p:wheel spokes="8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8631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7752" y="1357298"/>
            <a:ext cx="4000528" cy="530914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 </a:t>
            </a: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Основание: 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ф.35, оп.1, д. 279,  л.126.</a:t>
            </a:r>
            <a:endParaRPr lang="ru-RU" sz="1200" b="1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lytkar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142852"/>
            <a:ext cx="1643074" cy="11430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786314" y="2000240"/>
            <a:ext cx="4143404" cy="198515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Р</a:t>
            </a:r>
            <a:r>
              <a:rPr lang="ru-RU" sz="1200" i="1" dirty="0" smtClean="0">
                <a:latin typeface="Bookman Old Style" pitchFamily="18" charset="0"/>
              </a:rPr>
              <a:t>ешение Совета депутатов города Лыткарино Московской области от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08.12.1999 </a:t>
            </a:r>
            <a:r>
              <a:rPr lang="ru-RU" sz="1200" i="1" dirty="0" smtClean="0">
                <a:latin typeface="Bookman Old Style" pitchFamily="18" charset="0"/>
              </a:rPr>
              <a:t>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№ 153/23 </a:t>
            </a:r>
            <a:r>
              <a:rPr lang="ru-RU" sz="1200" i="1" dirty="0" smtClean="0">
                <a:latin typeface="Bookman Old Style" pitchFamily="18" charset="0"/>
              </a:rPr>
              <a:t>о присвоении звания «Почетный гражданин города Лыткарино»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Багдасаряну </a:t>
            </a:r>
            <a:r>
              <a:rPr lang="ru-RU" sz="1200" i="1" dirty="0" err="1" smtClean="0">
                <a:solidFill>
                  <a:srgbClr val="FF0000"/>
                </a:solidFill>
                <a:latin typeface="Bookman Old Style" pitchFamily="18" charset="0"/>
              </a:rPr>
              <a:t>Айказу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  </a:t>
            </a:r>
            <a:r>
              <a:rPr lang="ru-RU" sz="1200" i="1" dirty="0" err="1" smtClean="0">
                <a:solidFill>
                  <a:srgbClr val="FF0000"/>
                </a:solidFill>
                <a:latin typeface="Bookman Old Style" pitchFamily="18" charset="0"/>
              </a:rPr>
              <a:t>Багратовичу</a:t>
            </a:r>
            <a:r>
              <a:rPr lang="ru-RU" sz="1200" i="1" dirty="0" smtClean="0">
                <a:latin typeface="Bookman Old Style" pitchFamily="18" charset="0"/>
              </a:rPr>
              <a:t>. </a:t>
            </a:r>
          </a:p>
          <a:p>
            <a:pPr indent="457200" algn="just">
              <a:lnSpc>
                <a:spcPct val="150000"/>
              </a:lnSpc>
            </a:pPr>
            <a:endParaRPr lang="ru-RU" sz="1400" dirty="0">
              <a:latin typeface="Bookman Old Style" pitchFamily="18" charset="0"/>
            </a:endParaRPr>
          </a:p>
        </p:txBody>
      </p:sp>
      <p:pic>
        <p:nvPicPr>
          <p:cNvPr id="6" name="Рисунок 5" descr="Багдасарян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57159" y="357166"/>
            <a:ext cx="4071965" cy="6000792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85728"/>
            <a:ext cx="8501122" cy="6215106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 descr="картин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768" y="4357694"/>
            <a:ext cx="1654224" cy="2071702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sp>
        <p:nvSpPr>
          <p:cNvPr id="4" name="TextBox 3"/>
          <p:cNvSpPr txBox="1"/>
          <p:nvPr/>
        </p:nvSpPr>
        <p:spPr>
          <a:xfrm>
            <a:off x="2857488" y="3143248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lytkari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2" y="357166"/>
            <a:ext cx="1643074" cy="1143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8926" y="1428736"/>
            <a:ext cx="5857916" cy="204671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ru-RU" sz="20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r>
              <a:rPr lang="ru-RU" sz="2000" b="1" i="1" u="sng" dirty="0" err="1" smtClean="0">
                <a:solidFill>
                  <a:srgbClr val="FF0000"/>
                </a:solidFill>
                <a:latin typeface="Bookman Old Style" pitchFamily="18" charset="0"/>
              </a:rPr>
              <a:t>Самуйлов</a:t>
            </a:r>
            <a:r>
              <a:rPr lang="ru-RU" sz="2000" b="1" i="1" u="sng" dirty="0" smtClean="0">
                <a:solidFill>
                  <a:srgbClr val="FF0000"/>
                </a:solidFill>
                <a:latin typeface="Bookman Old Style" pitchFamily="18" charset="0"/>
              </a:rPr>
              <a:t> Анатолий Васильевич</a:t>
            </a:r>
          </a:p>
          <a:p>
            <a:pPr algn="ctr"/>
            <a:r>
              <a:rPr lang="ru-RU" i="1" dirty="0" smtClean="0">
                <a:latin typeface="Bookman Old Style" pitchFamily="18" charset="0"/>
              </a:rPr>
              <a:t> </a:t>
            </a:r>
            <a:endParaRPr lang="ru-RU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/>
            <a:endParaRPr lang="ru-RU" sz="3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Bookman Old Style" pitchFamily="18" charset="0"/>
              </a:rPr>
              <a:t>    </a:t>
            </a:r>
            <a:endParaRPr lang="ru-RU" sz="16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6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>
              <a:latin typeface="Bookman Old Style" pitchFamily="18" charset="0"/>
            </a:endParaRPr>
          </a:p>
        </p:txBody>
      </p:sp>
      <p:pic>
        <p:nvPicPr>
          <p:cNvPr id="7" name="Рисунок 6" descr="pochet_gr_lutkarin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3714752"/>
            <a:ext cx="1285884" cy="1928802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sp>
        <p:nvSpPr>
          <p:cNvPr id="8" name="TextBox 7"/>
          <p:cNvSpPr txBox="1"/>
          <p:nvPr/>
        </p:nvSpPr>
        <p:spPr>
          <a:xfrm>
            <a:off x="2857488" y="2071678"/>
            <a:ext cx="5857916" cy="4612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i="1" dirty="0" smtClean="0">
                <a:solidFill>
                  <a:srgbClr val="FF0000"/>
                </a:solidFill>
                <a:latin typeface="Bookman Old Style" pitchFamily="18" charset="0"/>
              </a:rPr>
              <a:t>         </a:t>
            </a:r>
            <a:endParaRPr lang="ru-RU" sz="1400" i="1" dirty="0">
              <a:latin typeface="Bookman Old Style" pitchFamily="18" charset="0"/>
            </a:endParaRPr>
          </a:p>
        </p:txBody>
      </p:sp>
      <p:pic>
        <p:nvPicPr>
          <p:cNvPr id="11" name="Рисунок 10" descr="Самуйлов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34" y="428604"/>
            <a:ext cx="2286016" cy="3143272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857488" y="2000240"/>
            <a:ext cx="5715040" cy="173124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endParaRPr lang="ru-RU" sz="300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endParaRPr lang="ru-RU" sz="300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endParaRPr lang="ru-RU" sz="300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П</a:t>
            </a:r>
            <a:r>
              <a:rPr lang="ru-RU" sz="1400" i="1" dirty="0" smtClean="0">
                <a:latin typeface="Bookman Old Style" pitchFamily="18" charset="0"/>
              </a:rPr>
              <a:t>очетное звание присвоено решением Совета депутатов города Лыткарино от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15.09.1999 № 129/19</a:t>
            </a:r>
            <a:r>
              <a:rPr lang="ru-RU" sz="1400" i="1" dirty="0" smtClean="0">
                <a:latin typeface="Bookman Old Style" pitchFamily="18" charset="0"/>
              </a:rPr>
              <a:t>.              В течение 19 лет возглавлял </a:t>
            </a:r>
            <a:r>
              <a:rPr lang="ru-RU" sz="1400" i="1" dirty="0" err="1" smtClean="0">
                <a:latin typeface="Bookman Old Style" pitchFamily="18" charset="0"/>
              </a:rPr>
              <a:t>Лыткаринский</a:t>
            </a:r>
            <a:r>
              <a:rPr lang="ru-RU" sz="1400" i="1" dirty="0" smtClean="0">
                <a:latin typeface="Bookman Old Style" pitchFamily="18" charset="0"/>
              </a:rPr>
              <a:t> завод оптического  стекла, являлся  Председателем  Совета</a:t>
            </a:r>
            <a:endParaRPr lang="ru-RU" sz="1400" i="1" dirty="0"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85918" y="3929066"/>
            <a:ext cx="6929486" cy="41549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i="1" dirty="0" smtClean="0">
                <a:latin typeface="Bookman Old Style" pitchFamily="18" charset="0"/>
              </a:rPr>
              <a:t>оптической  промышленности  страны  награжден  орденами 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«Почета»</a:t>
            </a:r>
            <a:r>
              <a:rPr lang="ru-RU" sz="1400" i="1" dirty="0" smtClean="0">
                <a:latin typeface="Bookman Old Style" pitchFamily="18" charset="0"/>
              </a:rPr>
              <a:t>,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57356" y="4857760"/>
            <a:ext cx="5286412" cy="73866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i="1" dirty="0" smtClean="0">
                <a:latin typeface="Bookman Old Style" pitchFamily="18" charset="0"/>
              </a:rPr>
              <a:t>Лауреат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Государственной премии СССР</a:t>
            </a:r>
            <a:r>
              <a:rPr lang="ru-RU" sz="1400" i="1" dirty="0" smtClean="0">
                <a:latin typeface="Bookman Old Style" pitchFamily="18" charset="0"/>
              </a:rPr>
              <a:t>. </a:t>
            </a:r>
            <a:endParaRPr lang="ru-RU" sz="1400" dirty="0" smtClean="0"/>
          </a:p>
          <a:p>
            <a:pPr algn="just">
              <a:lnSpc>
                <a:spcPct val="150000"/>
              </a:lnSpc>
            </a:pPr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642910" y="5715016"/>
            <a:ext cx="6500858" cy="13849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ru-RU" sz="100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endParaRPr lang="ru-RU" sz="100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endParaRPr lang="ru-RU" sz="100" i="1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85918" y="3643314"/>
            <a:ext cx="7000924" cy="33855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endParaRPr lang="ru-RU" sz="100" i="1" dirty="0" smtClean="0">
              <a:latin typeface="Bookman Old Style" pitchFamily="18" charset="0"/>
            </a:endParaRPr>
          </a:p>
          <a:p>
            <a:pPr algn="just"/>
            <a:endParaRPr lang="ru-RU" sz="100" i="1" dirty="0" smtClean="0">
              <a:latin typeface="Bookman Old Style" pitchFamily="18" charset="0"/>
            </a:endParaRPr>
          </a:p>
          <a:p>
            <a:pPr algn="just"/>
            <a:r>
              <a:rPr lang="ru-RU" sz="1400" i="1" dirty="0" smtClean="0">
                <a:latin typeface="Bookman Old Style" pitchFamily="18" charset="0"/>
              </a:rPr>
              <a:t>директоров  ОАО ЛЗОС. За большой  личный  вклад  в развитие  завода,</a:t>
            </a:r>
            <a:endParaRPr lang="ru-RU" sz="1400" i="1" dirty="0">
              <a:latin typeface="Bookman Old Style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85918" y="4214818"/>
            <a:ext cx="5357850" cy="70474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«Дружбы народов»</a:t>
            </a:r>
            <a:r>
              <a:rPr lang="ru-RU" sz="1400" i="1" dirty="0" smtClean="0">
                <a:latin typeface="Bookman Old Style" pitchFamily="18" charset="0"/>
              </a:rPr>
              <a:t>,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ru-RU" sz="1400" i="1" dirty="0" smtClean="0">
                <a:latin typeface="Bookman Old Style" pitchFamily="18" charset="0"/>
              </a:rPr>
              <a:t>медалями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 «За трудовое отличие»</a:t>
            </a:r>
            <a:r>
              <a:rPr lang="ru-RU" sz="1400" i="1" dirty="0" smtClean="0">
                <a:latin typeface="Bookman Old Style" pitchFamily="18" charset="0"/>
              </a:rPr>
              <a:t>,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 «300 лет Российскому Флоту»</a:t>
            </a:r>
            <a:r>
              <a:rPr lang="ru-RU" sz="1400" i="1" dirty="0" smtClean="0">
                <a:latin typeface="Bookman Old Style" pitchFamily="18" charset="0"/>
              </a:rPr>
              <a:t>,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 «850-летие Москвы»  </a:t>
            </a:r>
            <a:r>
              <a:rPr lang="ru-RU" sz="1400" i="1" dirty="0" smtClean="0">
                <a:latin typeface="Bookman Old Style" pitchFamily="18" charset="0"/>
              </a:rPr>
              <a:t>и др.</a:t>
            </a:r>
            <a:endParaRPr lang="ru-RU" sz="1400" dirty="0"/>
          </a:p>
        </p:txBody>
      </p:sp>
    </p:spTree>
  </p:cSld>
  <p:clrMapOvr>
    <a:masterClrMapping/>
  </p:clrMapOvr>
  <p:transition spd="slow" advClick="0" advTm="30000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85720" y="285728"/>
            <a:ext cx="8572560" cy="6215106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картин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58082" y="4714884"/>
            <a:ext cx="1439910" cy="1714512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sp>
        <p:nvSpPr>
          <p:cNvPr id="15" name="TextBox 14"/>
          <p:cNvSpPr txBox="1"/>
          <p:nvPr/>
        </p:nvSpPr>
        <p:spPr>
          <a:xfrm>
            <a:off x="2857488" y="3143248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 descr="lytkari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8" y="357166"/>
            <a:ext cx="1643074" cy="1143008"/>
          </a:xfrm>
          <a:prstGeom prst="rect">
            <a:avLst/>
          </a:prstGeom>
        </p:spPr>
      </p:pic>
      <p:pic>
        <p:nvPicPr>
          <p:cNvPr id="7" name="Рисунок 6" descr="Калиманов_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500042"/>
            <a:ext cx="2428892" cy="3286148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000364" y="1500174"/>
            <a:ext cx="5643602" cy="247760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ru-RU" sz="3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3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3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3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3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r>
              <a:rPr lang="ru-RU" sz="2000" b="1" i="1" u="sng" dirty="0" err="1" smtClean="0">
                <a:solidFill>
                  <a:srgbClr val="FF0000"/>
                </a:solidFill>
                <a:latin typeface="Bookman Old Style" pitchFamily="18" charset="0"/>
              </a:rPr>
              <a:t>Калиманов</a:t>
            </a:r>
            <a:r>
              <a:rPr lang="ru-RU" sz="2000" b="1" i="1" u="sng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</a:p>
          <a:p>
            <a:pPr algn="ctr"/>
            <a:r>
              <a:rPr lang="ru-RU" sz="2000" b="1" i="1" u="sng" dirty="0" smtClean="0">
                <a:solidFill>
                  <a:srgbClr val="FF0000"/>
                </a:solidFill>
                <a:latin typeface="Bookman Old Style" pitchFamily="18" charset="0"/>
              </a:rPr>
              <a:t>Константин </a:t>
            </a:r>
            <a:r>
              <a:rPr lang="ru-RU" sz="2000" b="1" i="1" u="sng" dirty="0" err="1" smtClean="0">
                <a:solidFill>
                  <a:srgbClr val="FF0000"/>
                </a:solidFill>
                <a:latin typeface="Bookman Old Style" pitchFamily="18" charset="0"/>
              </a:rPr>
              <a:t>Доментианович</a:t>
            </a:r>
            <a:endParaRPr lang="ru-RU" sz="20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3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1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1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1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1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1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1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1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1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1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1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3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000" i="1" dirty="0" smtClean="0">
                <a:latin typeface="Bookman Old Style" pitchFamily="18" charset="0"/>
              </a:rPr>
              <a:t>         </a:t>
            </a: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П</a:t>
            </a:r>
            <a:r>
              <a:rPr lang="ru-RU" i="1" dirty="0" smtClean="0">
                <a:latin typeface="Bookman Old Style" pitchFamily="18" charset="0"/>
              </a:rPr>
              <a:t>очетное звание присвоено решением исполнительного комитета </a:t>
            </a:r>
            <a:r>
              <a:rPr lang="ru-RU" i="1" dirty="0" err="1" smtClean="0">
                <a:latin typeface="Bookman Old Style" pitchFamily="18" charset="0"/>
              </a:rPr>
              <a:t>Лыткаринского</a:t>
            </a:r>
            <a:r>
              <a:rPr lang="ru-RU" i="1" dirty="0" smtClean="0">
                <a:latin typeface="Bookman Old Style" pitchFamily="18" charset="0"/>
              </a:rPr>
              <a:t> городского  Совета  народных  депутатов</a:t>
            </a:r>
            <a:endParaRPr lang="ru-RU" i="1" dirty="0">
              <a:latin typeface="Bookman Old Style" pitchFamily="18" charset="0"/>
            </a:endParaRPr>
          </a:p>
        </p:txBody>
      </p:sp>
      <p:pic>
        <p:nvPicPr>
          <p:cNvPr id="13" name="Рисунок 12" descr="pochet_gr_lutkarin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34" y="4000504"/>
            <a:ext cx="1285884" cy="1928802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sp>
        <p:nvSpPr>
          <p:cNvPr id="9" name="TextBox 8"/>
          <p:cNvSpPr txBox="1"/>
          <p:nvPr/>
        </p:nvSpPr>
        <p:spPr>
          <a:xfrm>
            <a:off x="1785918" y="3857628"/>
            <a:ext cx="6858048" cy="175432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i="1" dirty="0" smtClean="0">
                <a:latin typeface="Bookman Old Style" pitchFamily="18" charset="0"/>
              </a:rPr>
              <a:t>от </a:t>
            </a:r>
            <a:r>
              <a:rPr lang="ru-RU" i="1" dirty="0" smtClean="0">
                <a:solidFill>
                  <a:srgbClr val="FF0000"/>
                </a:solidFill>
                <a:latin typeface="Bookman Old Style" pitchFamily="18" charset="0"/>
              </a:rPr>
              <a:t>11.04.1980 № 229/7</a:t>
            </a:r>
            <a:r>
              <a:rPr lang="ru-RU" i="1" dirty="0" smtClean="0">
                <a:latin typeface="Bookman Old Style" pitchFamily="18" charset="0"/>
              </a:rPr>
              <a:t>.</a:t>
            </a:r>
            <a:r>
              <a:rPr lang="ru-RU" b="1" i="1" dirty="0" smtClean="0">
                <a:latin typeface="Bookman Old Style" pitchFamily="18" charset="0"/>
              </a:rPr>
              <a:t> </a:t>
            </a:r>
            <a:r>
              <a:rPr lang="ru-RU" i="1" dirty="0" smtClean="0">
                <a:latin typeface="Bookman Old Style" pitchFamily="18" charset="0"/>
              </a:rPr>
              <a:t>Ветеран труда, бывший Первый секретарь Люберецкого горкома партии. Почетный гражданин Люберецкого района </a:t>
            </a:r>
          </a:p>
          <a:p>
            <a:pPr algn="just">
              <a:lnSpc>
                <a:spcPct val="150000"/>
              </a:lnSpc>
            </a:pPr>
            <a:r>
              <a:rPr lang="ru-RU" i="1" dirty="0" smtClean="0">
                <a:latin typeface="Bookman Old Style" pitchFamily="18" charset="0"/>
              </a:rPr>
              <a:t>(1997 г.).</a:t>
            </a:r>
          </a:p>
        </p:txBody>
      </p:sp>
    </p:spTree>
  </p:cSld>
  <p:clrMapOvr>
    <a:masterClrMapping/>
  </p:clrMapOvr>
  <p:transition spd="slow" advClick="0" advTm="20000">
    <p:wheel spokes="8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8631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7752" y="1357298"/>
            <a:ext cx="4000528" cy="558614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   </a:t>
            </a: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Основание: 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ф.35, оп.1, д. 279,  л.195.</a:t>
            </a:r>
          </a:p>
          <a:p>
            <a:pPr algn="just">
              <a:lnSpc>
                <a:spcPct val="150000"/>
              </a:lnSpc>
            </a:pPr>
            <a:endParaRPr lang="ru-RU" sz="1200" b="1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lytkar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142852"/>
            <a:ext cx="1643074" cy="11430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786314" y="2000240"/>
            <a:ext cx="4143404" cy="198515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Р</a:t>
            </a:r>
            <a:r>
              <a:rPr lang="ru-RU" sz="1200" i="1" dirty="0" smtClean="0">
                <a:latin typeface="Bookman Old Style" pitchFamily="18" charset="0"/>
              </a:rPr>
              <a:t>ешение Совета депутатов города Лыткарино Московской области от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15.09.1999  № 129/19 </a:t>
            </a:r>
            <a:r>
              <a:rPr lang="ru-RU" sz="1200" i="1" dirty="0" smtClean="0">
                <a:latin typeface="Bookman Old Style" pitchFamily="18" charset="0"/>
              </a:rPr>
              <a:t>о присвоении звания «Почетный гражданин города Лыткарино» </a:t>
            </a:r>
            <a:r>
              <a:rPr lang="ru-RU" sz="1200" i="1" dirty="0" err="1" smtClean="0">
                <a:solidFill>
                  <a:srgbClr val="FF0000"/>
                </a:solidFill>
                <a:latin typeface="Bookman Old Style" pitchFamily="18" charset="0"/>
              </a:rPr>
              <a:t>Самуйлову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 Анатолию Васильевичу</a:t>
            </a:r>
            <a:r>
              <a:rPr lang="ru-RU" sz="1200" i="1" dirty="0" smtClean="0">
                <a:latin typeface="Bookman Old Style" pitchFamily="18" charset="0"/>
              </a:rPr>
              <a:t>. </a:t>
            </a:r>
          </a:p>
          <a:p>
            <a:pPr indent="457200" algn="just">
              <a:lnSpc>
                <a:spcPct val="150000"/>
              </a:lnSpc>
            </a:pPr>
            <a:endParaRPr lang="ru-RU" sz="1400" dirty="0">
              <a:latin typeface="Bookman Old Style" pitchFamily="18" charset="0"/>
            </a:endParaRPr>
          </a:p>
        </p:txBody>
      </p:sp>
      <p:pic>
        <p:nvPicPr>
          <p:cNvPr id="6" name="Рисунок 5" descr="Самуйлов решение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57158" y="428604"/>
            <a:ext cx="4071965" cy="5929354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58" y="285728"/>
            <a:ext cx="8501122" cy="6215106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 descr="картин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5206" y="4500570"/>
            <a:ext cx="1582786" cy="1928826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sp>
        <p:nvSpPr>
          <p:cNvPr id="5" name="TextBox 4"/>
          <p:cNvSpPr txBox="1"/>
          <p:nvPr/>
        </p:nvSpPr>
        <p:spPr>
          <a:xfrm>
            <a:off x="2857488" y="3143248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 descr="lytkari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190" y="357166"/>
            <a:ext cx="1643074" cy="11430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28926" y="1428736"/>
            <a:ext cx="5857916" cy="204671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ru-RU" sz="20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r>
              <a:rPr lang="ru-RU" sz="2000" b="1" i="1" u="sng" dirty="0" smtClean="0">
                <a:solidFill>
                  <a:srgbClr val="FF0000"/>
                </a:solidFill>
                <a:latin typeface="Bookman Old Style" pitchFamily="18" charset="0"/>
              </a:rPr>
              <a:t>Бабенко  Василий Петрович</a:t>
            </a:r>
          </a:p>
          <a:p>
            <a:pPr algn="ctr"/>
            <a:r>
              <a:rPr lang="ru-RU" dirty="0" smtClean="0">
                <a:latin typeface="Bookman Old Style" pitchFamily="18" charset="0"/>
              </a:rPr>
              <a:t> </a:t>
            </a:r>
            <a:endParaRPr lang="ru-RU" sz="300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/>
            <a:endParaRPr lang="ru-RU" sz="3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Bookman Old Style" pitchFamily="18" charset="0"/>
              </a:rPr>
              <a:t>    </a:t>
            </a:r>
            <a:endParaRPr lang="ru-RU" sz="16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6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>
              <a:latin typeface="Bookman Old Style" pitchFamily="18" charset="0"/>
            </a:endParaRPr>
          </a:p>
        </p:txBody>
      </p:sp>
      <p:pic>
        <p:nvPicPr>
          <p:cNvPr id="8" name="Рисунок 7" descr="pochet_gr_lutkarin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3714752"/>
            <a:ext cx="1285884" cy="1928802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sp>
        <p:nvSpPr>
          <p:cNvPr id="9" name="TextBox 8"/>
          <p:cNvSpPr txBox="1"/>
          <p:nvPr/>
        </p:nvSpPr>
        <p:spPr>
          <a:xfrm>
            <a:off x="2857488" y="2143116"/>
            <a:ext cx="5857916" cy="198515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П</a:t>
            </a:r>
            <a:r>
              <a:rPr lang="ru-RU" sz="1600" i="1" dirty="0" smtClean="0">
                <a:latin typeface="Bookman Old Style" pitchFamily="18" charset="0"/>
              </a:rPr>
              <a:t>очетное звание присвоено решением Совета депутатов города Лыткарино от </a:t>
            </a:r>
            <a:r>
              <a:rPr lang="ru-RU" sz="1600" i="1" dirty="0" smtClean="0">
                <a:solidFill>
                  <a:srgbClr val="FF0000"/>
                </a:solidFill>
                <a:latin typeface="Bookman Old Style" pitchFamily="18" charset="0"/>
              </a:rPr>
              <a:t>27.08.2008             № 609/57</a:t>
            </a:r>
            <a:r>
              <a:rPr lang="ru-RU" sz="1600" i="1" dirty="0" smtClean="0">
                <a:latin typeface="Bookman Old Style" pitchFamily="18" charset="0"/>
              </a:rPr>
              <a:t>. Педагог дополнительного образования  МОУ  ДОД  «Дома  детского  творчества»,  член  Союза</a:t>
            </a:r>
          </a:p>
          <a:p>
            <a:pPr indent="457200" algn="just">
              <a:lnSpc>
                <a:spcPct val="150000"/>
              </a:lnSpc>
            </a:pPr>
            <a:endParaRPr lang="ru-RU" sz="1400" i="1" dirty="0">
              <a:latin typeface="Bookman Old Style" pitchFamily="18" charset="0"/>
            </a:endParaRPr>
          </a:p>
        </p:txBody>
      </p:sp>
      <p:pic>
        <p:nvPicPr>
          <p:cNvPr id="10" name="Рисунок 9" descr="http://www.lytkarinomuseum.ru/wp-content/gallery/pochetnie-grazgdane/babenko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428604"/>
            <a:ext cx="2286016" cy="3143272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857356" y="3643314"/>
            <a:ext cx="6786610" cy="8771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ru-RU" sz="1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600" i="1" dirty="0" smtClean="0">
                <a:latin typeface="Bookman Old Style" pitchFamily="18" charset="0"/>
              </a:rPr>
              <a:t>художников России и Подмосковья, заслуженный художник России, почетный работник культуры города Лыткарино.</a:t>
            </a:r>
            <a:endParaRPr lang="ru-RU" sz="1600" dirty="0"/>
          </a:p>
        </p:txBody>
      </p:sp>
    </p:spTree>
  </p:cSld>
  <p:clrMapOvr>
    <a:masterClrMapping/>
  </p:clrMapOvr>
  <p:transition spd="slow" advClick="0" advTm="20000">
    <p:wheel spokes="8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85728"/>
            <a:ext cx="8501122" cy="6215106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 descr="картин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768" y="4500570"/>
            <a:ext cx="1654224" cy="1928826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sp>
        <p:nvSpPr>
          <p:cNvPr id="4" name="TextBox 3"/>
          <p:cNvSpPr txBox="1"/>
          <p:nvPr/>
        </p:nvSpPr>
        <p:spPr>
          <a:xfrm>
            <a:off x="2857488" y="3143248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lytkari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8" y="357166"/>
            <a:ext cx="1643074" cy="1143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8926" y="1428736"/>
            <a:ext cx="5857916" cy="204671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ru-RU" sz="20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r>
              <a:rPr lang="ru-RU" sz="2000" b="1" i="1" u="sng" dirty="0" smtClean="0">
                <a:solidFill>
                  <a:srgbClr val="FF0000"/>
                </a:solidFill>
                <a:latin typeface="Bookman Old Style" pitchFamily="18" charset="0"/>
              </a:rPr>
              <a:t>Гонор Лев </a:t>
            </a:r>
            <a:r>
              <a:rPr lang="ru-RU" sz="2000" b="1" i="1" u="sng" dirty="0" err="1" smtClean="0">
                <a:solidFill>
                  <a:srgbClr val="FF0000"/>
                </a:solidFill>
                <a:latin typeface="Bookman Old Style" pitchFamily="18" charset="0"/>
              </a:rPr>
              <a:t>Рувимович</a:t>
            </a:r>
            <a:endParaRPr lang="ru-RU" sz="20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r>
              <a:rPr lang="ru-RU" dirty="0" smtClean="0">
                <a:latin typeface="Bookman Old Style" pitchFamily="18" charset="0"/>
              </a:rPr>
              <a:t> </a:t>
            </a:r>
            <a:endParaRPr lang="ru-RU" sz="300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/>
            <a:endParaRPr lang="ru-RU" sz="3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Bookman Old Style" pitchFamily="18" charset="0"/>
              </a:rPr>
              <a:t>    </a:t>
            </a:r>
            <a:endParaRPr lang="ru-RU" sz="16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6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>
              <a:latin typeface="Bookman Old Style" pitchFamily="18" charset="0"/>
            </a:endParaRPr>
          </a:p>
        </p:txBody>
      </p:sp>
      <p:pic>
        <p:nvPicPr>
          <p:cNvPr id="7" name="Рисунок 6" descr="pochet_gr_lutkarin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3643314"/>
            <a:ext cx="1285884" cy="1928802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sp>
        <p:nvSpPr>
          <p:cNvPr id="8" name="TextBox 7"/>
          <p:cNvSpPr txBox="1"/>
          <p:nvPr/>
        </p:nvSpPr>
        <p:spPr>
          <a:xfrm>
            <a:off x="2714612" y="2143116"/>
            <a:ext cx="5929354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endParaRPr lang="ru-RU" dirty="0"/>
          </a:p>
        </p:txBody>
      </p:sp>
      <p:pic>
        <p:nvPicPr>
          <p:cNvPr id="9" name="Рисунок 8" descr="gonor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428604"/>
            <a:ext cx="2357454" cy="3071834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857488" y="2143116"/>
            <a:ext cx="5929354" cy="147732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b="1" dirty="0" smtClean="0">
                <a:solidFill>
                  <a:srgbClr val="FF0000"/>
                </a:solidFill>
                <a:latin typeface="Bookman Old Style" pitchFamily="18" charset="0"/>
              </a:rPr>
              <a:t>       </a:t>
            </a:r>
            <a:r>
              <a:rPr lang="ru-RU" b="1" i="1" dirty="0" smtClean="0">
                <a:solidFill>
                  <a:srgbClr val="FF0000"/>
                </a:solidFill>
                <a:latin typeface="Bookman Old Style" pitchFamily="18" charset="0"/>
              </a:rPr>
              <a:t>П</a:t>
            </a:r>
            <a:r>
              <a:rPr lang="ru-RU" sz="1400" i="1" dirty="0" smtClean="0">
                <a:latin typeface="Bookman Old Style" pitchFamily="18" charset="0"/>
              </a:rPr>
              <a:t>очетное звание присвоено решением Совета депутатов города Лыткарино от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27.08.2008 № 609/57</a:t>
            </a:r>
            <a:r>
              <a:rPr lang="ru-RU" sz="1400" i="1" dirty="0" smtClean="0">
                <a:latin typeface="Bookman Old Style" pitchFamily="18" charset="0"/>
              </a:rPr>
              <a:t>. Первый начальник филиала ЦИАМ,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Герой Социалистического труда</a:t>
            </a:r>
            <a:r>
              <a:rPr lang="ru-RU" sz="1400" i="1" dirty="0" smtClean="0">
                <a:latin typeface="Bookman Old Style" pitchFamily="18" charset="0"/>
              </a:rPr>
              <a:t>, кавалер многих орденов и медалей, в том числе двух орденов –  </a:t>
            </a:r>
            <a:endParaRPr lang="ru-RU" sz="1400" i="1" dirty="0">
              <a:latin typeface="Bookman Old Style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28794" y="3500438"/>
            <a:ext cx="6929486" cy="10618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Ленина</a:t>
            </a:r>
            <a:r>
              <a:rPr lang="ru-RU" sz="1400" i="1" dirty="0" smtClean="0">
                <a:latin typeface="Bookman Old Style" pitchFamily="18" charset="0"/>
              </a:rPr>
              <a:t>,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 Кутузова 1-ой степени </a:t>
            </a:r>
            <a:r>
              <a:rPr lang="ru-RU" sz="1400" i="1" dirty="0" smtClean="0">
                <a:latin typeface="Bookman Old Style" pitchFamily="18" charset="0"/>
              </a:rPr>
              <a:t>и медали «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За оборону Сталинграда»</a:t>
            </a:r>
            <a:r>
              <a:rPr lang="ru-RU" sz="1400" i="1" dirty="0" smtClean="0">
                <a:latin typeface="Bookman Old Style" pitchFamily="18" charset="0"/>
              </a:rPr>
              <a:t>,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ru-RU" sz="1400" i="1" dirty="0" smtClean="0">
                <a:latin typeface="Bookman Old Style" pitchFamily="18" charset="0"/>
              </a:rPr>
              <a:t>участник обороны Сталинграда, дважды лауреат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Государственных премий СССР</a:t>
            </a:r>
            <a:r>
              <a:rPr lang="ru-RU" sz="1400" i="1" dirty="0" smtClean="0">
                <a:latin typeface="Bookman Old Style" pitchFamily="18" charset="0"/>
              </a:rPr>
              <a:t>. Почетное звание присвоено посмертно.</a:t>
            </a:r>
            <a:endParaRPr lang="ru-RU" sz="1400" dirty="0"/>
          </a:p>
        </p:txBody>
      </p:sp>
    </p:spTree>
  </p:cSld>
  <p:clrMapOvr>
    <a:masterClrMapping/>
  </p:clrMapOvr>
  <p:transition spd="slow" advClick="0" advTm="20000">
    <p:wheel spokes="8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85728"/>
            <a:ext cx="8501122" cy="6215106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 descr="картин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768" y="4500570"/>
            <a:ext cx="1654224" cy="1928826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sp>
        <p:nvSpPr>
          <p:cNvPr id="4" name="TextBox 3"/>
          <p:cNvSpPr txBox="1"/>
          <p:nvPr/>
        </p:nvSpPr>
        <p:spPr>
          <a:xfrm>
            <a:off x="2857488" y="3143248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lytkari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8" y="357166"/>
            <a:ext cx="1643074" cy="1143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8926" y="1357298"/>
            <a:ext cx="5857916" cy="181588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ru-RU" sz="20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r>
              <a:rPr lang="ru-RU" sz="2000" b="1" i="1" u="sng" dirty="0" smtClean="0">
                <a:solidFill>
                  <a:srgbClr val="FF0000"/>
                </a:solidFill>
                <a:latin typeface="Bookman Old Style" pitchFamily="18" charset="0"/>
              </a:rPr>
              <a:t>Горбачев Алексей Алексеевич</a:t>
            </a:r>
          </a:p>
          <a:p>
            <a:pPr algn="ctr"/>
            <a:endParaRPr lang="ru-RU" sz="300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/>
            <a:endParaRPr lang="ru-RU" sz="3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Bookman Old Style" pitchFamily="18" charset="0"/>
              </a:rPr>
              <a:t>    </a:t>
            </a:r>
            <a:endParaRPr lang="ru-RU" sz="16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6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>
              <a:latin typeface="Bookman Old Style" pitchFamily="18" charset="0"/>
            </a:endParaRPr>
          </a:p>
        </p:txBody>
      </p:sp>
      <p:pic>
        <p:nvPicPr>
          <p:cNvPr id="7" name="Рисунок 6" descr="pochet_gr_lutkarin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3857628"/>
            <a:ext cx="1285884" cy="1928802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sp>
        <p:nvSpPr>
          <p:cNvPr id="11" name="TextBox 10"/>
          <p:cNvSpPr txBox="1"/>
          <p:nvPr/>
        </p:nvSpPr>
        <p:spPr>
          <a:xfrm>
            <a:off x="2928926" y="2071678"/>
            <a:ext cx="5786478" cy="184665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П</a:t>
            </a:r>
            <a:r>
              <a:rPr lang="ru-RU" sz="1400" i="1" dirty="0" smtClean="0">
                <a:latin typeface="Bookman Old Style" pitchFamily="18" charset="0"/>
              </a:rPr>
              <a:t>очетное звание присвоено решением Совета депутатов города Лыткарино от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27.08.2008</a:t>
            </a:r>
            <a:r>
              <a:rPr lang="ru-RU" sz="1400" i="1" dirty="0" smtClean="0">
                <a:latin typeface="Bookman Old Style" pitchFamily="18" charset="0"/>
              </a:rPr>
              <a:t>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№ 609/57.            </a:t>
            </a:r>
            <a:r>
              <a:rPr lang="ru-RU" sz="1400" i="1" dirty="0" smtClean="0">
                <a:latin typeface="Bookman Old Style" pitchFamily="18" charset="0"/>
              </a:rPr>
              <a:t>Был заместителем начальника ЦИАМ по капитальному строительству. Внес огромный личный вклад в создание испытательного центра в  </a:t>
            </a:r>
            <a:r>
              <a:rPr lang="ru-RU" sz="1400" i="1" dirty="0" err="1" smtClean="0">
                <a:latin typeface="Bookman Old Style" pitchFamily="18" charset="0"/>
              </a:rPr>
              <a:t>Тураево</a:t>
            </a:r>
            <a:r>
              <a:rPr lang="ru-RU" sz="1400" i="1" dirty="0" smtClean="0">
                <a:latin typeface="Bookman Old Style" pitchFamily="18" charset="0"/>
              </a:rPr>
              <a:t>  и  в  развитие   города</a:t>
            </a:r>
            <a:endParaRPr lang="ru-RU" sz="1400" i="1" dirty="0">
              <a:latin typeface="Bookman Old Style" pitchFamily="18" charset="0"/>
            </a:endParaRPr>
          </a:p>
        </p:txBody>
      </p:sp>
      <p:pic>
        <p:nvPicPr>
          <p:cNvPr id="13" name="Рисунок 12" descr="gorbachev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428604"/>
            <a:ext cx="2357454" cy="3286148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785918" y="3786190"/>
            <a:ext cx="6929486" cy="102617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i="1" dirty="0" smtClean="0">
                <a:latin typeface="Bookman Old Style" pitchFamily="18" charset="0"/>
              </a:rPr>
              <a:t>Лыткарино. 10 марта 1978 года решением исполкома </a:t>
            </a:r>
            <a:r>
              <a:rPr lang="ru-RU" sz="1400" i="1" dirty="0" err="1" smtClean="0">
                <a:latin typeface="Bookman Old Style" pitchFamily="18" charset="0"/>
              </a:rPr>
              <a:t>Лыткаринского</a:t>
            </a:r>
            <a:r>
              <a:rPr lang="ru-RU" sz="1400" i="1" dirty="0" smtClean="0">
                <a:latin typeface="Bookman Old Style" pitchFamily="18" charset="0"/>
              </a:rPr>
              <a:t> горсовета, проезду между ул. Спортивная и ул. Первомайская  присвоено  наименование  «Проезд Горбачева».  Почетное звание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85852" y="4714884"/>
            <a:ext cx="4714908" cy="41549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400" i="1" dirty="0" smtClean="0">
                <a:latin typeface="Bookman Old Style" pitchFamily="18" charset="0"/>
              </a:rPr>
              <a:t>присвоено  посмертно.</a:t>
            </a:r>
            <a:endParaRPr lang="ru-RU" sz="1400" i="1" dirty="0">
              <a:latin typeface="Bookman Old Style" pitchFamily="18" charset="0"/>
            </a:endParaRPr>
          </a:p>
        </p:txBody>
      </p:sp>
    </p:spTree>
  </p:cSld>
  <p:clrMapOvr>
    <a:masterClrMapping/>
  </p:clrMapOvr>
  <p:transition spd="slow" advClick="0" advTm="25000">
    <p:wheel spokes="8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8631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7752" y="1357298"/>
            <a:ext cx="4071966" cy="530914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 </a:t>
            </a: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Основание: 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ф.61, оп.1, д. 56,  л.170.</a:t>
            </a:r>
          </a:p>
        </p:txBody>
      </p:sp>
      <p:pic>
        <p:nvPicPr>
          <p:cNvPr id="4" name="Рисунок 3" descr="lytkar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142852"/>
            <a:ext cx="1643074" cy="11430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929190" y="1785926"/>
            <a:ext cx="4000560" cy="253915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Р</a:t>
            </a:r>
            <a:r>
              <a:rPr lang="ru-RU" sz="1200" i="1" dirty="0" smtClean="0">
                <a:latin typeface="Bookman Old Style" pitchFamily="18" charset="0"/>
              </a:rPr>
              <a:t>ешение Совета депутатов города Лыткарино Московской области от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27.08.2008 № 609/57 </a:t>
            </a:r>
            <a:r>
              <a:rPr lang="ru-RU" sz="1200" i="1" dirty="0" smtClean="0">
                <a:latin typeface="Bookman Old Style" pitchFamily="18" charset="0"/>
              </a:rPr>
              <a:t>о присвоении звания «Почетный гражданин города Лыткарино»:</a:t>
            </a:r>
          </a:p>
          <a:p>
            <a:pPr algn="just">
              <a:lnSpc>
                <a:spcPct val="150000"/>
              </a:lnSpc>
            </a:pP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  Бабенко  Василию Петровичу</a:t>
            </a:r>
            <a:r>
              <a:rPr lang="ru-RU" sz="1200" i="1" dirty="0" smtClean="0">
                <a:latin typeface="Bookman Old Style" pitchFamily="18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  Гонору Льву </a:t>
            </a:r>
            <a:r>
              <a:rPr lang="ru-RU" sz="1200" i="1" dirty="0" err="1" smtClean="0">
                <a:solidFill>
                  <a:srgbClr val="FF0000"/>
                </a:solidFill>
                <a:latin typeface="Bookman Old Style" pitchFamily="18" charset="0"/>
              </a:rPr>
              <a:t>Рувимовичу</a:t>
            </a:r>
            <a:r>
              <a:rPr lang="ru-RU" sz="1200" i="1" dirty="0" smtClean="0">
                <a:latin typeface="Bookman Old Style" pitchFamily="18" charset="0"/>
              </a:rPr>
              <a:t>,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  Горбачеву Алексею Алексеевичу</a:t>
            </a:r>
            <a:r>
              <a:rPr lang="ru-RU" sz="1200" i="1" dirty="0" smtClean="0">
                <a:latin typeface="Bookman Old Style" pitchFamily="18" charset="0"/>
              </a:rPr>
              <a:t>. </a:t>
            </a:r>
          </a:p>
          <a:p>
            <a:pPr indent="457200" algn="just">
              <a:lnSpc>
                <a:spcPct val="150000"/>
              </a:lnSpc>
            </a:pPr>
            <a:endParaRPr lang="ru-RU" sz="1400" dirty="0">
              <a:latin typeface="Bookman Old Style" pitchFamily="18" charset="0"/>
            </a:endParaRPr>
          </a:p>
        </p:txBody>
      </p:sp>
      <p:pic>
        <p:nvPicPr>
          <p:cNvPr id="6" name="Рисунок 5" descr="ГОНОР, ГОРБАЧЕВ, БАБЕНКО, ф.35, оп. 1, д.56, л.170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57158" y="428604"/>
            <a:ext cx="4071966" cy="5929354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85728"/>
            <a:ext cx="8501122" cy="6215106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 descr="картин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9520" y="4714884"/>
            <a:ext cx="1368472" cy="1714512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sp>
        <p:nvSpPr>
          <p:cNvPr id="4" name="TextBox 3"/>
          <p:cNvSpPr txBox="1"/>
          <p:nvPr/>
        </p:nvSpPr>
        <p:spPr>
          <a:xfrm>
            <a:off x="2857488" y="3143248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lytkari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8" y="357166"/>
            <a:ext cx="1643074" cy="1143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8926" y="1500174"/>
            <a:ext cx="5857916" cy="176971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ru-RU" sz="20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r>
              <a:rPr lang="ru-RU" sz="2000" b="1" i="1" u="sng" dirty="0" err="1" smtClean="0">
                <a:solidFill>
                  <a:srgbClr val="FF0000"/>
                </a:solidFill>
                <a:latin typeface="Bookman Old Style" pitchFamily="18" charset="0"/>
              </a:rPr>
              <a:t>Бужинский</a:t>
            </a:r>
            <a:r>
              <a:rPr lang="ru-RU" sz="2000" b="1" i="1" u="sng" dirty="0" smtClean="0">
                <a:solidFill>
                  <a:srgbClr val="FF0000"/>
                </a:solidFill>
                <a:latin typeface="Bookman Old Style" pitchFamily="18" charset="0"/>
              </a:rPr>
              <a:t> Игорь Михайлович</a:t>
            </a:r>
          </a:p>
          <a:p>
            <a:pPr algn="ctr"/>
            <a:endParaRPr lang="ru-RU" sz="3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Bookman Old Style" pitchFamily="18" charset="0"/>
              </a:rPr>
              <a:t>    </a:t>
            </a:r>
            <a:endParaRPr lang="ru-RU" sz="16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6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>
              <a:latin typeface="Bookman Old Style" pitchFamily="18" charset="0"/>
            </a:endParaRPr>
          </a:p>
        </p:txBody>
      </p:sp>
      <p:pic>
        <p:nvPicPr>
          <p:cNvPr id="7" name="Рисунок 6" descr="pochet_gr_lutkarin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3857628"/>
            <a:ext cx="1285884" cy="2000264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sp>
        <p:nvSpPr>
          <p:cNvPr id="8" name="TextBox 7"/>
          <p:cNvSpPr txBox="1"/>
          <p:nvPr/>
        </p:nvSpPr>
        <p:spPr>
          <a:xfrm>
            <a:off x="3000364" y="2357430"/>
            <a:ext cx="5786478" cy="147732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b="1" i="1" dirty="0" smtClean="0">
                <a:solidFill>
                  <a:srgbClr val="FF0000"/>
                </a:solidFill>
                <a:latin typeface="Bookman Old Style" pitchFamily="18" charset="0"/>
              </a:rPr>
              <a:t>П</a:t>
            </a:r>
            <a:r>
              <a:rPr lang="ru-RU" sz="1400" i="1" dirty="0" smtClean="0">
                <a:latin typeface="Bookman Old Style" pitchFamily="18" charset="0"/>
              </a:rPr>
              <a:t>очетное звание присвоено решением Совета депутатов  города  Лыткарино от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02.09.2009 № 734/70</a:t>
            </a:r>
            <a:r>
              <a:rPr lang="ru-RU" sz="1400" i="1" dirty="0" smtClean="0">
                <a:latin typeface="Bookman Old Style" pitchFamily="18" charset="0"/>
              </a:rPr>
              <a:t>.     С 1947 года – главный технолог ЛЗОС, с февраля 1965 года - начальник специального </a:t>
            </a:r>
            <a:r>
              <a:rPr lang="ru-RU" sz="1400" i="1" dirty="0" err="1" smtClean="0">
                <a:latin typeface="Bookman Old Style" pitchFamily="18" charset="0"/>
              </a:rPr>
              <a:t>конструкторско</a:t>
            </a:r>
            <a:r>
              <a:rPr lang="ru-RU" sz="1400" i="1" dirty="0" smtClean="0">
                <a:latin typeface="Bookman Old Style" pitchFamily="18" charset="0"/>
              </a:rPr>
              <a:t> – технологического</a:t>
            </a:r>
            <a:endParaRPr lang="ru-RU" sz="1400" i="1" dirty="0">
              <a:latin typeface="Bookman Old Style" pitchFamily="18" charset="0"/>
            </a:endParaRPr>
          </a:p>
        </p:txBody>
      </p:sp>
      <p:pic>
        <p:nvPicPr>
          <p:cNvPr id="1026" name="Picture 2" descr="C:\Documents and Settings\1\Рабочий стол\Восстановлено 2017\Почётные граждане города\ПРЕЗЕНТАЦИЯ 2017\Фотографии\фото\Бужинский И.М.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428604"/>
            <a:ext cx="2428892" cy="328614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785918" y="3714752"/>
            <a:ext cx="7000924" cy="235449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i="1" dirty="0" smtClean="0">
                <a:latin typeface="Bookman Old Style" pitchFamily="18" charset="0"/>
              </a:rPr>
              <a:t>бюро </a:t>
            </a:r>
            <a:r>
              <a:rPr lang="ru-RU" sz="1400" i="1" dirty="0" err="1" smtClean="0">
                <a:latin typeface="Bookman Old Style" pitchFamily="18" charset="0"/>
              </a:rPr>
              <a:t>Лыткаринского</a:t>
            </a:r>
            <a:r>
              <a:rPr lang="ru-RU" sz="1400" i="1" dirty="0" smtClean="0">
                <a:latin typeface="Bookman Old Style" pitchFamily="18" charset="0"/>
              </a:rPr>
              <a:t> оптико-механического завода. Автор 120 патентов, доктор технических наук. Награжден дважды орденом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 Ленина</a:t>
            </a:r>
            <a:r>
              <a:rPr lang="ru-RU" sz="1400" i="1" dirty="0" smtClean="0">
                <a:latin typeface="Bookman Old Style" pitchFamily="18" charset="0"/>
              </a:rPr>
              <a:t>, орденом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Октябрьской Революции</a:t>
            </a:r>
            <a:r>
              <a:rPr lang="ru-RU" sz="1400" i="1" dirty="0" smtClean="0">
                <a:latin typeface="Bookman Old Style" pitchFamily="18" charset="0"/>
              </a:rPr>
              <a:t>, дважды орденом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Трудового Красного Знамени</a:t>
            </a:r>
            <a:r>
              <a:rPr lang="ru-RU" sz="1400" i="1" dirty="0" smtClean="0">
                <a:latin typeface="Bookman Old Style" pitchFamily="18" charset="0"/>
              </a:rPr>
              <a:t>, орденом 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Отечественной  войны</a:t>
            </a:r>
            <a:r>
              <a:rPr lang="ru-RU" sz="1400" i="1" dirty="0" smtClean="0">
                <a:latin typeface="Bookman Old Style" pitchFamily="18" charset="0"/>
              </a:rPr>
              <a:t>,  орденом 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Знак  Почета</a:t>
            </a:r>
          </a:p>
          <a:p>
            <a:pPr algn="just">
              <a:lnSpc>
                <a:spcPct val="150000"/>
              </a:lnSpc>
            </a:pP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ru-RU" sz="1400" i="1" dirty="0" smtClean="0">
                <a:latin typeface="Bookman Old Style" pitchFamily="18" charset="0"/>
              </a:rPr>
              <a:t>и многими  медалями.  Лауреат 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Ленинской</a:t>
            </a:r>
            <a:r>
              <a:rPr lang="ru-RU" sz="1400" i="1" dirty="0" smtClean="0">
                <a:latin typeface="Bookman Old Style" pitchFamily="18" charset="0"/>
              </a:rPr>
              <a:t>, 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Сталинской</a:t>
            </a:r>
            <a:r>
              <a:rPr lang="ru-RU" sz="1400" i="1" dirty="0" smtClean="0">
                <a:latin typeface="Bookman Old Style" pitchFamily="18" charset="0"/>
              </a:rPr>
              <a:t> и</a:t>
            </a:r>
          </a:p>
          <a:p>
            <a:pPr algn="just">
              <a:lnSpc>
                <a:spcPct val="150000"/>
              </a:lnSpc>
            </a:pPr>
            <a:r>
              <a:rPr lang="ru-RU" sz="1400" i="1" dirty="0" smtClean="0">
                <a:latin typeface="Bookman Old Style" pitchFamily="18" charset="0"/>
              </a:rPr>
              <a:t>двух 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Государственных премий СССР</a:t>
            </a:r>
            <a:r>
              <a:rPr lang="ru-RU" sz="1400" i="1" dirty="0" smtClean="0">
                <a:latin typeface="Bookman Old Style" pitchFamily="18" charset="0"/>
              </a:rPr>
              <a:t>.  Почетное звание    </a:t>
            </a:r>
          </a:p>
          <a:p>
            <a:pPr algn="just">
              <a:lnSpc>
                <a:spcPct val="150000"/>
              </a:lnSpc>
            </a:pPr>
            <a:r>
              <a:rPr lang="ru-RU" sz="1400" i="1" dirty="0" smtClean="0">
                <a:latin typeface="Bookman Old Style" pitchFamily="18" charset="0"/>
              </a:rPr>
              <a:t>присвоено  посмертно.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85918" y="5286388"/>
            <a:ext cx="6715172" cy="38209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ru-RU" sz="1400" dirty="0"/>
          </a:p>
        </p:txBody>
      </p:sp>
    </p:spTree>
  </p:cSld>
  <p:clrMapOvr>
    <a:masterClrMapping/>
  </p:clrMapOvr>
  <p:transition spd="slow" advClick="0" advTm="28000">
    <p:wheel spokes="8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8631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7752" y="1357298"/>
            <a:ext cx="4071966" cy="530914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  </a:t>
            </a: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Основание: 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ф.61, оп.1, д. 76,  л.202.</a:t>
            </a:r>
          </a:p>
        </p:txBody>
      </p:sp>
      <p:pic>
        <p:nvPicPr>
          <p:cNvPr id="4" name="Рисунок 3" descr="lytkar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142852"/>
            <a:ext cx="1643074" cy="11430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857752" y="1857364"/>
            <a:ext cx="4143404" cy="198515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Р</a:t>
            </a:r>
            <a:r>
              <a:rPr lang="ru-RU" sz="1200" i="1" dirty="0" smtClean="0">
                <a:latin typeface="Bookman Old Style" pitchFamily="18" charset="0"/>
              </a:rPr>
              <a:t>ешение Совета депутатов города Лыткарино Московской области от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02.09.2009  № 734/70 </a:t>
            </a:r>
            <a:r>
              <a:rPr lang="ru-RU" sz="1200" i="1" dirty="0" smtClean="0">
                <a:latin typeface="Bookman Old Style" pitchFamily="18" charset="0"/>
              </a:rPr>
              <a:t>о присвоении звания «Почетный гражданин города Лыткарино» </a:t>
            </a:r>
            <a:r>
              <a:rPr lang="ru-RU" sz="1200" i="1" dirty="0" err="1" smtClean="0">
                <a:solidFill>
                  <a:srgbClr val="FF0000"/>
                </a:solidFill>
                <a:latin typeface="Bookman Old Style" pitchFamily="18" charset="0"/>
              </a:rPr>
              <a:t>Бужинскому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 Игорю Михайловичу </a:t>
            </a:r>
            <a:r>
              <a:rPr lang="ru-RU" sz="1200" i="1" dirty="0" smtClean="0">
                <a:latin typeface="Bookman Old Style" pitchFamily="18" charset="0"/>
              </a:rPr>
              <a:t>. </a:t>
            </a:r>
          </a:p>
          <a:p>
            <a:pPr indent="457200" algn="just">
              <a:lnSpc>
                <a:spcPct val="150000"/>
              </a:lnSpc>
            </a:pPr>
            <a:endParaRPr lang="ru-RU" sz="1400" dirty="0">
              <a:latin typeface="Bookman Old Style" pitchFamily="18" charset="0"/>
            </a:endParaRPr>
          </a:p>
        </p:txBody>
      </p:sp>
      <p:pic>
        <p:nvPicPr>
          <p:cNvPr id="7" name="Рисунок 6" descr="Бужинский ф.35, оп.1, д.76, л.202.JPG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85720" y="357166"/>
            <a:ext cx="4214842" cy="6072206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85728"/>
            <a:ext cx="8501122" cy="6215106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 descr="картин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768" y="4572008"/>
            <a:ext cx="1654224" cy="1857388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sp>
        <p:nvSpPr>
          <p:cNvPr id="4" name="TextBox 3"/>
          <p:cNvSpPr txBox="1"/>
          <p:nvPr/>
        </p:nvSpPr>
        <p:spPr>
          <a:xfrm>
            <a:off x="2857488" y="3143248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lytkari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8" y="357166"/>
            <a:ext cx="1643074" cy="1143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8926" y="1428736"/>
            <a:ext cx="5857916" cy="204671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ru-RU" sz="20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r>
              <a:rPr lang="ru-RU" sz="2000" b="1" i="1" u="sng" dirty="0" smtClean="0">
                <a:solidFill>
                  <a:srgbClr val="FF0000"/>
                </a:solidFill>
                <a:latin typeface="Bookman Old Style" pitchFamily="18" charset="0"/>
              </a:rPr>
              <a:t>Попова Нина Ивановна</a:t>
            </a:r>
          </a:p>
          <a:p>
            <a:pPr algn="ctr"/>
            <a:r>
              <a:rPr lang="ru-RU" dirty="0" smtClean="0">
                <a:latin typeface="Bookman Old Style" pitchFamily="18" charset="0"/>
              </a:rPr>
              <a:t> </a:t>
            </a:r>
            <a:endParaRPr lang="ru-RU" sz="300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/>
            <a:endParaRPr lang="ru-RU" sz="3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Bookman Old Style" pitchFamily="18" charset="0"/>
              </a:rPr>
              <a:t>    </a:t>
            </a:r>
            <a:endParaRPr lang="ru-RU" sz="16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6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>
              <a:latin typeface="Bookman Old Style" pitchFamily="18" charset="0"/>
            </a:endParaRPr>
          </a:p>
        </p:txBody>
      </p:sp>
      <p:pic>
        <p:nvPicPr>
          <p:cNvPr id="7" name="Рисунок 6" descr="pochet_gr_lutkarin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3286124"/>
            <a:ext cx="1285884" cy="1928802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sp>
        <p:nvSpPr>
          <p:cNvPr id="8" name="TextBox 7"/>
          <p:cNvSpPr txBox="1"/>
          <p:nvPr/>
        </p:nvSpPr>
        <p:spPr>
          <a:xfrm>
            <a:off x="2428860" y="2143116"/>
            <a:ext cx="6357982" cy="115416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b="1" i="1" dirty="0" smtClean="0">
                <a:solidFill>
                  <a:srgbClr val="FF0000"/>
                </a:solidFill>
                <a:latin typeface="Bookman Old Style" pitchFamily="18" charset="0"/>
              </a:rPr>
              <a:t>П</a:t>
            </a:r>
            <a:r>
              <a:rPr lang="ru-RU" sz="1400" i="1" dirty="0" smtClean="0">
                <a:latin typeface="Bookman Old Style" pitchFamily="18" charset="0"/>
              </a:rPr>
              <a:t>очетное звание присвоено решением Совета депутатов              города Лыткарино от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22.07.2010 № 932/89</a:t>
            </a:r>
            <a:r>
              <a:rPr lang="ru-RU" sz="1400" i="1" dirty="0" smtClean="0">
                <a:latin typeface="Bookman Old Style" pitchFamily="18" charset="0"/>
              </a:rPr>
              <a:t>. Директор детской музыкальной школы с 1967 по 1991 гг. Благодаря энергии и</a:t>
            </a:r>
            <a:endParaRPr lang="ru-RU" sz="1400" i="1" dirty="0">
              <a:latin typeface="Bookman Old Style" pitchFamily="18" charset="0"/>
            </a:endParaRPr>
          </a:p>
        </p:txBody>
      </p:sp>
      <p:pic>
        <p:nvPicPr>
          <p:cNvPr id="11" name="Рисунок 10" descr="popova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428604"/>
            <a:ext cx="1928826" cy="2714644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785918" y="3214686"/>
            <a:ext cx="7000924" cy="138499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i="1" dirty="0" smtClean="0">
                <a:latin typeface="Bookman Old Style" pitchFamily="18" charset="0"/>
              </a:rPr>
              <a:t>активной деятельности Поповой Н.И. было завершено строительство новой музыкальной школы, удалось оборудовать и укомплектовать новыми музыкальными инструментами все классы и отделы. Имела звание 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«Почетный работник культуры г. Лыткарино»</a:t>
            </a:r>
            <a:r>
              <a:rPr lang="ru-RU" sz="1400" i="1" dirty="0" smtClean="0">
                <a:latin typeface="Bookman Old Style" pitchFamily="18" charset="0"/>
              </a:rPr>
              <a:t>,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«Ветеран труда»</a:t>
            </a:r>
            <a:r>
              <a:rPr lang="ru-RU" sz="1400" i="1" dirty="0" smtClean="0">
                <a:latin typeface="Bookman Old Style" pitchFamily="18" charset="0"/>
              </a:rPr>
              <a:t>, </a:t>
            </a:r>
            <a:endParaRPr lang="ru-RU" sz="14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1785918" y="4500570"/>
            <a:ext cx="5286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i="1" dirty="0" smtClean="0">
                <a:latin typeface="Bookman Old Style" pitchFamily="18" charset="0"/>
              </a:rPr>
              <a:t>награждена значком Министерства культуры СССР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«За отличную работу»</a:t>
            </a:r>
            <a:r>
              <a:rPr lang="ru-RU" sz="1400" i="1" dirty="0" smtClean="0">
                <a:latin typeface="Bookman Old Style" pitchFamily="18" charset="0"/>
              </a:rPr>
              <a:t>, медалями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«За доблестный труд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00034" y="5214950"/>
            <a:ext cx="65008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в Великой Отечественной войне 1941-1945гг.»</a:t>
            </a:r>
            <a:r>
              <a:rPr lang="ru-RU" sz="1400" i="1" dirty="0" smtClean="0">
                <a:latin typeface="Bookman Old Style" pitchFamily="18" charset="0"/>
              </a:rPr>
              <a:t>,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«За доблестный труд в ознаменовании 100-летия со дня рождения Ленина» </a:t>
            </a:r>
            <a:r>
              <a:rPr lang="ru-RU" sz="1400" i="1" dirty="0" smtClean="0">
                <a:latin typeface="Bookman Old Style" pitchFamily="18" charset="0"/>
              </a:rPr>
              <a:t>.</a:t>
            </a:r>
            <a:endParaRPr lang="ru-RU" sz="1400" dirty="0"/>
          </a:p>
        </p:txBody>
      </p:sp>
    </p:spTree>
  </p:cSld>
  <p:clrMapOvr>
    <a:masterClrMapping/>
  </p:clrMapOvr>
  <p:transition spd="slow" advClick="0" advTm="30000">
    <p:wheel spokes="8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8631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7752" y="1357298"/>
            <a:ext cx="4071966" cy="558614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Основание: 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ф.61, оп.1, д. 101,  л.17.</a:t>
            </a:r>
          </a:p>
          <a:p>
            <a:pPr algn="just">
              <a:lnSpc>
                <a:spcPct val="150000"/>
              </a:lnSpc>
            </a:pPr>
            <a:endParaRPr lang="ru-RU" sz="1200" b="1" i="1" dirty="0">
              <a:latin typeface="Bookman Old Style" pitchFamily="18" charset="0"/>
            </a:endParaRPr>
          </a:p>
        </p:txBody>
      </p:sp>
      <p:pic>
        <p:nvPicPr>
          <p:cNvPr id="4" name="Рисунок 3" descr="lytkar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142852"/>
            <a:ext cx="1643074" cy="11430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786314" y="1785926"/>
            <a:ext cx="4214810" cy="198515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Р</a:t>
            </a:r>
            <a:r>
              <a:rPr lang="ru-RU" sz="1200" i="1" dirty="0" smtClean="0">
                <a:latin typeface="Bookman Old Style" pitchFamily="18" charset="0"/>
              </a:rPr>
              <a:t>ешение Совета депутатов города Лыткарино Московской области от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22.07.2010    № 932/89 </a:t>
            </a:r>
            <a:r>
              <a:rPr lang="ru-RU" sz="1200" i="1" dirty="0" smtClean="0">
                <a:latin typeface="Bookman Old Style" pitchFamily="18" charset="0"/>
              </a:rPr>
              <a:t>о присвоении звания «Почетный гражданин города Лыткарино»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Поповой Нине Ивановне</a:t>
            </a:r>
            <a:r>
              <a:rPr lang="ru-RU" sz="1200" i="1" dirty="0" smtClean="0">
                <a:latin typeface="Bookman Old Style" pitchFamily="18" charset="0"/>
              </a:rPr>
              <a:t>. </a:t>
            </a:r>
          </a:p>
          <a:p>
            <a:pPr indent="457200" algn="just">
              <a:lnSpc>
                <a:spcPct val="150000"/>
              </a:lnSpc>
            </a:pPr>
            <a:endParaRPr lang="ru-RU" sz="1400" dirty="0">
              <a:latin typeface="Bookman Old Style" pitchFamily="18" charset="0"/>
            </a:endParaRPr>
          </a:p>
        </p:txBody>
      </p:sp>
      <p:pic>
        <p:nvPicPr>
          <p:cNvPr id="8" name="Рисунок 7" descr="Попова ф.35, оп.1, д.101, л.17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57159" y="357166"/>
            <a:ext cx="4071966" cy="6000792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0"/>
            <a:ext cx="8643998" cy="6357982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 descr="картин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9520" y="4714884"/>
            <a:ext cx="1428760" cy="1785950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sp>
        <p:nvSpPr>
          <p:cNvPr id="4" name="TextBox 3"/>
          <p:cNvSpPr txBox="1"/>
          <p:nvPr/>
        </p:nvSpPr>
        <p:spPr>
          <a:xfrm>
            <a:off x="2857488" y="3143248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lytkari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190" y="357166"/>
            <a:ext cx="1643074" cy="1143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8926" y="1428736"/>
            <a:ext cx="5857916" cy="204671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ru-RU" sz="20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r>
              <a:rPr lang="ru-RU" sz="2000" b="1" i="1" u="sng" dirty="0" smtClean="0">
                <a:solidFill>
                  <a:srgbClr val="FF0000"/>
                </a:solidFill>
                <a:latin typeface="Bookman Old Style" pitchFamily="18" charset="0"/>
              </a:rPr>
              <a:t>Румянцев Виктор Васильевич</a:t>
            </a:r>
          </a:p>
          <a:p>
            <a:pPr algn="ctr"/>
            <a:r>
              <a:rPr lang="ru-RU" dirty="0" smtClean="0">
                <a:latin typeface="Bookman Old Style" pitchFamily="18" charset="0"/>
              </a:rPr>
              <a:t> </a:t>
            </a:r>
            <a:endParaRPr lang="ru-RU" sz="300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/>
            <a:endParaRPr lang="ru-RU" sz="3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Bookman Old Style" pitchFamily="18" charset="0"/>
              </a:rPr>
              <a:t>    </a:t>
            </a:r>
            <a:endParaRPr lang="ru-RU" sz="16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6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>
              <a:latin typeface="Bookman Old Style" pitchFamily="18" charset="0"/>
            </a:endParaRPr>
          </a:p>
        </p:txBody>
      </p:sp>
      <p:pic>
        <p:nvPicPr>
          <p:cNvPr id="7" name="Рисунок 6" descr="pochet_gr_lutkarin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3286124"/>
            <a:ext cx="1143008" cy="1785950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sp>
        <p:nvSpPr>
          <p:cNvPr id="8" name="TextBox 7"/>
          <p:cNvSpPr txBox="1"/>
          <p:nvPr/>
        </p:nvSpPr>
        <p:spPr>
          <a:xfrm>
            <a:off x="2643174" y="1785926"/>
            <a:ext cx="6072230" cy="152349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endParaRPr lang="ru-RU" sz="300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endParaRPr lang="ru-RU" sz="300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endParaRPr lang="ru-RU" sz="300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endParaRPr lang="ru-RU" sz="300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endParaRPr lang="ru-RU" sz="100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endParaRPr lang="ru-RU" sz="100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П</a:t>
            </a:r>
            <a:r>
              <a:rPr lang="ru-RU" sz="1400" i="1" dirty="0" smtClean="0">
                <a:latin typeface="Bookman Old Style" pitchFamily="18" charset="0"/>
              </a:rPr>
              <a:t>очётное звание присвоено решением Совета депутатов города Лыткарино от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18.08.2011 № 140/16</a:t>
            </a:r>
            <a:r>
              <a:rPr lang="ru-RU" sz="1400" i="1" dirty="0" smtClean="0">
                <a:latin typeface="Bookman Old Style" pitchFamily="18" charset="0"/>
              </a:rPr>
              <a:t>. Более 40 лет работал на ЛЗОС.  В  должности  технического  директора  -</a:t>
            </a:r>
            <a:endParaRPr lang="ru-RU" sz="1400" i="1" dirty="0">
              <a:latin typeface="Bookman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57356" y="3929066"/>
            <a:ext cx="6929486" cy="33881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200" i="1" dirty="0" smtClean="0">
                <a:latin typeface="Bookman Old Style" pitchFamily="18" charset="0"/>
              </a:rPr>
              <a:t>     </a:t>
            </a:r>
            <a:endParaRPr lang="ru-RU" sz="1200" i="1" dirty="0"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8596" y="4500570"/>
            <a:ext cx="8286808" cy="34073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ru-R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1571604" y="4429132"/>
            <a:ext cx="5857916" cy="17081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400" i="1" dirty="0" smtClean="0">
                <a:latin typeface="Bookman Old Style" pitchFamily="18" charset="0"/>
              </a:rPr>
              <a:t>Является автором 18 изобретений и патентов, академик Международной академии «</a:t>
            </a:r>
            <a:r>
              <a:rPr lang="ru-RU" sz="1400" i="1" dirty="0" err="1" smtClean="0">
                <a:latin typeface="Bookman Old Style" pitchFamily="18" charset="0"/>
              </a:rPr>
              <a:t>Контенант</a:t>
            </a:r>
            <a:r>
              <a:rPr lang="ru-RU" sz="1400" i="1" dirty="0" smtClean="0">
                <a:latin typeface="Bookman Old Style" pitchFamily="18" charset="0"/>
              </a:rPr>
              <a:t>». Присвоена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Государственная премия СССР</a:t>
            </a:r>
            <a:r>
              <a:rPr lang="ru-RU" sz="1400" i="1" dirty="0" smtClean="0">
                <a:latin typeface="Bookman Old Style" pitchFamily="18" charset="0"/>
              </a:rPr>
              <a:t>, почетные звания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«Заслуженный конструктор РФ»</a:t>
            </a:r>
            <a:r>
              <a:rPr lang="ru-RU" sz="1400" i="1" dirty="0" smtClean="0">
                <a:latin typeface="Bookman Old Style" pitchFamily="18" charset="0"/>
              </a:rPr>
              <a:t>,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“Заслуженный работник промышленности Московской области”</a:t>
            </a:r>
            <a:r>
              <a:rPr lang="ru-RU" sz="1400" i="1" dirty="0" smtClean="0">
                <a:latin typeface="Bookman Old Style" pitchFamily="18" charset="0"/>
              </a:rPr>
              <a:t>.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endParaRPr lang="ru-RU" sz="1400" dirty="0"/>
          </a:p>
        </p:txBody>
      </p:sp>
      <p:pic>
        <p:nvPicPr>
          <p:cNvPr id="15" name="Рисунок 14" descr="Румянцев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596" y="357166"/>
            <a:ext cx="2143140" cy="2786082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571604" y="3143248"/>
            <a:ext cx="7143800" cy="164660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ru-RU" sz="1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i="1" dirty="0" smtClean="0">
                <a:latin typeface="Bookman Old Style" pitchFamily="18" charset="0"/>
              </a:rPr>
              <a:t>главного инженера – 18 лет. Неоднократно избирался председателем Совета директоров завода, исполнительным директором Совета директоров города, являлся депутатов </a:t>
            </a:r>
            <a:r>
              <a:rPr lang="ru-RU" sz="1400" i="1" dirty="0" err="1" smtClean="0">
                <a:latin typeface="Bookman Old Style" pitchFamily="18" charset="0"/>
              </a:rPr>
              <a:t>Лыткаринского</a:t>
            </a:r>
            <a:r>
              <a:rPr lang="ru-RU" sz="1400" i="1" dirty="0" smtClean="0">
                <a:latin typeface="Bookman Old Style" pitchFamily="18" charset="0"/>
              </a:rPr>
              <a:t> городского Совета народных депутатов. </a:t>
            </a:r>
          </a:p>
          <a:p>
            <a:endParaRPr lang="ru-RU" sz="1400" dirty="0"/>
          </a:p>
        </p:txBody>
      </p:sp>
    </p:spTree>
  </p:cSld>
  <p:clrMapOvr>
    <a:masterClrMapping/>
  </p:clrMapOvr>
  <p:transition spd="slow" advClick="0" advTm="45000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857488" y="3143248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9" name="Рисунок 8" descr="Уд-е облож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2428868"/>
            <a:ext cx="2857520" cy="407196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 descr="Уд-е Шестако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8992" y="2428868"/>
            <a:ext cx="5357850" cy="407196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6" name="Лента лицом вверх 15"/>
          <p:cNvSpPr/>
          <p:nvPr/>
        </p:nvSpPr>
        <p:spPr>
          <a:xfrm>
            <a:off x="285720" y="285728"/>
            <a:ext cx="8572560" cy="928694"/>
          </a:xfrm>
          <a:prstGeom prst="ribbon2">
            <a:avLst>
              <a:gd name="adj1" fmla="val 23432"/>
              <a:gd name="adj2" fmla="val 75000"/>
            </a:avLst>
          </a:prstGeom>
          <a:solidFill>
            <a:srgbClr val="C00000">
              <a:alpha val="62000"/>
            </a:srgbClr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УДОСТОВЕРЕНИЕ ПОЧЕТНОГО ГРАЖДАНИНА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ГОРОДА ЛЫТКАРИНО</a:t>
            </a:r>
            <a:endParaRPr lang="ru-RU" b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pic>
        <p:nvPicPr>
          <p:cNvPr id="17" name="Рисунок 16" descr="lytkarin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3306" y="1071546"/>
            <a:ext cx="1643074" cy="1143008"/>
          </a:xfrm>
          <a:prstGeom prst="rect">
            <a:avLst/>
          </a:prstGeom>
        </p:spPr>
      </p:pic>
      <p:pic>
        <p:nvPicPr>
          <p:cNvPr id="18" name="Рисунок 17" descr="Калиманов - коп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00430" y="2571744"/>
            <a:ext cx="2143140" cy="3786214"/>
          </a:xfrm>
          <a:prstGeom prst="rect">
            <a:avLst/>
          </a:prstGeom>
        </p:spPr>
      </p:pic>
      <p:pic>
        <p:nvPicPr>
          <p:cNvPr id="19" name="Рисунок 18" descr="Калиманов - копия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72198" y="2571744"/>
            <a:ext cx="2571768" cy="3786214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8631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7752" y="1357298"/>
            <a:ext cx="4071966" cy="558614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Основание: 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ф.61, оп.1, д. 119,  л.167.</a:t>
            </a:r>
          </a:p>
          <a:p>
            <a:pPr algn="just">
              <a:lnSpc>
                <a:spcPct val="150000"/>
              </a:lnSpc>
            </a:pPr>
            <a:endParaRPr lang="ru-RU" sz="1200" b="1" i="1" dirty="0">
              <a:latin typeface="Bookman Old Style" pitchFamily="18" charset="0"/>
            </a:endParaRPr>
          </a:p>
        </p:txBody>
      </p:sp>
      <p:pic>
        <p:nvPicPr>
          <p:cNvPr id="4" name="Рисунок 3" descr="lytkar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142852"/>
            <a:ext cx="1643074" cy="11430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786314" y="1785926"/>
            <a:ext cx="4214810" cy="198515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Р</a:t>
            </a:r>
            <a:r>
              <a:rPr lang="ru-RU" sz="1200" i="1" dirty="0" smtClean="0">
                <a:latin typeface="Bookman Old Style" pitchFamily="18" charset="0"/>
              </a:rPr>
              <a:t>ешение Совета депутатов города Лыткарино Московской области от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18.08.2011    № 140/16 </a:t>
            </a:r>
            <a:r>
              <a:rPr lang="ru-RU" sz="1200" i="1" dirty="0" smtClean="0">
                <a:latin typeface="Bookman Old Style" pitchFamily="18" charset="0"/>
              </a:rPr>
              <a:t>о присвоении звания «Почетный гражданин города Лыткарино»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Румянцеву Виктору Васильевичу</a:t>
            </a:r>
            <a:r>
              <a:rPr lang="ru-RU" sz="1200" i="1" dirty="0" smtClean="0">
                <a:latin typeface="Bookman Old Style" pitchFamily="18" charset="0"/>
              </a:rPr>
              <a:t>. </a:t>
            </a:r>
          </a:p>
          <a:p>
            <a:pPr indent="457200" algn="just">
              <a:lnSpc>
                <a:spcPct val="150000"/>
              </a:lnSpc>
            </a:pPr>
            <a:endParaRPr lang="ru-RU" sz="1400" dirty="0">
              <a:latin typeface="Bookman Old Style" pitchFamily="18" charset="0"/>
            </a:endParaRPr>
          </a:p>
        </p:txBody>
      </p:sp>
      <p:pic>
        <p:nvPicPr>
          <p:cNvPr id="7" name="Рисунок 6" descr="Румянцев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57158" y="428604"/>
            <a:ext cx="4071966" cy="5929354"/>
          </a:xfrm>
          <a:prstGeom prst="rect">
            <a:avLst/>
          </a:prstGeom>
        </p:spPr>
      </p:pic>
    </p:spTree>
  </p:cSld>
  <p:clrMapOvr>
    <a:masterClrMapping/>
  </p:clrMapOvr>
  <p:transition spd="med" advClick="0" advTm="20000"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0"/>
            <a:ext cx="8572560" cy="6357982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 descr="картин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5206" y="4572008"/>
            <a:ext cx="1571636" cy="1928826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sp>
        <p:nvSpPr>
          <p:cNvPr id="4" name="TextBox 3"/>
          <p:cNvSpPr txBox="1"/>
          <p:nvPr/>
        </p:nvSpPr>
        <p:spPr>
          <a:xfrm>
            <a:off x="2643174" y="3929066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lytkari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285728"/>
            <a:ext cx="1643074" cy="1143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8926" y="1357298"/>
            <a:ext cx="5857916" cy="232371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                 </a:t>
            </a:r>
          </a:p>
          <a:p>
            <a:r>
              <a:rPr lang="ru-RU" sz="2000" dirty="0" smtClean="0"/>
              <a:t>  </a:t>
            </a:r>
            <a:r>
              <a:rPr lang="ru-RU" sz="2000" b="1" i="1" u="sng" dirty="0" smtClean="0">
                <a:solidFill>
                  <a:srgbClr val="FF0000"/>
                </a:solidFill>
                <a:latin typeface="Bookman Old Style" pitchFamily="18" charset="0"/>
              </a:rPr>
              <a:t>Огородников  Александр Викторович</a:t>
            </a:r>
          </a:p>
          <a:p>
            <a:r>
              <a:rPr lang="ru-RU" b="1" i="1" dirty="0" smtClean="0">
                <a:solidFill>
                  <a:srgbClr val="FF0000"/>
                </a:solidFill>
                <a:latin typeface="Bookman Old Style" pitchFamily="18" charset="0"/>
              </a:rPr>
              <a:t>                    </a:t>
            </a:r>
          </a:p>
          <a:p>
            <a:pPr algn="ctr"/>
            <a:r>
              <a:rPr lang="ru-RU" dirty="0" smtClean="0">
                <a:latin typeface="Bookman Old Style" pitchFamily="18" charset="0"/>
              </a:rPr>
              <a:t> </a:t>
            </a:r>
            <a:endParaRPr lang="ru-RU" sz="300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/>
            <a:endParaRPr lang="ru-RU" sz="3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Bookman Old Style" pitchFamily="18" charset="0"/>
              </a:rPr>
              <a:t>    </a:t>
            </a:r>
            <a:endParaRPr lang="ru-RU" sz="16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6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>
              <a:latin typeface="Bookman Old Style" pitchFamily="18" charset="0"/>
            </a:endParaRPr>
          </a:p>
        </p:txBody>
      </p:sp>
      <p:pic>
        <p:nvPicPr>
          <p:cNvPr id="7" name="Рисунок 6" descr="pochet_gr_lutkarin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2786058"/>
            <a:ext cx="1143008" cy="1714512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sp>
        <p:nvSpPr>
          <p:cNvPr id="11" name="TextBox 10"/>
          <p:cNvSpPr txBox="1"/>
          <p:nvPr/>
        </p:nvSpPr>
        <p:spPr>
          <a:xfrm>
            <a:off x="2500298" y="2071678"/>
            <a:ext cx="6000792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b="1" i="1" dirty="0" smtClean="0">
                <a:solidFill>
                  <a:srgbClr val="FF0000"/>
                </a:solidFill>
                <a:latin typeface="Bookman Old Style" pitchFamily="18" charset="0"/>
              </a:rPr>
              <a:t>П</a:t>
            </a:r>
            <a:r>
              <a:rPr lang="ru-RU" sz="1400" i="1" dirty="0" smtClean="0">
                <a:latin typeface="Bookman Old Style" pitchFamily="18" charset="0"/>
              </a:rPr>
              <a:t>очётное звание присвоено решением Совета депутатов города  Лыткарино от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06.09.2012  № 283/31</a:t>
            </a:r>
            <a:r>
              <a:rPr lang="ru-RU" sz="1400" i="1" dirty="0" smtClean="0">
                <a:latin typeface="Bookman Old Style" pitchFamily="18" charset="0"/>
              </a:rPr>
              <a:t>. 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714480" y="2857496"/>
            <a:ext cx="6858048" cy="17081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400" i="1" dirty="0" smtClean="0">
                <a:latin typeface="Bookman Old Style" pitchFamily="18" charset="0"/>
              </a:rPr>
              <a:t>  С 1978 по 1982 год работал врачом-травматологом </a:t>
            </a:r>
            <a:r>
              <a:rPr lang="ru-RU" sz="1400" i="1" dirty="0" err="1" smtClean="0">
                <a:latin typeface="Bookman Old Style" pitchFamily="18" charset="0"/>
              </a:rPr>
              <a:t>Лыткаринской</a:t>
            </a:r>
            <a:r>
              <a:rPr lang="ru-RU" sz="1400" i="1" dirty="0" smtClean="0">
                <a:latin typeface="Bookman Old Style" pitchFamily="18" charset="0"/>
              </a:rPr>
              <a:t> центральной городской больницы. В 1995 году под его руководством было создано травматологическое отделение, где он работал заведующим. </a:t>
            </a:r>
          </a:p>
          <a:p>
            <a:pPr indent="457200" algn="just">
              <a:lnSpc>
                <a:spcPct val="150000"/>
              </a:lnSpc>
            </a:pPr>
            <a:r>
              <a:rPr lang="ru-RU" sz="1400" i="1" dirty="0" smtClean="0">
                <a:latin typeface="Bookman Old Style" pitchFamily="18" charset="0"/>
              </a:rPr>
              <a:t>  В  2009  году  переведен  на  должность   врача  -  травматолога  -</a:t>
            </a:r>
            <a:endParaRPr lang="ru-RU" sz="1400" i="1" dirty="0">
              <a:latin typeface="Bookman Old Style" pitchFamily="18" charset="0"/>
            </a:endParaRPr>
          </a:p>
        </p:txBody>
      </p:sp>
      <p:pic>
        <p:nvPicPr>
          <p:cNvPr id="13" name="Рисунок 12" descr="Огородников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596" y="357166"/>
            <a:ext cx="2071702" cy="2286016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428596" y="5643578"/>
            <a:ext cx="6429420" cy="38209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642910" y="4429132"/>
            <a:ext cx="6500858" cy="203132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i="1" dirty="0" smtClean="0">
                <a:latin typeface="Bookman Old Style" pitchFamily="18" charset="0"/>
              </a:rPr>
              <a:t>ортопеда по оказанию экстренной хирургической помощи травматологического  отделения   МУЗ   «ЦГБ»  г. Лыткарино. </a:t>
            </a:r>
          </a:p>
          <a:p>
            <a:pPr indent="457200" algn="just">
              <a:lnSpc>
                <a:spcPct val="150000"/>
              </a:lnSpc>
            </a:pPr>
            <a:r>
              <a:rPr lang="ru-RU" sz="1400" i="1" dirty="0" smtClean="0">
                <a:latin typeface="Bookman Old Style" pitchFamily="18" charset="0"/>
              </a:rPr>
              <a:t>                     Награжден Бронзовой медалью ВДНХ СССР          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«За достигнутые успехи в развитии народного хозяйства СССР» </a:t>
            </a:r>
            <a:r>
              <a:rPr lang="ru-RU" sz="1400" i="1" dirty="0" smtClean="0">
                <a:latin typeface="Bookman Old Style" pitchFamily="18" charset="0"/>
              </a:rPr>
              <a:t>и медалью 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«В память 850-летия Москвы»</a:t>
            </a:r>
            <a:r>
              <a:rPr lang="ru-RU" sz="1400" i="1" dirty="0" smtClean="0">
                <a:latin typeface="Bookman Old Style" pitchFamily="18" charset="0"/>
              </a:rPr>
              <a:t>.</a:t>
            </a:r>
            <a:endParaRPr lang="ru-RU" sz="1400" dirty="0" smtClean="0"/>
          </a:p>
          <a:p>
            <a:pPr>
              <a:lnSpc>
                <a:spcPct val="150000"/>
              </a:lnSpc>
            </a:pPr>
            <a:endParaRPr lang="ru-RU" sz="1400" dirty="0"/>
          </a:p>
        </p:txBody>
      </p:sp>
    </p:spTree>
  </p:cSld>
  <p:clrMapOvr>
    <a:masterClrMapping/>
  </p:clrMapOvr>
  <p:transition spd="slow" advClick="0" advTm="20000">
    <p:wheel spokes="8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8631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7752" y="1357298"/>
            <a:ext cx="4071966" cy="558614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Основание: 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ф.61, оп.1, д. 140,  л.125.</a:t>
            </a:r>
          </a:p>
          <a:p>
            <a:pPr algn="just">
              <a:lnSpc>
                <a:spcPct val="150000"/>
              </a:lnSpc>
            </a:pPr>
            <a:endParaRPr lang="ru-RU" sz="1200" b="1" i="1" dirty="0">
              <a:latin typeface="Bookman Old Style" pitchFamily="18" charset="0"/>
            </a:endParaRPr>
          </a:p>
        </p:txBody>
      </p:sp>
      <p:pic>
        <p:nvPicPr>
          <p:cNvPr id="4" name="Рисунок 3" descr="lytkar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142852"/>
            <a:ext cx="1643074" cy="11430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786314" y="1785926"/>
            <a:ext cx="4214810" cy="198515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Р</a:t>
            </a:r>
            <a:r>
              <a:rPr lang="ru-RU" sz="1200" i="1" dirty="0" smtClean="0">
                <a:latin typeface="Bookman Old Style" pitchFamily="18" charset="0"/>
              </a:rPr>
              <a:t>ешение Совета депутатов города Лыткарино Московской области от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06.09.2012    № 283/31 </a:t>
            </a:r>
            <a:r>
              <a:rPr lang="ru-RU" sz="1200" i="1" dirty="0" smtClean="0">
                <a:latin typeface="Bookman Old Style" pitchFamily="18" charset="0"/>
              </a:rPr>
              <a:t>о присвоении звания «Почетный гражданин города Лыткарино» </a:t>
            </a:r>
            <a:r>
              <a:rPr lang="ru-RU" sz="1200" i="1" dirty="0" err="1" smtClean="0">
                <a:solidFill>
                  <a:srgbClr val="FF0000"/>
                </a:solidFill>
                <a:latin typeface="Bookman Old Style" pitchFamily="18" charset="0"/>
              </a:rPr>
              <a:t>Огородникову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 Александру Викторовичу</a:t>
            </a:r>
            <a:r>
              <a:rPr lang="ru-RU" sz="1200" i="1" dirty="0" smtClean="0">
                <a:latin typeface="Bookman Old Style" pitchFamily="18" charset="0"/>
              </a:rPr>
              <a:t>. </a:t>
            </a:r>
          </a:p>
          <a:p>
            <a:pPr indent="457200" algn="just">
              <a:lnSpc>
                <a:spcPct val="150000"/>
              </a:lnSpc>
            </a:pPr>
            <a:endParaRPr lang="ru-RU" sz="1400" dirty="0">
              <a:latin typeface="Bookman Old Style" pitchFamily="18" charset="0"/>
            </a:endParaRPr>
          </a:p>
        </p:txBody>
      </p:sp>
      <p:pic>
        <p:nvPicPr>
          <p:cNvPr id="7" name="Рисунок 6" descr="Огородников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57158" y="428604"/>
            <a:ext cx="4071966" cy="5929330"/>
          </a:xfrm>
          <a:prstGeom prst="rect">
            <a:avLst/>
          </a:prstGeom>
        </p:spPr>
      </p:pic>
    </p:spTree>
  </p:cSld>
  <p:clrMapOvr>
    <a:masterClrMapping/>
  </p:clrMapOvr>
  <p:transition spd="med" advClick="0" advTm="20000"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8631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7752" y="1357298"/>
            <a:ext cx="4071966" cy="530914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Основание: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 ф.35, оп.1, д. 688, л.6.</a:t>
            </a:r>
            <a:endParaRPr lang="ru-RU" sz="1200" b="1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lytkar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142852"/>
            <a:ext cx="1643074" cy="11430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786314" y="2000240"/>
            <a:ext cx="4143404" cy="115416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b="1" i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Х</a:t>
            </a:r>
            <a:r>
              <a:rPr lang="ru-RU" sz="1200" i="1" dirty="0" smtClean="0">
                <a:latin typeface="Bookman Old Style" pitchFamily="18" charset="0"/>
              </a:rPr>
              <a:t>арактеристика на </a:t>
            </a:r>
            <a:r>
              <a:rPr lang="ru-RU" sz="1200" i="1" dirty="0" err="1" smtClean="0">
                <a:solidFill>
                  <a:srgbClr val="FF0000"/>
                </a:solidFill>
                <a:latin typeface="Bookman Old Style" pitchFamily="18" charset="0"/>
              </a:rPr>
              <a:t>Огородникова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 Александра  Викторовича</a:t>
            </a:r>
            <a:r>
              <a:rPr lang="ru-RU" sz="1200" i="1" dirty="0" smtClean="0">
                <a:latin typeface="Bookman Old Style" pitchFamily="18" charset="0"/>
              </a:rPr>
              <a:t>.</a:t>
            </a:r>
          </a:p>
          <a:p>
            <a:pPr indent="457200" algn="just">
              <a:lnSpc>
                <a:spcPct val="150000"/>
              </a:lnSpc>
            </a:pPr>
            <a:endParaRPr lang="ru-RU" sz="1400" dirty="0">
              <a:latin typeface="Bookman Old Style" pitchFamily="18" charset="0"/>
            </a:endParaRPr>
          </a:p>
        </p:txBody>
      </p:sp>
      <p:pic>
        <p:nvPicPr>
          <p:cNvPr id="7" name="Рисунок 6" descr="Огородников характеристика ф.35, оп.1, д.688, л.6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57158" y="428604"/>
            <a:ext cx="4071966" cy="5929354"/>
          </a:xfrm>
          <a:prstGeom prst="rect">
            <a:avLst/>
          </a:prstGeom>
        </p:spPr>
      </p:pic>
    </p:spTree>
  </p:cSld>
  <p:clrMapOvr>
    <a:masterClrMapping/>
  </p:clrMapOvr>
  <p:transition spd="med" advClick="0" advTm="20000"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85728"/>
            <a:ext cx="8501122" cy="6215106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 descr="картин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9520" y="4786322"/>
            <a:ext cx="1368472" cy="1643074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sp>
        <p:nvSpPr>
          <p:cNvPr id="4" name="TextBox 3"/>
          <p:cNvSpPr txBox="1"/>
          <p:nvPr/>
        </p:nvSpPr>
        <p:spPr>
          <a:xfrm>
            <a:off x="2857488" y="3143248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lytkari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8" y="357166"/>
            <a:ext cx="1643074" cy="1143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8926" y="1571612"/>
            <a:ext cx="5857916" cy="273921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ru-RU" sz="20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1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r>
              <a:rPr lang="ru-RU" sz="2000" b="1" i="1" u="sng" dirty="0" smtClean="0">
                <a:solidFill>
                  <a:srgbClr val="FF0000"/>
                </a:solidFill>
                <a:latin typeface="Bookman Old Style" pitchFamily="18" charset="0"/>
              </a:rPr>
              <a:t>Бессонова Берта Павловна</a:t>
            </a: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</a:p>
          <a:p>
            <a:pPr algn="ctr"/>
            <a:endParaRPr lang="ru-RU" sz="20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20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20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300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/>
            <a:endParaRPr lang="ru-RU" sz="3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Bookman Old Style" pitchFamily="18" charset="0"/>
              </a:rPr>
              <a:t>    </a:t>
            </a:r>
            <a:endParaRPr lang="ru-RU" sz="16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6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>
              <a:latin typeface="Bookman Old Style" pitchFamily="18" charset="0"/>
            </a:endParaRPr>
          </a:p>
        </p:txBody>
      </p:sp>
      <p:pic>
        <p:nvPicPr>
          <p:cNvPr id="7" name="Рисунок 6" descr="pochet_gr_lutkarin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3929066"/>
            <a:ext cx="1357322" cy="2143140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sp>
        <p:nvSpPr>
          <p:cNvPr id="8" name="TextBox 7"/>
          <p:cNvSpPr txBox="1"/>
          <p:nvPr/>
        </p:nvSpPr>
        <p:spPr>
          <a:xfrm>
            <a:off x="2786050" y="1714488"/>
            <a:ext cx="6000792" cy="205440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endParaRPr lang="ru-RU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>
              <a:lnSpc>
                <a:spcPct val="150000"/>
              </a:lnSpc>
            </a:pPr>
            <a:endParaRPr lang="ru-RU" sz="500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>
              <a:lnSpc>
                <a:spcPct val="150000"/>
              </a:lnSpc>
            </a:pPr>
            <a:endParaRPr lang="ru-RU" sz="100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>
              <a:lnSpc>
                <a:spcPct val="150000"/>
              </a:lnSpc>
            </a:pPr>
            <a:endParaRPr lang="ru-RU" sz="100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>
              <a:lnSpc>
                <a:spcPct val="150000"/>
              </a:lnSpc>
            </a:pPr>
            <a:endParaRPr lang="ru-RU" sz="100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>
              <a:lnSpc>
                <a:spcPct val="150000"/>
              </a:lnSpc>
            </a:pPr>
            <a:endParaRPr lang="ru-RU" sz="100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endParaRPr lang="ru-RU" sz="100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endParaRPr lang="ru-RU" sz="100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endParaRPr lang="ru-RU" sz="100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endParaRPr lang="ru-RU" sz="100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endParaRPr lang="ru-RU" sz="100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endParaRPr lang="ru-RU" sz="100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П</a:t>
            </a:r>
            <a:r>
              <a:rPr lang="ru-RU" sz="1600" i="1" dirty="0" smtClean="0">
                <a:latin typeface="Bookman Old Style" pitchFamily="18" charset="0"/>
              </a:rPr>
              <a:t>очетное звание присвоено решением Совета депутатов г. Лыткарино от </a:t>
            </a:r>
            <a:r>
              <a:rPr lang="ru-RU" sz="1600" i="1" dirty="0" smtClean="0">
                <a:solidFill>
                  <a:srgbClr val="FF0000"/>
                </a:solidFill>
                <a:latin typeface="Bookman Old Style" pitchFamily="18" charset="0"/>
              </a:rPr>
              <a:t>08.08.2013 № 417/47</a:t>
            </a:r>
            <a:r>
              <a:rPr lang="ru-RU" sz="1600" i="1" dirty="0" smtClean="0">
                <a:latin typeface="Bookman Old Style" pitchFamily="18" charset="0"/>
              </a:rPr>
              <a:t>. </a:t>
            </a:r>
          </a:p>
          <a:p>
            <a:pPr indent="457200" algn="just">
              <a:lnSpc>
                <a:spcPct val="150000"/>
              </a:lnSpc>
            </a:pPr>
            <a:r>
              <a:rPr lang="ru-RU" sz="1600" i="1" dirty="0" smtClean="0">
                <a:latin typeface="Bookman Old Style" pitchFamily="18" charset="0"/>
              </a:rPr>
              <a:t>Начальник отдела образования (1975-1990 гг.). </a:t>
            </a:r>
            <a:endParaRPr lang="ru-RU" sz="1600" i="1" dirty="0">
              <a:latin typeface="Bookman Old Style" pitchFamily="18" charset="0"/>
            </a:endParaRPr>
          </a:p>
        </p:txBody>
      </p:sp>
      <p:pic>
        <p:nvPicPr>
          <p:cNvPr id="11" name="Рисунок 10" descr="Бессонова Б.П.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34" y="428604"/>
            <a:ext cx="2286016" cy="3286148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857356" y="3643314"/>
            <a:ext cx="6929486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600" i="1" dirty="0" smtClean="0">
                <a:solidFill>
                  <a:srgbClr val="FF0000"/>
                </a:solidFill>
                <a:latin typeface="Bookman Old Style" pitchFamily="18" charset="0"/>
              </a:rPr>
              <a:t>Заслуженный работник образования Московской области</a:t>
            </a:r>
            <a:r>
              <a:rPr lang="ru-RU" sz="1600" i="1" dirty="0" smtClean="0">
                <a:latin typeface="Bookman Old Style" pitchFamily="18" charset="0"/>
              </a:rPr>
              <a:t>,  </a:t>
            </a:r>
            <a:r>
              <a:rPr lang="ru-RU" sz="1600" i="1" dirty="0" smtClean="0">
                <a:solidFill>
                  <a:srgbClr val="FF0000"/>
                </a:solidFill>
                <a:latin typeface="Bookman Old Style" pitchFamily="18" charset="0"/>
              </a:rPr>
              <a:t>Почетный учитель города Лыткарино</a:t>
            </a:r>
            <a:r>
              <a:rPr lang="ru-RU" sz="1600" i="1" dirty="0" smtClean="0">
                <a:latin typeface="Bookman Old Style" pitchFamily="18" charset="0"/>
              </a:rPr>
              <a:t>, проработала в системе образования  города  58 лет.</a:t>
            </a:r>
            <a:endParaRPr lang="ru-RU" sz="1600" i="1" dirty="0">
              <a:latin typeface="Bookman Old Style" pitchFamily="18" charset="0"/>
            </a:endParaRPr>
          </a:p>
        </p:txBody>
      </p:sp>
    </p:spTree>
  </p:cSld>
  <p:clrMapOvr>
    <a:masterClrMapping/>
  </p:clrMapOvr>
  <p:transition spd="slow" advClick="0" advTm="20000">
    <p:wheel spokes="8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8631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7752" y="1357298"/>
            <a:ext cx="4071966" cy="558614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Основание: 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ф.61, оп.1, д. 159,  л.123.</a:t>
            </a:r>
          </a:p>
          <a:p>
            <a:pPr algn="just">
              <a:lnSpc>
                <a:spcPct val="150000"/>
              </a:lnSpc>
            </a:pPr>
            <a:endParaRPr lang="ru-RU" sz="1200" b="1" i="1" dirty="0">
              <a:latin typeface="Bookman Old Style" pitchFamily="18" charset="0"/>
            </a:endParaRPr>
          </a:p>
        </p:txBody>
      </p:sp>
      <p:pic>
        <p:nvPicPr>
          <p:cNvPr id="4" name="Рисунок 3" descr="lytkar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142852"/>
            <a:ext cx="1643074" cy="11430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786314" y="1785926"/>
            <a:ext cx="4214810" cy="198515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Р</a:t>
            </a:r>
            <a:r>
              <a:rPr lang="ru-RU" sz="1200" i="1" dirty="0" smtClean="0">
                <a:latin typeface="Bookman Old Style" pitchFamily="18" charset="0"/>
              </a:rPr>
              <a:t>ешение Совета депутатов города Лыткарино Московской области от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08.08.2013    № 417/47 </a:t>
            </a:r>
            <a:r>
              <a:rPr lang="ru-RU" sz="1200" i="1" dirty="0" smtClean="0">
                <a:latin typeface="Bookman Old Style" pitchFamily="18" charset="0"/>
              </a:rPr>
              <a:t>о присвоении звания «Почетный гражданин города Лыткарино»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Бессоновой Берте Павловне</a:t>
            </a:r>
            <a:r>
              <a:rPr lang="ru-RU" sz="1200" i="1" dirty="0" smtClean="0">
                <a:latin typeface="Bookman Old Style" pitchFamily="18" charset="0"/>
              </a:rPr>
              <a:t>. </a:t>
            </a:r>
          </a:p>
          <a:p>
            <a:pPr indent="457200" algn="just">
              <a:lnSpc>
                <a:spcPct val="150000"/>
              </a:lnSpc>
            </a:pPr>
            <a:endParaRPr lang="ru-RU" sz="1400" dirty="0">
              <a:latin typeface="Bookman Old Style" pitchFamily="18" charset="0"/>
            </a:endParaRPr>
          </a:p>
        </p:txBody>
      </p:sp>
      <p:pic>
        <p:nvPicPr>
          <p:cNvPr id="7" name="Рисунок 6" descr="Бессонова.jpg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57158" y="357166"/>
            <a:ext cx="4071966" cy="6000792"/>
          </a:xfrm>
          <a:prstGeom prst="rect">
            <a:avLst/>
          </a:prstGeom>
        </p:spPr>
      </p:pic>
    </p:spTree>
  </p:cSld>
  <p:clrMapOvr>
    <a:masterClrMapping/>
  </p:clrMapOvr>
  <p:transition spd="med" advClick="0" advTm="20000"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0"/>
            <a:ext cx="4214810" cy="5500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7752" y="1357298"/>
            <a:ext cx="4071966" cy="503214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 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6314" y="1714488"/>
            <a:ext cx="4143404" cy="46031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i="1" dirty="0" smtClean="0">
                <a:solidFill>
                  <a:srgbClr val="FF0000"/>
                </a:solidFill>
                <a:latin typeface="Bookman Old Style" pitchFamily="18" charset="0"/>
              </a:rPr>
              <a:t>      </a:t>
            </a:r>
            <a:endParaRPr lang="ru-RU" sz="12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5" name="Рисунок 4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6" y="0"/>
            <a:ext cx="4214810" cy="55007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28794" y="5500702"/>
            <a:ext cx="7000924" cy="41780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ru-RU" sz="1600" b="1" i="1" dirty="0" smtClean="0">
                <a:solidFill>
                  <a:srgbClr val="FF0000"/>
                </a:solidFill>
                <a:latin typeface="Bookman Old Style" pitchFamily="18" charset="0"/>
              </a:rPr>
              <a:t>        Х</a:t>
            </a:r>
            <a:r>
              <a:rPr lang="ru-RU" sz="1200" i="1" dirty="0" smtClean="0">
                <a:latin typeface="Bookman Old Style" pitchFamily="18" charset="0"/>
              </a:rPr>
              <a:t>арактеристика на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Бессонову Берту Павловну</a:t>
            </a:r>
            <a:r>
              <a:rPr lang="ru-RU" sz="1200" i="1" dirty="0" smtClean="0">
                <a:latin typeface="Bookman Old Style" pitchFamily="18" charset="0"/>
              </a:rPr>
              <a:t>.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endParaRPr lang="ru-RU" sz="12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7" name="Рисунок 6" descr="lytkar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5572140"/>
            <a:ext cx="1643074" cy="11430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429124" y="6357958"/>
            <a:ext cx="4572000" cy="336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               Основание: 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ф.35, оп.1, д.770, лл.4,5. </a:t>
            </a:r>
            <a:endParaRPr lang="ru-RU" sz="1200" b="1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11" name="Рисунок 10" descr="Бессонова характеристика ф.35, оп.1, д.770, л.4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71472" y="357166"/>
            <a:ext cx="3500462" cy="4714908"/>
          </a:xfrm>
          <a:prstGeom prst="rect">
            <a:avLst/>
          </a:prstGeom>
        </p:spPr>
      </p:pic>
      <p:pic>
        <p:nvPicPr>
          <p:cNvPr id="12" name="Рисунок 11" descr="Бессонова характеристика ф.35, оп.1, д.770, л.5.JP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072066" y="357166"/>
            <a:ext cx="3527930" cy="4714908"/>
          </a:xfrm>
          <a:prstGeom prst="rect">
            <a:avLst/>
          </a:prstGeom>
        </p:spPr>
      </p:pic>
    </p:spTree>
  </p:cSld>
  <p:clrMapOvr>
    <a:masterClrMapping/>
  </p:clrMapOvr>
  <p:transition spd="med" advClick="0" advTm="20000">
    <p:wipe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85728"/>
            <a:ext cx="8501122" cy="6215106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 descr="картин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9520" y="4714884"/>
            <a:ext cx="1368472" cy="1714512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sp>
        <p:nvSpPr>
          <p:cNvPr id="4" name="TextBox 3"/>
          <p:cNvSpPr txBox="1"/>
          <p:nvPr/>
        </p:nvSpPr>
        <p:spPr>
          <a:xfrm>
            <a:off x="2857488" y="3143248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lytkari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28604"/>
            <a:ext cx="1643074" cy="1143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71736" y="1357298"/>
            <a:ext cx="6215106" cy="212365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ru-RU" sz="20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r>
              <a:rPr lang="ru-RU" sz="2000" b="1" i="1" u="sng" dirty="0" smtClean="0">
                <a:solidFill>
                  <a:srgbClr val="FF0000"/>
                </a:solidFill>
                <a:latin typeface="Bookman Old Style" pitchFamily="18" charset="0"/>
              </a:rPr>
              <a:t>Березина Лариса Андреевна</a:t>
            </a:r>
          </a:p>
          <a:p>
            <a:pPr algn="ctr"/>
            <a:endParaRPr lang="ru-RU" sz="20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300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/>
            <a:endParaRPr lang="ru-RU" sz="3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Bookman Old Style" pitchFamily="18" charset="0"/>
              </a:rPr>
              <a:t>    </a:t>
            </a:r>
            <a:endParaRPr lang="ru-RU" sz="16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6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>
              <a:latin typeface="Bookman Old Style" pitchFamily="18" charset="0"/>
            </a:endParaRPr>
          </a:p>
        </p:txBody>
      </p:sp>
      <p:pic>
        <p:nvPicPr>
          <p:cNvPr id="7" name="Рисунок 6" descr="pochet_gr_lutkarin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3357562"/>
            <a:ext cx="1285884" cy="1857388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sp>
        <p:nvSpPr>
          <p:cNvPr id="8" name="TextBox 7"/>
          <p:cNvSpPr txBox="1"/>
          <p:nvPr/>
        </p:nvSpPr>
        <p:spPr>
          <a:xfrm>
            <a:off x="2285984" y="1500174"/>
            <a:ext cx="6286544" cy="16389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endParaRPr lang="ru-RU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>
              <a:lnSpc>
                <a:spcPct val="150000"/>
              </a:lnSpc>
            </a:pPr>
            <a:endParaRPr lang="ru-RU" sz="500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r>
              <a:rPr lang="ru-RU" b="1" i="1" dirty="0" smtClean="0">
                <a:solidFill>
                  <a:srgbClr val="FF0000"/>
                </a:solidFill>
                <a:latin typeface="Bookman Old Style" pitchFamily="18" charset="0"/>
              </a:rPr>
              <a:t>П</a:t>
            </a:r>
            <a:r>
              <a:rPr lang="ru-RU" sz="1200" i="1" dirty="0" smtClean="0">
                <a:latin typeface="Bookman Old Style" pitchFamily="18" charset="0"/>
              </a:rPr>
              <a:t>очетное звание присвоено решением Совета депутатов  города Лыткарино от 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21.08.2014  № 546/63</a:t>
            </a:r>
            <a:r>
              <a:rPr lang="ru-RU" sz="1200" i="1" dirty="0" smtClean="0">
                <a:latin typeface="Bookman Old Style" pitchFamily="18" charset="0"/>
              </a:rPr>
              <a:t>.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</a:p>
          <a:p>
            <a:pPr indent="457200" algn="just">
              <a:lnSpc>
                <a:spcPct val="150000"/>
              </a:lnSpc>
            </a:pPr>
            <a:endParaRPr lang="ru-RU" sz="1200" i="1" dirty="0">
              <a:latin typeface="Bookman Old Style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5984" y="2643182"/>
            <a:ext cx="635798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</a:rPr>
              <a:t>      Работала учителем английского языка школы №3, заместителем директора по  учебно-воспитательной работе, </a:t>
            </a:r>
            <a:r>
              <a:rPr lang="ru-RU" sz="1200" i="1" dirty="0" smtClean="0">
                <a:latin typeface="Bookman Old Style" pitchFamily="18" charset="0"/>
                <a:ea typeface="Times New Roman" pitchFamily="18" charset="0"/>
              </a:rPr>
              <a:t>педагогический стаж 30 лет .</a:t>
            </a:r>
            <a:endParaRPr kumimoji="0" lang="ru-RU" sz="1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</a:rPr>
              <a:t>     </a:t>
            </a:r>
            <a:endParaRPr lang="ru-RU" sz="1200" i="1" dirty="0" smtClean="0">
              <a:latin typeface="Bookman Old Style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1" name="Рисунок 10" descr="Березина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34" y="428604"/>
            <a:ext cx="1785950" cy="2786082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785918" y="3714752"/>
            <a:ext cx="6929486" cy="207749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latin typeface="Bookman Old Style" pitchFamily="18" charset="0"/>
              </a:rPr>
              <a:t>          </a:t>
            </a:r>
            <a:r>
              <a:rPr lang="ru-RU" sz="1200" i="1" dirty="0" smtClean="0">
                <a:latin typeface="Bookman Old Style" pitchFamily="18" charset="0"/>
              </a:rPr>
              <a:t>Березина Л.А. награждена: медалью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«За доблестный труд в Великой     Отечественной войне 1941-1945гг.»</a:t>
            </a:r>
            <a:r>
              <a:rPr lang="ru-RU" sz="1200" i="1" dirty="0" smtClean="0">
                <a:latin typeface="Bookman Old Style" pitchFamily="18" charset="0"/>
              </a:rPr>
              <a:t>, юбилейными медалями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«В честь 50-летия Победы в Великой Отечественной войне»</a:t>
            </a:r>
            <a:r>
              <a:rPr lang="ru-RU" sz="1200" i="1" dirty="0" smtClean="0">
                <a:latin typeface="Bookman Old Style" pitchFamily="18" charset="0"/>
              </a:rPr>
              <a:t>, 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«В честь 60 - </a:t>
            </a:r>
            <a:r>
              <a:rPr lang="ru-RU" sz="1200" i="1" dirty="0" err="1" smtClean="0">
                <a:solidFill>
                  <a:srgbClr val="FF0000"/>
                </a:solidFill>
                <a:latin typeface="Bookman Old Style" pitchFamily="18" charset="0"/>
              </a:rPr>
              <a:t>летия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  Победы в Великой     Отечественной  войне»</a:t>
            </a:r>
            <a:r>
              <a:rPr lang="ru-RU" sz="1200" i="1" dirty="0" smtClean="0">
                <a:latin typeface="Bookman Old Style" pitchFamily="18" charset="0"/>
              </a:rPr>
              <a:t>,  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«В  честь  65-летия  Победы  в  Великой  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Отечественной  войне»</a:t>
            </a:r>
            <a:r>
              <a:rPr lang="ru-RU" sz="1200" i="1" dirty="0" smtClean="0">
                <a:latin typeface="Bookman Old Style" pitchFamily="18" charset="0"/>
              </a:rPr>
              <a:t>,   благодарственными  письмами:  Совета</a:t>
            </a:r>
            <a:endParaRPr lang="ru-RU" sz="1200" dirty="0" smtClean="0"/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sz="1200" dirty="0" smtClean="0">
              <a:solidFill>
                <a:srgbClr val="FF0000"/>
              </a:solidFill>
            </a:endParaRP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sz="1200" i="1" dirty="0" smtClean="0"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57356" y="3286124"/>
            <a:ext cx="68580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i="1" dirty="0" smtClean="0">
                <a:latin typeface="Bookman Old Style" pitchFamily="18" charset="0"/>
                <a:ea typeface="Times New Roman" pitchFamily="18" charset="0"/>
              </a:rPr>
              <a:t>      Ветеран Великой Ответственной войны, </a:t>
            </a:r>
            <a:r>
              <a:rPr lang="ru-RU" sz="1200" i="1" dirty="0" smtClean="0">
                <a:latin typeface="Bookman Old Style" pitchFamily="18" charset="0"/>
              </a:rPr>
              <a:t>председатель Совета ветеранов работников педагогического труда</a:t>
            </a:r>
            <a:r>
              <a:rPr lang="ru-RU" i="1" dirty="0" smtClean="0">
                <a:latin typeface="Bookman Old Style" pitchFamily="18" charset="0"/>
              </a:rPr>
              <a:t>.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28596" y="5143512"/>
            <a:ext cx="7000924" cy="9233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200" i="1" dirty="0" smtClean="0">
                <a:latin typeface="Bookman Old Style" pitchFamily="18" charset="0"/>
              </a:rPr>
              <a:t>Федерации, Федерального агентства по делам молодежи, Губернатора Московской области, Совета депутатов города Лыткарино, Почетными грамотами Главы города Лыткарино. </a:t>
            </a:r>
            <a:endParaRPr lang="ru-RU" sz="1200" dirty="0"/>
          </a:p>
        </p:txBody>
      </p:sp>
    </p:spTree>
  </p:cSld>
  <p:clrMapOvr>
    <a:masterClrMapping/>
  </p:clrMapOvr>
  <p:transition spd="slow" advClick="0" advTm="30000">
    <p:wheel spokes="8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8631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7752" y="1357298"/>
            <a:ext cx="4071966" cy="558614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Основание: 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ф.61, оп.1, д.181,  л. 248.</a:t>
            </a:r>
          </a:p>
          <a:p>
            <a:pPr algn="just">
              <a:lnSpc>
                <a:spcPct val="150000"/>
              </a:lnSpc>
            </a:pPr>
            <a:endParaRPr lang="ru-RU" sz="1200" b="1" i="1" dirty="0">
              <a:latin typeface="Bookman Old Style" pitchFamily="18" charset="0"/>
            </a:endParaRPr>
          </a:p>
        </p:txBody>
      </p:sp>
      <p:pic>
        <p:nvPicPr>
          <p:cNvPr id="4" name="Рисунок 3" descr="lytkar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142852"/>
            <a:ext cx="1643074" cy="11430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786314" y="1785926"/>
            <a:ext cx="4214810" cy="198515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Р</a:t>
            </a:r>
            <a:r>
              <a:rPr lang="ru-RU" sz="1200" i="1" dirty="0" smtClean="0">
                <a:latin typeface="Bookman Old Style" pitchFamily="18" charset="0"/>
              </a:rPr>
              <a:t>ешение Совета депутатов города Лыткарино Московской области от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21.08.2014    № 546/63 </a:t>
            </a:r>
            <a:r>
              <a:rPr lang="ru-RU" sz="1200" i="1" dirty="0" smtClean="0">
                <a:latin typeface="Bookman Old Style" pitchFamily="18" charset="0"/>
              </a:rPr>
              <a:t>о присвоении звания «Почетный гражданин города Лыткарино»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Березиной Ларисе Андреевне</a:t>
            </a:r>
            <a:r>
              <a:rPr lang="ru-RU" sz="1200" i="1" dirty="0" smtClean="0">
                <a:latin typeface="Bookman Old Style" pitchFamily="18" charset="0"/>
              </a:rPr>
              <a:t>. </a:t>
            </a:r>
          </a:p>
          <a:p>
            <a:pPr indent="457200" algn="just">
              <a:lnSpc>
                <a:spcPct val="150000"/>
              </a:lnSpc>
            </a:pPr>
            <a:endParaRPr lang="ru-RU" sz="1400" dirty="0">
              <a:latin typeface="Bookman Old Style" pitchFamily="18" charset="0"/>
            </a:endParaRPr>
          </a:p>
        </p:txBody>
      </p:sp>
      <p:pic>
        <p:nvPicPr>
          <p:cNvPr id="8" name="Рисунок 7" descr="Березина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57158" y="428604"/>
            <a:ext cx="4071966" cy="5929354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wipe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85728"/>
            <a:ext cx="8501122" cy="6215106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 descr="картин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5206" y="4500570"/>
            <a:ext cx="1582786" cy="1928826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sp>
        <p:nvSpPr>
          <p:cNvPr id="4" name="TextBox 3"/>
          <p:cNvSpPr txBox="1"/>
          <p:nvPr/>
        </p:nvSpPr>
        <p:spPr>
          <a:xfrm>
            <a:off x="2857488" y="3143248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lytkari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28604"/>
            <a:ext cx="1643074" cy="1143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71736" y="1357298"/>
            <a:ext cx="6215106" cy="258532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ru-RU" sz="20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5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5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r>
              <a:rPr lang="ru-RU" sz="2000" b="1" i="1" u="sng" dirty="0" smtClean="0">
                <a:solidFill>
                  <a:srgbClr val="FF0000"/>
                </a:solidFill>
                <a:latin typeface="Bookman Old Style" pitchFamily="18" charset="0"/>
              </a:rPr>
              <a:t>Степанов Степан </a:t>
            </a:r>
            <a:r>
              <a:rPr lang="ru-RU" sz="2000" b="1" i="1" u="sng" dirty="0" err="1" smtClean="0">
                <a:solidFill>
                  <a:srgbClr val="FF0000"/>
                </a:solidFill>
                <a:latin typeface="Bookman Old Style" pitchFamily="18" charset="0"/>
              </a:rPr>
              <a:t>Евдокимович</a:t>
            </a:r>
            <a:endParaRPr lang="ru-RU" sz="5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20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20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300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/>
            <a:endParaRPr lang="ru-RU" sz="3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Bookman Old Style" pitchFamily="18" charset="0"/>
              </a:rPr>
              <a:t>    </a:t>
            </a:r>
            <a:endParaRPr lang="ru-RU" sz="16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6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>
              <a:latin typeface="Bookman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8860" y="1500174"/>
            <a:ext cx="6357982" cy="184665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endParaRPr lang="ru-RU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>
              <a:lnSpc>
                <a:spcPct val="150000"/>
              </a:lnSpc>
            </a:pPr>
            <a:endParaRPr lang="ru-RU" sz="500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>
              <a:lnSpc>
                <a:spcPct val="150000"/>
              </a:lnSpc>
            </a:pPr>
            <a:endParaRPr lang="ru-RU" sz="500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>
              <a:lnSpc>
                <a:spcPct val="150000"/>
              </a:lnSpc>
            </a:pPr>
            <a:endParaRPr lang="ru-RU" sz="300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>
              <a:lnSpc>
                <a:spcPct val="150000"/>
              </a:lnSpc>
            </a:pPr>
            <a:endParaRPr lang="ru-RU" sz="300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r>
              <a:rPr lang="ru-RU" b="1" i="1" dirty="0" smtClean="0">
                <a:solidFill>
                  <a:srgbClr val="FF0000"/>
                </a:solidFill>
                <a:latin typeface="Bookman Old Style" pitchFamily="18" charset="0"/>
              </a:rPr>
              <a:t>П</a:t>
            </a:r>
            <a:r>
              <a:rPr lang="ru-RU" sz="1200" i="1" dirty="0" smtClean="0">
                <a:latin typeface="Bookman Old Style" pitchFamily="18" charset="0"/>
              </a:rPr>
              <a:t>очетное звание присвоено решением Совета депутатов города Лыткарино   от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21.08.2014 № 547/63</a:t>
            </a:r>
            <a:r>
              <a:rPr lang="ru-RU" sz="1200" i="1" dirty="0" smtClean="0">
                <a:latin typeface="Bookman Old Style" pitchFamily="18" charset="0"/>
              </a:rPr>
              <a:t>.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</a:p>
          <a:p>
            <a:pPr indent="457200" algn="just">
              <a:lnSpc>
                <a:spcPct val="150000"/>
              </a:lnSpc>
            </a:pPr>
            <a:endParaRPr lang="ru-RU" sz="1200" i="1" dirty="0">
              <a:latin typeface="Bookman Old Style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857356" y="2928934"/>
            <a:ext cx="692948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</a:rPr>
              <a:t>             </a:t>
            </a:r>
            <a:r>
              <a:rPr lang="ru-RU" sz="1200" i="1" dirty="0" smtClean="0">
                <a:latin typeface="Bookman Old Style" pitchFamily="18" charset="0"/>
              </a:rPr>
              <a:t>Проработал на </a:t>
            </a:r>
            <a:r>
              <a:rPr lang="ru-RU" sz="1200" i="1" dirty="0" err="1" smtClean="0">
                <a:latin typeface="Bookman Old Style" pitchFamily="18" charset="0"/>
              </a:rPr>
              <a:t>Лыткаринском</a:t>
            </a:r>
            <a:r>
              <a:rPr lang="ru-RU" sz="1200" i="1" dirty="0" smtClean="0">
                <a:latin typeface="Bookman Old Style" pitchFamily="18" charset="0"/>
              </a:rPr>
              <a:t> заводе оптического стекла с 1948 года - 30 лет, в должности Главного инженера и первого заместителя генерального директора - 28 лет. Во многом благодаря его руководству и непосредственному участию в новейших разработках предприятие стало конкурентоспособным на мировом уровне, а город стал широко известен во всем  мире как центр российского оптического производства.</a:t>
            </a:r>
          </a:p>
          <a:p>
            <a:pPr algn="just">
              <a:lnSpc>
                <a:spcPct val="150000"/>
              </a:lnSpc>
            </a:pP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</a:rPr>
              <a:t>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4" name="Рисунок 13" descr="Степанов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34" y="428605"/>
            <a:ext cx="1857388" cy="2786082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1857356" y="4643446"/>
            <a:ext cx="5357850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200" i="1" dirty="0" smtClean="0">
                <a:latin typeface="Bookman Old Style" pitchFamily="18" charset="0"/>
              </a:rPr>
              <a:t>      Лауреат двух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Государственных премий СССР</a:t>
            </a:r>
            <a:r>
              <a:rPr lang="ru-RU" sz="1200" i="1" dirty="0" smtClean="0">
                <a:latin typeface="Bookman Old Style" pitchFamily="18" charset="0"/>
              </a:rPr>
              <a:t>, награжден двумя орденами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Ленина</a:t>
            </a:r>
            <a:r>
              <a:rPr lang="ru-RU" sz="1200" i="1" dirty="0" smtClean="0">
                <a:latin typeface="Bookman Old Style" pitchFamily="18" charset="0"/>
              </a:rPr>
              <a:t>, орденом 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Трудового красного знамени</a:t>
            </a:r>
            <a:r>
              <a:rPr lang="ru-RU" sz="1200" i="1" dirty="0" smtClean="0">
                <a:latin typeface="Bookman Old Style" pitchFamily="18" charset="0"/>
              </a:rPr>
              <a:t>,  орденом 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«Октябрьской революции»,  «Знак почета»</a:t>
            </a:r>
            <a:r>
              <a:rPr lang="ru-RU" sz="1200" i="1" dirty="0" smtClean="0">
                <a:latin typeface="Bookman Old Style" pitchFamily="18" charset="0"/>
              </a:rPr>
              <a:t>,  и  медалями</a:t>
            </a:r>
            <a:endParaRPr lang="ru-RU" sz="1200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i="1" dirty="0" smtClean="0">
                <a:latin typeface="Bookman Old Style" pitchFamily="18" charset="0"/>
              </a:rPr>
              <a:t>   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7158" y="5143512"/>
            <a:ext cx="6715172" cy="33881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200" i="1" dirty="0" smtClean="0">
                <a:latin typeface="Bookman Old Style" pitchFamily="18" charset="0"/>
              </a:rPr>
              <a:t>   </a:t>
            </a:r>
          </a:p>
        </p:txBody>
      </p:sp>
      <p:pic>
        <p:nvPicPr>
          <p:cNvPr id="13" name="Рисунок 12" descr="pochet_gr_lutkarin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34" y="3357562"/>
            <a:ext cx="1285884" cy="2000264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sp>
        <p:nvSpPr>
          <p:cNvPr id="17" name="TextBox 16"/>
          <p:cNvSpPr txBox="1"/>
          <p:nvPr/>
        </p:nvSpPr>
        <p:spPr>
          <a:xfrm>
            <a:off x="428596" y="5429264"/>
            <a:ext cx="6715172" cy="89280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«За трудовую доблесть»</a:t>
            </a:r>
            <a:r>
              <a:rPr lang="ru-RU" sz="1200" i="1" dirty="0" smtClean="0">
                <a:latin typeface="Bookman Old Style" pitchFamily="18" charset="0"/>
              </a:rPr>
              <a:t>. Установлена  мемориальная доска на доме 5 по улице Первомайская, одна из улиц города названа в честь С.Е.Степанова. Почетное звание присвоено посмертно.</a:t>
            </a:r>
          </a:p>
        </p:txBody>
      </p:sp>
    </p:spTree>
  </p:cSld>
  <p:clrMapOvr>
    <a:masterClrMapping/>
  </p:clrMapOvr>
  <p:transition spd="slow" advClick="0" advTm="38000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285728"/>
            <a:ext cx="8572560" cy="6215106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картин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428604"/>
            <a:ext cx="2000264" cy="2714644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sp>
        <p:nvSpPr>
          <p:cNvPr id="6" name="TextBox 5"/>
          <p:cNvSpPr txBox="1"/>
          <p:nvPr/>
        </p:nvSpPr>
        <p:spPr>
          <a:xfrm>
            <a:off x="2857488" y="3143248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7" name="Рисунок 6" descr="lytkari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686" y="357166"/>
            <a:ext cx="1643074" cy="11430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71670" y="1285860"/>
            <a:ext cx="6500858" cy="483209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u="sng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</a:p>
          <a:p>
            <a:pPr algn="ctr"/>
            <a:endParaRPr lang="ru-RU" sz="20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r>
              <a:rPr lang="ru-RU" sz="2000" b="1" i="1" u="sng" dirty="0" smtClean="0">
                <a:solidFill>
                  <a:srgbClr val="FF0000"/>
                </a:solidFill>
                <a:latin typeface="Bookman Old Style" pitchFamily="18" charset="0"/>
              </a:rPr>
              <a:t>Шевцов Иван Яковлевич</a:t>
            </a:r>
          </a:p>
          <a:p>
            <a:pPr algn="ctr"/>
            <a:endParaRPr lang="ru-RU" sz="20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3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П</a:t>
            </a:r>
            <a:r>
              <a:rPr lang="ru-RU" sz="1600" i="1" dirty="0" smtClean="0">
                <a:latin typeface="Bookman Old Style" pitchFamily="18" charset="0"/>
              </a:rPr>
              <a:t>очетное звание присвоено решением исполнительного комитета </a:t>
            </a:r>
            <a:r>
              <a:rPr lang="ru-RU" sz="1600" i="1" dirty="0" err="1" smtClean="0">
                <a:latin typeface="Bookman Old Style" pitchFamily="18" charset="0"/>
              </a:rPr>
              <a:t>Лыткаринского</a:t>
            </a:r>
            <a:r>
              <a:rPr lang="ru-RU" sz="1600" i="1" dirty="0" smtClean="0">
                <a:latin typeface="Bookman Old Style" pitchFamily="18" charset="0"/>
              </a:rPr>
              <a:t> городского Совета народных депутатов от </a:t>
            </a:r>
            <a:r>
              <a:rPr lang="ru-RU" sz="1600" i="1" dirty="0" smtClean="0">
                <a:solidFill>
                  <a:srgbClr val="FF0000"/>
                </a:solidFill>
                <a:latin typeface="Bookman Old Style" pitchFamily="18" charset="0"/>
              </a:rPr>
              <a:t>11.04.1980 № 217/7 </a:t>
            </a:r>
            <a:r>
              <a:rPr lang="ru-RU" sz="1600" i="1" dirty="0" smtClean="0">
                <a:latin typeface="Bookman Old Style" pitchFamily="18" charset="0"/>
              </a:rPr>
              <a:t>за большой вклад            в социально-экономическое развитие г. Лыткарино, организацию газового хозяйства города, многолетнюю и плодотворную работу по газификации жилого сектора. Был начальником эксплуатационной службы газового хозяйства  г. Лыткарино.</a:t>
            </a:r>
          </a:p>
          <a:p>
            <a:pPr algn="just">
              <a:lnSpc>
                <a:spcPct val="150000"/>
              </a:lnSpc>
            </a:pPr>
            <a:endParaRPr lang="ru-RU" i="1" dirty="0">
              <a:latin typeface="Bookman Old Style" pitchFamily="18" charset="0"/>
            </a:endParaRPr>
          </a:p>
        </p:txBody>
      </p:sp>
      <p:pic>
        <p:nvPicPr>
          <p:cNvPr id="10" name="Рисунок 9" descr="pochet_gr_lutkarin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3286124"/>
            <a:ext cx="1428760" cy="2214578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</p:spTree>
  </p:cSld>
  <p:clrMapOvr>
    <a:masterClrMapping/>
  </p:clrMapOvr>
  <p:transition spd="slow" advClick="0" advTm="20000">
    <p:wheel spokes="8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8631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7752" y="1357298"/>
            <a:ext cx="4071966" cy="558614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Основание: 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ф.61, оп.1, д.181, л. 249.</a:t>
            </a:r>
          </a:p>
          <a:p>
            <a:pPr algn="just">
              <a:lnSpc>
                <a:spcPct val="150000"/>
              </a:lnSpc>
            </a:pPr>
            <a:endParaRPr lang="ru-RU" sz="1200" b="1" i="1" dirty="0">
              <a:latin typeface="Bookman Old Style" pitchFamily="18" charset="0"/>
            </a:endParaRPr>
          </a:p>
        </p:txBody>
      </p:sp>
      <p:pic>
        <p:nvPicPr>
          <p:cNvPr id="4" name="Рисунок 3" descr="lytkar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142852"/>
            <a:ext cx="1643074" cy="11430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786314" y="1785926"/>
            <a:ext cx="4214810" cy="198515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Р</a:t>
            </a:r>
            <a:r>
              <a:rPr lang="ru-RU" sz="1200" i="1" dirty="0" smtClean="0">
                <a:latin typeface="Bookman Old Style" pitchFamily="18" charset="0"/>
              </a:rPr>
              <a:t>ешение Совета депутатов города Лыткарино Московской области от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21.08.2014    № 547/63 </a:t>
            </a:r>
            <a:r>
              <a:rPr lang="ru-RU" sz="1200" i="1" dirty="0" smtClean="0">
                <a:latin typeface="Bookman Old Style" pitchFamily="18" charset="0"/>
              </a:rPr>
              <a:t>о присвоении звания «Почетный гражданин города Лыткарино»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Степанову Степану </a:t>
            </a:r>
            <a:r>
              <a:rPr lang="ru-RU" sz="1200" i="1" dirty="0" err="1" smtClean="0">
                <a:solidFill>
                  <a:srgbClr val="FF0000"/>
                </a:solidFill>
                <a:latin typeface="Bookman Old Style" pitchFamily="18" charset="0"/>
              </a:rPr>
              <a:t>Евдокимовичу</a:t>
            </a:r>
            <a:r>
              <a:rPr lang="ru-RU" sz="1200" i="1" dirty="0" smtClean="0">
                <a:latin typeface="Bookman Old Style" pitchFamily="18" charset="0"/>
              </a:rPr>
              <a:t>. </a:t>
            </a:r>
          </a:p>
          <a:p>
            <a:pPr indent="457200" algn="just">
              <a:lnSpc>
                <a:spcPct val="150000"/>
              </a:lnSpc>
            </a:pPr>
            <a:endParaRPr lang="ru-RU" sz="1400" dirty="0">
              <a:latin typeface="Bookman Old Style" pitchFamily="18" charset="0"/>
            </a:endParaRPr>
          </a:p>
        </p:txBody>
      </p:sp>
      <p:pic>
        <p:nvPicPr>
          <p:cNvPr id="8" name="Рисунок 7" descr="Степанов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57158" y="428604"/>
            <a:ext cx="4071966" cy="5929354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wipe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85728"/>
            <a:ext cx="8501122" cy="6215106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 descr="картин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5206" y="4500570"/>
            <a:ext cx="1582786" cy="1928826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sp>
        <p:nvSpPr>
          <p:cNvPr id="4" name="TextBox 3"/>
          <p:cNvSpPr txBox="1"/>
          <p:nvPr/>
        </p:nvSpPr>
        <p:spPr>
          <a:xfrm>
            <a:off x="2857488" y="3143248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lytkari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6" y="428604"/>
            <a:ext cx="1643074" cy="1143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71736" y="1357298"/>
            <a:ext cx="6215106" cy="258532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ru-RU" sz="20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5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5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r>
              <a:rPr lang="ru-RU" sz="2000" b="1" i="1" u="sng" dirty="0" err="1" smtClean="0">
                <a:solidFill>
                  <a:srgbClr val="FF0000"/>
                </a:solidFill>
                <a:latin typeface="Bookman Old Style" pitchFamily="18" charset="0"/>
              </a:rPr>
              <a:t>Слепцова</a:t>
            </a:r>
            <a:r>
              <a:rPr lang="ru-RU" sz="2000" b="1" i="1" u="sng" dirty="0" smtClean="0">
                <a:solidFill>
                  <a:srgbClr val="FF0000"/>
                </a:solidFill>
                <a:latin typeface="Bookman Old Style" pitchFamily="18" charset="0"/>
              </a:rPr>
              <a:t> Татьяна Петровна</a:t>
            </a:r>
            <a:endParaRPr lang="ru-RU" sz="5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20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20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300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/>
            <a:endParaRPr lang="ru-RU" sz="3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Bookman Old Style" pitchFamily="18" charset="0"/>
              </a:rPr>
              <a:t>    </a:t>
            </a:r>
            <a:endParaRPr lang="ru-RU" sz="16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6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>
              <a:latin typeface="Bookman Old Style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8860" y="1500174"/>
            <a:ext cx="6357982" cy="115416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endParaRPr lang="ru-RU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>
              <a:lnSpc>
                <a:spcPct val="150000"/>
              </a:lnSpc>
            </a:pPr>
            <a:endParaRPr lang="ru-RU" sz="500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>
              <a:lnSpc>
                <a:spcPct val="150000"/>
              </a:lnSpc>
            </a:pPr>
            <a:endParaRPr lang="ru-RU" sz="500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>
              <a:lnSpc>
                <a:spcPct val="150000"/>
              </a:lnSpc>
            </a:pPr>
            <a:endParaRPr lang="ru-RU" sz="300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>
              <a:lnSpc>
                <a:spcPct val="150000"/>
              </a:lnSpc>
            </a:pPr>
            <a:endParaRPr lang="ru-RU" sz="300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endParaRPr lang="ru-RU" sz="1200" i="1" dirty="0">
              <a:latin typeface="Bookman Old Style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857356" y="2928934"/>
            <a:ext cx="6929486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</a:rPr>
              <a:t>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7158" y="5143512"/>
            <a:ext cx="6715172" cy="33881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200" i="1" dirty="0" smtClean="0">
                <a:latin typeface="Bookman Old Style" pitchFamily="18" charset="0"/>
              </a:rPr>
              <a:t>   </a:t>
            </a:r>
          </a:p>
        </p:txBody>
      </p:sp>
      <p:pic>
        <p:nvPicPr>
          <p:cNvPr id="12" name="Рисунок 11" descr="pochet_gr_lutkarin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3786190"/>
            <a:ext cx="1285884" cy="2000264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pic>
        <p:nvPicPr>
          <p:cNvPr id="15" name="Рисунок 14" descr="слепцова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34" y="428604"/>
            <a:ext cx="2286016" cy="321471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2857488" y="2285992"/>
            <a:ext cx="5857916" cy="7848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b="1" i="1" dirty="0" smtClean="0">
                <a:solidFill>
                  <a:srgbClr val="FF0000"/>
                </a:solidFill>
                <a:latin typeface="Bookman Old Style" pitchFamily="18" charset="0"/>
              </a:rPr>
              <a:t>П</a:t>
            </a:r>
            <a:r>
              <a:rPr lang="ru-RU" sz="1200" i="1" dirty="0" smtClean="0">
                <a:latin typeface="Bookman Old Style" pitchFamily="18" charset="0"/>
              </a:rPr>
              <a:t>очетное звание присвоено решением Совета депутатов города Лыткарино   от 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25.08.2015  № 686/83 </a:t>
            </a:r>
            <a:r>
              <a:rPr lang="ru-RU" sz="1200" i="1" dirty="0" smtClean="0">
                <a:latin typeface="Bookman Old Style" pitchFamily="18" charset="0"/>
              </a:rPr>
              <a:t>.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2857488" y="2928934"/>
            <a:ext cx="585791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</a:rPr>
              <a:t>1977</a:t>
            </a:r>
            <a:r>
              <a:rPr kumimoji="0" lang="ru-RU" sz="1200" b="0" i="1" u="none" strike="noStrike" cap="none" normalizeH="0" dirty="0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</a:rPr>
              <a:t> - 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</a:rPr>
              <a:t>1987 годы - работала в гинекологическом отделении в должности врача акушера - гинеколога в </a:t>
            </a:r>
            <a:r>
              <a:rPr kumimoji="0" lang="ru-RU" sz="1200" b="0" i="1" u="none" strike="noStrike" cap="none" normalizeH="0" baseline="0" dirty="0" err="1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</a:rPr>
              <a:t>Лыткаринской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</a:rPr>
              <a:t>  </a:t>
            </a:r>
            <a:r>
              <a:rPr lang="ru-RU" sz="1200" i="1" dirty="0" smtClean="0">
                <a:latin typeface="Bookman Old Style" pitchFamily="18" charset="0"/>
                <a:ea typeface="Times New Roman" pitchFamily="18" charset="0"/>
              </a:rPr>
              <a:t>центральной городской больнице. 1987  -  2016 годы  -  возглавляла гинекологическое</a:t>
            </a:r>
          </a:p>
          <a:p>
            <a:pPr algn="just" fontAlgn="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sz="1200" i="1" dirty="0" smtClean="0">
              <a:latin typeface="Bookman Old Style" pitchFamily="18" charset="0"/>
              <a:ea typeface="Times New Roman" pitchFamily="18" charset="0"/>
            </a:endParaRPr>
          </a:p>
          <a:p>
            <a:pPr lvl="0" algn="just" fontAlgn="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sz="1200" i="1" dirty="0" smtClean="0">
              <a:latin typeface="Bookman Old Style" pitchFamily="18" charset="0"/>
              <a:ea typeface="Times New Roman" pitchFamily="18" charset="0"/>
            </a:endParaRPr>
          </a:p>
          <a:p>
            <a:pPr lvl="0" algn="just" fontAlgn="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kumimoji="0" lang="ru-RU" sz="1200" b="0" i="1" u="none" strike="noStrike" cap="none" normalizeH="0" baseline="0" dirty="0" smtClean="0">
              <a:ln>
                <a:noFill/>
              </a:ln>
              <a:effectLst/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57356" y="4286256"/>
            <a:ext cx="5357850" cy="147732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 eaLnBrk="0" fontAlgn="t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200" i="1" dirty="0" smtClean="0">
                <a:latin typeface="Bookman Old Style" pitchFamily="18" charset="0"/>
                <a:ea typeface="Times New Roman" pitchFamily="18" charset="0"/>
              </a:rPr>
              <a:t>            Награждена: значком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  <a:ea typeface="Times New Roman" pitchFamily="18" charset="0"/>
              </a:rPr>
              <a:t>«Отличник здравоохранения</a:t>
            </a:r>
            <a:r>
              <a:rPr lang="ru-RU" sz="1200" i="1" dirty="0" smtClean="0">
                <a:latin typeface="Bookman Old Style" pitchFamily="18" charset="0"/>
                <a:ea typeface="Times New Roman" pitchFamily="18" charset="0"/>
              </a:rPr>
              <a:t>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  <a:ea typeface="Times New Roman" pitchFamily="18" charset="0"/>
              </a:rPr>
              <a:t>СССР»</a:t>
            </a:r>
            <a:r>
              <a:rPr lang="ru-RU" sz="1200" i="1" dirty="0" smtClean="0">
                <a:latin typeface="Bookman Old Style" pitchFamily="18" charset="0"/>
                <a:ea typeface="Times New Roman" pitchFamily="18" charset="0"/>
              </a:rPr>
              <a:t>, медалью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  <a:ea typeface="Times New Roman" pitchFamily="18" charset="0"/>
              </a:rPr>
              <a:t>«В память 850-летия Москвы»</a:t>
            </a:r>
            <a:r>
              <a:rPr lang="ru-RU" sz="1200" i="1" dirty="0" smtClean="0">
                <a:latin typeface="Bookman Old Style" pitchFamily="18" charset="0"/>
                <a:ea typeface="Times New Roman" pitchFamily="18" charset="0"/>
              </a:rPr>
              <a:t>,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  <a:ea typeface="Times New Roman" pitchFamily="18" charset="0"/>
              </a:rPr>
              <a:t> </a:t>
            </a:r>
            <a:r>
              <a:rPr lang="ru-RU" sz="1200" i="1" dirty="0" smtClean="0">
                <a:latin typeface="Bookman Old Style" pitchFamily="18" charset="0"/>
                <a:ea typeface="Times New Roman" pitchFamily="18" charset="0"/>
              </a:rPr>
              <a:t>Почетной грамотой Губернатора Московской области, знаком Губернатора Московской области 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  <a:ea typeface="Times New Roman" pitchFamily="18" charset="0"/>
              </a:rPr>
              <a:t>«За труды и усердие»</a:t>
            </a:r>
            <a:r>
              <a:rPr lang="ru-RU" sz="1200" i="1" dirty="0" smtClean="0">
                <a:latin typeface="Bookman Old Style" pitchFamily="18" charset="0"/>
                <a:ea typeface="Times New Roman" pitchFamily="18" charset="0"/>
              </a:rPr>
              <a:t>. </a:t>
            </a:r>
            <a:endParaRPr lang="ru-RU" sz="1200" dirty="0" smtClean="0"/>
          </a:p>
          <a:p>
            <a:pPr lvl="0" indent="457200" algn="just" eaLnBrk="0" fontAlgn="t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sz="1200" i="1" dirty="0" smtClean="0">
              <a:latin typeface="Bookman Old Style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57356" y="3786190"/>
            <a:ext cx="6858048" cy="61728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200" i="1" dirty="0" smtClean="0">
                <a:latin typeface="Bookman Old Style" pitchFamily="18" charset="0"/>
                <a:ea typeface="Times New Roman" pitchFamily="18" charset="0"/>
              </a:rPr>
              <a:t>отделение. В настоящее время работает </a:t>
            </a:r>
            <a:r>
              <a:rPr lang="ru-RU" sz="1200" i="1" dirty="0" err="1" smtClean="0">
                <a:latin typeface="Bookman Old Style" pitchFamily="18" charset="0"/>
                <a:ea typeface="Times New Roman" pitchFamily="18" charset="0"/>
              </a:rPr>
              <a:t>врачем</a:t>
            </a:r>
            <a:r>
              <a:rPr lang="ru-RU" sz="1200" i="1" dirty="0" smtClean="0">
                <a:latin typeface="Bookman Old Style" pitchFamily="18" charset="0"/>
                <a:ea typeface="Times New Roman" pitchFamily="18" charset="0"/>
              </a:rPr>
              <a:t> акушером-гинекологом, имеет высшую квалификационную категорию .</a:t>
            </a:r>
            <a:endParaRPr lang="ru-RU" sz="1200" dirty="0"/>
          </a:p>
        </p:txBody>
      </p:sp>
    </p:spTree>
  </p:cSld>
  <p:clrMapOvr>
    <a:masterClrMapping/>
  </p:clrMapOvr>
  <p:transition spd="med" advClick="0" advTm="28000">
    <p:wipe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8631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7752" y="1357298"/>
            <a:ext cx="4143372" cy="475514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endParaRPr lang="ru-RU" sz="1200" b="1" i="1" dirty="0">
              <a:latin typeface="Bookman Old Style" pitchFamily="18" charset="0"/>
            </a:endParaRPr>
          </a:p>
        </p:txBody>
      </p:sp>
      <p:pic>
        <p:nvPicPr>
          <p:cNvPr id="4" name="Рисунок 3" descr="lytkar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142852"/>
            <a:ext cx="1643074" cy="11430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786314" y="1785926"/>
            <a:ext cx="4214810" cy="198515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Р</a:t>
            </a:r>
            <a:r>
              <a:rPr lang="ru-RU" sz="1200" i="1" dirty="0" smtClean="0">
                <a:latin typeface="Bookman Old Style" pitchFamily="18" charset="0"/>
              </a:rPr>
              <a:t>ешение Совета депутатов города Лыткарино Московской области от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25.08.2015    № 686/83 </a:t>
            </a:r>
            <a:r>
              <a:rPr lang="ru-RU" sz="1200" i="1" dirty="0" smtClean="0">
                <a:latin typeface="Bookman Old Style" pitchFamily="18" charset="0"/>
              </a:rPr>
              <a:t>о присвоении звания «Почетный гражданин города Лыткарино» </a:t>
            </a:r>
            <a:r>
              <a:rPr lang="ru-RU" sz="1200" i="1" dirty="0" err="1" smtClean="0">
                <a:solidFill>
                  <a:srgbClr val="FF0000"/>
                </a:solidFill>
                <a:latin typeface="Bookman Old Style" pitchFamily="18" charset="0"/>
              </a:rPr>
              <a:t>Слепцовой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 Татьяне Петровне</a:t>
            </a:r>
            <a:r>
              <a:rPr lang="ru-RU" sz="1200" i="1" dirty="0" smtClean="0">
                <a:latin typeface="Bookman Old Style" pitchFamily="18" charset="0"/>
              </a:rPr>
              <a:t>. </a:t>
            </a:r>
          </a:p>
          <a:p>
            <a:pPr indent="457200" algn="just">
              <a:lnSpc>
                <a:spcPct val="150000"/>
              </a:lnSpc>
            </a:pPr>
            <a:endParaRPr lang="ru-RU" sz="1400" dirty="0">
              <a:latin typeface="Bookman Old Style" pitchFamily="18" charset="0"/>
            </a:endParaRPr>
          </a:p>
        </p:txBody>
      </p:sp>
      <p:pic>
        <p:nvPicPr>
          <p:cNvPr id="8" name="Рисунок 7" descr="Слепцова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28596" y="428604"/>
            <a:ext cx="3929090" cy="59293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57720" y="6285759"/>
            <a:ext cx="4143404" cy="553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</a:t>
            </a:r>
          </a:p>
          <a:p>
            <a:pPr lvl="0" algn="just"/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 </a:t>
            </a:r>
            <a:endParaRPr lang="ru-RU" sz="1000" b="1" i="1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31434" y="6424258"/>
            <a:ext cx="34628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  <a:latin typeface="Bookman Old Style" pitchFamily="18" charset="0"/>
              </a:rPr>
              <a:t>Основание: </a:t>
            </a:r>
            <a:r>
              <a:rPr lang="ru-RU" sz="1200" b="1" i="1" dirty="0">
                <a:solidFill>
                  <a:srgbClr val="FF0000"/>
                </a:solidFill>
                <a:latin typeface="Bookman Old Style" pitchFamily="18" charset="0"/>
              </a:rPr>
              <a:t>ф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. 61</a:t>
            </a:r>
            <a:r>
              <a:rPr lang="ru-RU" sz="1200" b="1" i="1" dirty="0">
                <a:solidFill>
                  <a:srgbClr val="FF0000"/>
                </a:solidFill>
                <a:latin typeface="Bookman Old Style" pitchFamily="18" charset="0"/>
              </a:rPr>
              <a:t>, оп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. 1</a:t>
            </a:r>
            <a:r>
              <a:rPr lang="ru-RU" sz="1200" b="1" i="1" dirty="0">
                <a:solidFill>
                  <a:srgbClr val="FF0000"/>
                </a:solidFill>
                <a:latin typeface="Bookman Old Style" pitchFamily="18" charset="0"/>
              </a:rPr>
              <a:t>, д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. 204, л. 101.</a:t>
            </a:r>
            <a:endParaRPr lang="ru-RU" dirty="0"/>
          </a:p>
        </p:txBody>
      </p:sp>
    </p:spTree>
  </p:cSld>
  <p:clrMapOvr>
    <a:masterClrMapping/>
  </p:clrMapOvr>
  <p:transition spd="med" advClick="0" advTm="20000">
    <p:wipe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8631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22033" y="1357298"/>
            <a:ext cx="4071966" cy="503214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lytkar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142852"/>
            <a:ext cx="1643074" cy="11430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786314" y="2000240"/>
            <a:ext cx="4143404" cy="115416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b="1" i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Х</a:t>
            </a:r>
            <a:r>
              <a:rPr lang="ru-RU" sz="1200" i="1" dirty="0" smtClean="0">
                <a:latin typeface="Bookman Old Style" pitchFamily="18" charset="0"/>
              </a:rPr>
              <a:t>арактеристика на </a:t>
            </a:r>
            <a:r>
              <a:rPr lang="ru-RU" sz="1200" i="1" dirty="0" err="1" smtClean="0">
                <a:solidFill>
                  <a:srgbClr val="FF0000"/>
                </a:solidFill>
                <a:latin typeface="Bookman Old Style" pitchFamily="18" charset="0"/>
              </a:rPr>
              <a:t>Слепцову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 Татьяну Петровну</a:t>
            </a:r>
            <a:r>
              <a:rPr lang="ru-RU" sz="1200" i="1" dirty="0" smtClean="0">
                <a:latin typeface="Bookman Old Style" pitchFamily="18" charset="0"/>
              </a:rPr>
              <a:t>.</a:t>
            </a:r>
          </a:p>
          <a:p>
            <a:pPr indent="457200" algn="just">
              <a:lnSpc>
                <a:spcPct val="150000"/>
              </a:lnSpc>
            </a:pPr>
            <a:endParaRPr lang="ru-RU" sz="1400" dirty="0">
              <a:latin typeface="Bookman Old Style" pitchFamily="18" charset="0"/>
            </a:endParaRPr>
          </a:p>
        </p:txBody>
      </p:sp>
      <p:pic>
        <p:nvPicPr>
          <p:cNvPr id="7" name="Рисунок 6" descr="Слепцова характеристика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28596" y="428604"/>
            <a:ext cx="3929090" cy="592935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857752" y="5286388"/>
            <a:ext cx="40719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endParaRPr lang="ru-RU" sz="1000" b="1" dirty="0">
              <a:latin typeface="Bookman Old Style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67252" y="6389445"/>
            <a:ext cx="4214842" cy="27699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>
                <a:solidFill>
                  <a:srgbClr val="FF0000"/>
                </a:solidFill>
                <a:latin typeface="Bookman Old Style" pitchFamily="18" charset="0"/>
              </a:rPr>
              <a:t>Основание: </a:t>
            </a:r>
            <a:r>
              <a:rPr lang="ru-RU" sz="1200" b="1" i="1" dirty="0">
                <a:solidFill>
                  <a:srgbClr val="FF0000"/>
                </a:solidFill>
                <a:latin typeface="Bookman Old Style" pitchFamily="18" charset="0"/>
              </a:rPr>
              <a:t>ф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. 35, </a:t>
            </a:r>
            <a:r>
              <a:rPr lang="ru-RU" sz="1200" b="1" i="1" dirty="0">
                <a:solidFill>
                  <a:srgbClr val="FF0000"/>
                </a:solidFill>
                <a:latin typeface="Bookman Old Style" pitchFamily="18" charset="0"/>
              </a:rPr>
              <a:t>оп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. 1</a:t>
            </a:r>
            <a:r>
              <a:rPr lang="ru-RU" sz="1200" b="1" i="1" dirty="0">
                <a:solidFill>
                  <a:srgbClr val="FF0000"/>
                </a:solidFill>
                <a:latin typeface="Bookman Old Style" pitchFamily="18" charset="0"/>
              </a:rPr>
              <a:t>, 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д. 899, л. 4.</a:t>
            </a:r>
            <a:endParaRPr lang="ru-RU" sz="1000" b="1" i="1" dirty="0">
              <a:solidFill>
                <a:srgbClr val="FF0000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72066" y="2571744"/>
            <a:ext cx="40719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endParaRPr lang="ru-RU" dirty="0"/>
          </a:p>
        </p:txBody>
      </p:sp>
    </p:spTree>
  </p:cSld>
  <p:clrMapOvr>
    <a:masterClrMapping/>
  </p:clrMapOvr>
  <p:transition spd="med" advClick="0" advTm="20000">
    <p:wipe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85728"/>
            <a:ext cx="8501122" cy="6215106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 descr="картин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58082" y="4643446"/>
            <a:ext cx="1439910" cy="1785950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sp>
        <p:nvSpPr>
          <p:cNvPr id="4" name="TextBox 3"/>
          <p:cNvSpPr txBox="1"/>
          <p:nvPr/>
        </p:nvSpPr>
        <p:spPr>
          <a:xfrm>
            <a:off x="2857488" y="3143248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lytkari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428604"/>
            <a:ext cx="1643074" cy="1143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71736" y="1214422"/>
            <a:ext cx="6215106" cy="258532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ru-RU" sz="20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5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5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r>
              <a:rPr lang="ru-RU" sz="2000" b="1" i="1" u="sng" dirty="0" smtClean="0">
                <a:solidFill>
                  <a:srgbClr val="FF0000"/>
                </a:solidFill>
                <a:latin typeface="Bookman Old Style" pitchFamily="18" charset="0"/>
              </a:rPr>
              <a:t>Сушко Ирина Артемовна</a:t>
            </a:r>
            <a:endParaRPr lang="ru-RU" sz="5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20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20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300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/>
            <a:endParaRPr lang="ru-RU" sz="3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Bookman Old Style" pitchFamily="18" charset="0"/>
              </a:rPr>
              <a:t>    </a:t>
            </a:r>
            <a:endParaRPr lang="ru-RU" sz="16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6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>
              <a:latin typeface="Bookman Old Style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8860" y="1500174"/>
            <a:ext cx="6357982" cy="115416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endParaRPr lang="ru-RU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>
              <a:lnSpc>
                <a:spcPct val="150000"/>
              </a:lnSpc>
            </a:pPr>
            <a:endParaRPr lang="ru-RU" sz="500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>
              <a:lnSpc>
                <a:spcPct val="150000"/>
              </a:lnSpc>
            </a:pPr>
            <a:endParaRPr lang="ru-RU" sz="500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>
              <a:lnSpc>
                <a:spcPct val="150000"/>
              </a:lnSpc>
            </a:pPr>
            <a:endParaRPr lang="ru-RU" sz="300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>
              <a:lnSpc>
                <a:spcPct val="150000"/>
              </a:lnSpc>
            </a:pPr>
            <a:endParaRPr lang="ru-RU" sz="300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endParaRPr lang="ru-RU" sz="1200" i="1" dirty="0">
              <a:latin typeface="Bookman Old Style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857356" y="2928934"/>
            <a:ext cx="6929486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Times New Roman" pitchFamily="18" charset="0"/>
            </a:endParaRP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</a:rPr>
              <a:t>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58" y="5143512"/>
            <a:ext cx="6715172" cy="33881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200" i="1" dirty="0" smtClean="0">
                <a:latin typeface="Bookman Old Style" pitchFamily="18" charset="0"/>
              </a:rPr>
              <a:t>   </a:t>
            </a:r>
          </a:p>
        </p:txBody>
      </p:sp>
      <p:pic>
        <p:nvPicPr>
          <p:cNvPr id="10" name="Рисунок 9" descr="pochet_gr_lutkarin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72" y="4214818"/>
            <a:ext cx="1285884" cy="2000264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sp>
        <p:nvSpPr>
          <p:cNvPr id="12" name="TextBox 11"/>
          <p:cNvSpPr txBox="1"/>
          <p:nvPr/>
        </p:nvSpPr>
        <p:spPr>
          <a:xfrm>
            <a:off x="2928926" y="2071678"/>
            <a:ext cx="5786478" cy="8771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П</a:t>
            </a:r>
            <a:r>
              <a:rPr lang="ru-RU" sz="1400" i="1" dirty="0" smtClean="0">
                <a:latin typeface="Bookman Old Style" pitchFamily="18" charset="0"/>
              </a:rPr>
              <a:t>очетное звание присвоено решением Совета депутатов города  Лыткарино   от 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18.08.2016  № 129/13</a:t>
            </a:r>
            <a:r>
              <a:rPr lang="ru-RU" sz="1400" i="1" dirty="0" smtClean="0">
                <a:latin typeface="Bookman Old Style" pitchFamily="18" charset="0"/>
              </a:rPr>
              <a:t>.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85918" y="4643446"/>
            <a:ext cx="5429288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 eaLnBrk="0" fontAlgn="t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200" i="1" dirty="0" smtClean="0">
                <a:latin typeface="Bookman Old Style" pitchFamily="18" charset="0"/>
                <a:ea typeface="Times New Roman" pitchFamily="18" charset="0"/>
              </a:rPr>
              <a:t>            </a:t>
            </a:r>
            <a:endParaRPr lang="ru-RU" sz="1200" dirty="0" smtClean="0"/>
          </a:p>
          <a:p>
            <a:pPr lvl="0" indent="457200" algn="just" eaLnBrk="0" fontAlgn="t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sz="1200" i="1" dirty="0" smtClean="0">
              <a:latin typeface="Bookman Old Style" pitchFamily="18" charset="0"/>
            </a:endParaRPr>
          </a:p>
        </p:txBody>
      </p:sp>
      <p:pic>
        <p:nvPicPr>
          <p:cNvPr id="16" name="Рисунок 15" descr="14048473.jpg">
            <a:hlinkClick r:id="rId6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72" y="500042"/>
            <a:ext cx="2286016" cy="35719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928926" y="2857496"/>
            <a:ext cx="5786478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t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</a:rPr>
              <a:t>Ирина Артемовна – кандидат педагогических наук, руководила Управлением образования города Лыткарино с 1992 года по 2017 год.</a:t>
            </a:r>
          </a:p>
          <a:p>
            <a:pPr lvl="0" indent="457200" algn="just" fontAlgn="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kumimoji="0" lang="ru-RU" sz="1200" b="0" i="1" u="none" strike="noStrike" cap="none" normalizeH="0" baseline="0" dirty="0" smtClean="0">
              <a:ln>
                <a:noFill/>
              </a:ln>
              <a:effectLst/>
              <a:latin typeface="Bookman Old Style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57488" y="3857628"/>
            <a:ext cx="5857916" cy="41549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indent="457200" algn="just" eaLnBrk="0" fontAlgn="t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latin typeface="Bookman Old Style" pitchFamily="18" charset="0"/>
                <a:ea typeface="Times New Roman" pitchFamily="18" charset="0"/>
              </a:rPr>
              <a:t>Награждена: Благодарностью Президента Российской</a:t>
            </a:r>
            <a:endParaRPr lang="ru-RU" sz="1400" i="1" dirty="0" smtClean="0">
              <a:latin typeface="Bookman Old Style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57356" y="4214818"/>
            <a:ext cx="6858048" cy="41549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just" eaLnBrk="0" fontAlgn="t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latin typeface="Bookman Old Style" pitchFamily="18" charset="0"/>
                <a:ea typeface="Times New Roman" pitchFamily="18" charset="0"/>
              </a:rPr>
              <a:t>Федерации, Почетной грамотой Министерства образования и науки</a:t>
            </a:r>
            <a:endParaRPr lang="ru-RU" sz="1400" i="1" dirty="0" smtClean="0">
              <a:latin typeface="Bookman Old Style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57356" y="4500570"/>
            <a:ext cx="5500726" cy="138499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just" eaLnBrk="0" fontAlgn="t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latin typeface="Bookman Old Style" pitchFamily="18" charset="0"/>
                <a:ea typeface="Times New Roman" pitchFamily="18" charset="0"/>
              </a:rPr>
              <a:t>Российской Федерации, знаком отличия 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  <a:ea typeface="Times New Roman" pitchFamily="18" charset="0"/>
              </a:rPr>
              <a:t>«За заслуги перед Московской областью»</a:t>
            </a:r>
            <a:r>
              <a:rPr lang="ru-RU" sz="1400" i="1" dirty="0" smtClean="0">
                <a:latin typeface="Bookman Old Style" pitchFamily="18" charset="0"/>
                <a:ea typeface="Times New Roman" pitchFamily="18" charset="0"/>
              </a:rPr>
              <a:t>, знаками Губернатора Московской области, знаком отличия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  <a:ea typeface="Times New Roman" pitchFamily="18" charset="0"/>
              </a:rPr>
              <a:t>«За заслуги перед городом  Лыткарино»</a:t>
            </a:r>
            <a:r>
              <a:rPr lang="ru-RU" sz="1400" i="1" dirty="0" smtClean="0">
                <a:latin typeface="Bookman Old Style" pitchFamily="18" charset="0"/>
                <a:ea typeface="Times New Roman" pitchFamily="18" charset="0"/>
              </a:rPr>
              <a:t>. </a:t>
            </a:r>
            <a:endParaRPr lang="ru-RU" sz="1400" i="1" dirty="0" smtClean="0">
              <a:latin typeface="Bookman Old Style" pitchFamily="18" charset="0"/>
            </a:endParaRPr>
          </a:p>
        </p:txBody>
      </p:sp>
    </p:spTree>
  </p:cSld>
  <p:clrMapOvr>
    <a:masterClrMapping/>
  </p:clrMapOvr>
  <p:transition spd="med" advClick="0" advTm="28000">
    <p:wipe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86314" cy="6858000"/>
          </a:xfrm>
          <a:prstGeom prst="rect">
            <a:avLst/>
          </a:prstGeom>
        </p:spPr>
      </p:pic>
      <p:pic>
        <p:nvPicPr>
          <p:cNvPr id="7" name="Рисунок 6" descr="lytkar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142852"/>
            <a:ext cx="1643074" cy="11430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786314" y="1785926"/>
            <a:ext cx="4214810" cy="198515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Р</a:t>
            </a:r>
            <a:r>
              <a:rPr lang="ru-RU" sz="1200" i="1" dirty="0" smtClean="0">
                <a:latin typeface="Bookman Old Style" pitchFamily="18" charset="0"/>
              </a:rPr>
              <a:t>ешение Совета депутатов города Лыткарино Московской области от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18.08.2016    № 129/13 </a:t>
            </a:r>
            <a:r>
              <a:rPr lang="ru-RU" sz="1200" i="1" dirty="0" smtClean="0">
                <a:latin typeface="Bookman Old Style" pitchFamily="18" charset="0"/>
              </a:rPr>
              <a:t>о присвоении звания «Почетный гражданин города Лыткарино»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Сушко Ирине Артемовне</a:t>
            </a:r>
            <a:r>
              <a:rPr lang="ru-RU" sz="1200" i="1" dirty="0" smtClean="0">
                <a:latin typeface="Bookman Old Style" pitchFamily="18" charset="0"/>
              </a:rPr>
              <a:t>. </a:t>
            </a:r>
          </a:p>
          <a:p>
            <a:pPr indent="457200" algn="just">
              <a:lnSpc>
                <a:spcPct val="150000"/>
              </a:lnSpc>
            </a:pPr>
            <a:endParaRPr lang="ru-RU" sz="1400" dirty="0">
              <a:latin typeface="Bookman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7720" y="6334165"/>
            <a:ext cx="4143404" cy="27699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>
                <a:solidFill>
                  <a:srgbClr val="FF0000"/>
                </a:solidFill>
                <a:latin typeface="Bookman Old Style" pitchFamily="18" charset="0"/>
              </a:rPr>
              <a:t>Основание: </a:t>
            </a:r>
            <a:r>
              <a:rPr lang="ru-RU" sz="1200" b="1" i="1" dirty="0">
                <a:solidFill>
                  <a:srgbClr val="FF0000"/>
                </a:solidFill>
                <a:latin typeface="Bookman Old Style" pitchFamily="18" charset="0"/>
              </a:rPr>
              <a:t>ф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. 61, оп. 1</a:t>
            </a:r>
            <a:r>
              <a:rPr lang="ru-RU" sz="1200" b="1" i="1" dirty="0">
                <a:solidFill>
                  <a:srgbClr val="FF0000"/>
                </a:solidFill>
                <a:latin typeface="Bookman Old Style" pitchFamily="18" charset="0"/>
              </a:rPr>
              <a:t>, 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д. 256, л</a:t>
            </a:r>
            <a:r>
              <a:rPr lang="ru-RU" sz="1200" b="1" i="1" dirty="0">
                <a:solidFill>
                  <a:srgbClr val="FF0000"/>
                </a:solidFill>
                <a:latin typeface="Bookman Old Style" pitchFamily="18" charset="0"/>
              </a:rPr>
              <a:t>. 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3.</a:t>
            </a:r>
            <a:endParaRPr lang="ru-RU" sz="1000" dirty="0"/>
          </a:p>
        </p:txBody>
      </p:sp>
      <p:pic>
        <p:nvPicPr>
          <p:cNvPr id="11" name="Рисунок 10" descr="Сушко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57158" y="428604"/>
            <a:ext cx="4071966" cy="5857916"/>
          </a:xfrm>
          <a:prstGeom prst="rect">
            <a:avLst/>
          </a:prstGeom>
        </p:spPr>
      </p:pic>
    </p:spTree>
  </p:cSld>
  <p:clrMapOvr>
    <a:masterClrMapping/>
  </p:clrMapOvr>
  <p:transition spd="med" advClick="0" advTm="20000">
    <p:wipe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8631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69906" y="1325169"/>
            <a:ext cx="4071966" cy="503214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   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lytkar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142852"/>
            <a:ext cx="1643074" cy="11430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786314" y="1857364"/>
            <a:ext cx="4143404" cy="135428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Х</a:t>
            </a:r>
            <a:r>
              <a:rPr lang="ru-RU" sz="1200" i="1" dirty="0" smtClean="0">
                <a:latin typeface="Bookman Old Style" pitchFamily="18" charset="0"/>
              </a:rPr>
              <a:t>одатайство Управления образования  города Лыткарино Московской области о присвоении звания «Почетный гражданин города»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Сушко  Ирине  Артемовне</a:t>
            </a:r>
            <a:r>
              <a:rPr lang="ru-RU" sz="1200" i="1" dirty="0" smtClean="0">
                <a:latin typeface="Bookman Old Style" pitchFamily="18" charset="0"/>
              </a:rPr>
              <a:t>.</a:t>
            </a:r>
            <a:endParaRPr lang="ru-RU" sz="1200" dirty="0">
              <a:latin typeface="Bookman Old Style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57752" y="5286388"/>
            <a:ext cx="40719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endParaRPr lang="ru-RU" sz="1000" b="1" dirty="0">
              <a:latin typeface="Bookman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57752" y="6386939"/>
            <a:ext cx="4214842" cy="27699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>
                <a:solidFill>
                  <a:srgbClr val="FF0000"/>
                </a:solidFill>
                <a:latin typeface="Bookman Old Style" pitchFamily="18" charset="0"/>
              </a:rPr>
              <a:t>Основание: 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ф. 35, </a:t>
            </a:r>
            <a:r>
              <a:rPr lang="ru-RU" sz="1200" b="1" i="1" dirty="0">
                <a:solidFill>
                  <a:srgbClr val="FF0000"/>
                </a:solidFill>
                <a:latin typeface="Bookman Old Style" pitchFamily="18" charset="0"/>
              </a:rPr>
              <a:t>оп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. 1</a:t>
            </a:r>
            <a:r>
              <a:rPr lang="ru-RU" sz="1200" b="1" i="1" dirty="0">
                <a:solidFill>
                  <a:srgbClr val="FF0000"/>
                </a:solidFill>
                <a:latin typeface="Bookman Old Style" pitchFamily="18" charset="0"/>
              </a:rPr>
              <a:t>, 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д. 1017, л. 1.</a:t>
            </a:r>
            <a:endParaRPr lang="ru-RU" sz="1000" b="1" i="1" dirty="0">
              <a:solidFill>
                <a:srgbClr val="FF0000"/>
              </a:solidFill>
            </a:endParaRPr>
          </a:p>
        </p:txBody>
      </p:sp>
      <p:pic>
        <p:nvPicPr>
          <p:cNvPr id="9" name="Рисунок 8" descr="Сушко хар-ка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57158" y="500042"/>
            <a:ext cx="4071966" cy="5857916"/>
          </a:xfrm>
          <a:prstGeom prst="rect">
            <a:avLst/>
          </a:prstGeom>
        </p:spPr>
      </p:pic>
    </p:spTree>
  </p:cSld>
  <p:clrMapOvr>
    <a:masterClrMapping/>
  </p:clrMapOvr>
  <p:transition spd="med" advClick="0" advTm="20000">
    <p:wipe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85728"/>
            <a:ext cx="8501122" cy="6215106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 descr="картин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39415" y="4529636"/>
            <a:ext cx="1439910" cy="1785950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sp>
        <p:nvSpPr>
          <p:cNvPr id="4" name="TextBox 3"/>
          <p:cNvSpPr txBox="1"/>
          <p:nvPr/>
        </p:nvSpPr>
        <p:spPr>
          <a:xfrm>
            <a:off x="2857488" y="3143248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lytkari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390483"/>
            <a:ext cx="1643074" cy="1143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0816" y="1543954"/>
            <a:ext cx="5948424" cy="209288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u="sng" dirty="0" smtClean="0">
                <a:solidFill>
                  <a:srgbClr val="FF0000"/>
                </a:solidFill>
                <a:latin typeface="Bookman Old Style" pitchFamily="18" charset="0"/>
              </a:rPr>
              <a:t>Гринёв Владимир Степанович</a:t>
            </a:r>
          </a:p>
          <a:p>
            <a:pPr algn="ctr"/>
            <a:endParaRPr lang="ru-RU" sz="8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lvl="0" indent="457200" algn="just">
              <a:lnSpc>
                <a:spcPct val="150000"/>
              </a:lnSpc>
            </a:pPr>
            <a:r>
              <a:rPr lang="ru-RU" sz="1350" b="1" i="1" dirty="0" smtClean="0">
                <a:solidFill>
                  <a:srgbClr val="FF0000"/>
                </a:solidFill>
                <a:latin typeface="Bookman Old Style" pitchFamily="18" charset="0"/>
              </a:rPr>
              <a:t>П</a:t>
            </a:r>
            <a:r>
              <a:rPr lang="ru-RU" sz="1350" i="1" dirty="0" smtClean="0">
                <a:solidFill>
                  <a:prstClr val="black"/>
                </a:solidFill>
                <a:latin typeface="Bookman Old Style" pitchFamily="18" charset="0"/>
              </a:rPr>
              <a:t>очетное </a:t>
            </a:r>
            <a:r>
              <a:rPr lang="ru-RU" sz="1350" i="1" dirty="0">
                <a:solidFill>
                  <a:prstClr val="black"/>
                </a:solidFill>
                <a:latin typeface="Bookman Old Style" pitchFamily="18" charset="0"/>
              </a:rPr>
              <a:t>звание присвоено </a:t>
            </a:r>
            <a:r>
              <a:rPr lang="ru-RU" sz="1350" i="1" dirty="0" smtClean="0">
                <a:solidFill>
                  <a:prstClr val="black"/>
                </a:solidFill>
                <a:latin typeface="Bookman Old Style" pitchFamily="18" charset="0"/>
              </a:rPr>
              <a:t>решением </a:t>
            </a:r>
            <a:r>
              <a:rPr lang="ru-RU" sz="1350" i="1" dirty="0">
                <a:solidFill>
                  <a:prstClr val="black"/>
                </a:solidFill>
                <a:latin typeface="Bookman Old Style" pitchFamily="18" charset="0"/>
              </a:rPr>
              <a:t>Совета депутатов </a:t>
            </a:r>
            <a:r>
              <a:rPr lang="ru-RU" sz="1350" i="1" dirty="0" smtClean="0">
                <a:solidFill>
                  <a:prstClr val="black"/>
                </a:solidFill>
                <a:latin typeface="Bookman Old Style" pitchFamily="18" charset="0"/>
              </a:rPr>
              <a:t>города Лыткарино от </a:t>
            </a:r>
            <a:r>
              <a:rPr lang="ru-RU" sz="1350" i="1" dirty="0" smtClean="0">
                <a:solidFill>
                  <a:srgbClr val="FF0000"/>
                </a:solidFill>
                <a:latin typeface="Bookman Old Style" pitchFamily="18" charset="0"/>
              </a:rPr>
              <a:t>24.08.2017 № 237/25</a:t>
            </a:r>
            <a:r>
              <a:rPr lang="ru-RU" sz="1350" i="1" dirty="0" smtClean="0">
                <a:solidFill>
                  <a:prstClr val="black"/>
                </a:solidFill>
                <a:latin typeface="Bookman Old Style" pitchFamily="18" charset="0"/>
              </a:rPr>
              <a:t>.</a:t>
            </a:r>
            <a:r>
              <a:rPr lang="ru-RU" sz="1350" i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ru-RU" sz="1350" i="1" dirty="0" smtClean="0">
                <a:solidFill>
                  <a:prstClr val="black"/>
                </a:solidFill>
                <a:latin typeface="Bookman Old Style" pitchFamily="18" charset="0"/>
                <a:ea typeface="Times New Roman" pitchFamily="18" charset="0"/>
              </a:rPr>
              <a:t>Владимир </a:t>
            </a:r>
            <a:r>
              <a:rPr lang="ru-RU" sz="1350" i="1" dirty="0">
                <a:solidFill>
                  <a:prstClr val="black"/>
                </a:solidFill>
                <a:latin typeface="Bookman Old Style" pitchFamily="18" charset="0"/>
                <a:ea typeface="Times New Roman" pitchFamily="18" charset="0"/>
              </a:rPr>
              <a:t>Степанович – 28 лет проработал в должности директора </a:t>
            </a:r>
            <a:r>
              <a:rPr lang="ru-RU" sz="1350" i="1" dirty="0" err="1" smtClean="0">
                <a:solidFill>
                  <a:prstClr val="black"/>
                </a:solidFill>
                <a:latin typeface="Bookman Old Style" pitchFamily="18" charset="0"/>
                <a:ea typeface="Times New Roman" pitchFamily="18" charset="0"/>
              </a:rPr>
              <a:t>Лыткаринского</a:t>
            </a:r>
            <a:r>
              <a:rPr lang="ru-RU" sz="1350" i="1" dirty="0" smtClean="0">
                <a:solidFill>
                  <a:prstClr val="black"/>
                </a:solidFill>
                <a:latin typeface="Bookman Old Style" pitchFamily="18" charset="0"/>
                <a:ea typeface="Times New Roman" pitchFamily="18" charset="0"/>
              </a:rPr>
              <a:t> промышленно-гуманитарного колледжа.         Созданный  им   уникальный   тип   многопрофильного</a:t>
            </a:r>
            <a:r>
              <a:rPr lang="ru-RU" sz="1400" i="1" dirty="0">
                <a:solidFill>
                  <a:prstClr val="black"/>
                </a:solidFill>
                <a:latin typeface="Bookman Old Style" pitchFamily="18" charset="0"/>
                <a:ea typeface="Times New Roman" pitchFamily="18" charset="0"/>
              </a:rPr>
              <a:t> </a:t>
            </a:r>
            <a:r>
              <a:rPr lang="ru-RU" sz="1400" i="1" dirty="0" smtClean="0">
                <a:solidFill>
                  <a:prstClr val="black"/>
                </a:solidFill>
                <a:latin typeface="Bookman Old Style" pitchFamily="18" charset="0"/>
                <a:ea typeface="Times New Roman" pitchFamily="18" charset="0"/>
              </a:rPr>
              <a:t>  учебного</a:t>
            </a:r>
            <a:endParaRPr lang="ru-RU" sz="1350" i="1" dirty="0">
              <a:latin typeface="Bookman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4342" y="4479689"/>
            <a:ext cx="5570922" cy="200721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350" i="1" dirty="0" smtClean="0">
                <a:latin typeface="Bookman Old Style" pitchFamily="18" charset="0"/>
              </a:rPr>
              <a:t>Награжден: медалью </a:t>
            </a:r>
            <a:r>
              <a:rPr lang="ru-RU" sz="1350" i="1" dirty="0">
                <a:latin typeface="Bookman Old Style" panose="02050604050505020204" pitchFamily="18" charset="0"/>
              </a:rPr>
              <a:t>ордена </a:t>
            </a:r>
            <a:r>
              <a:rPr lang="ru-RU" sz="135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«За заслуги перед </a:t>
            </a:r>
            <a:r>
              <a:rPr lang="ru-RU" sz="1350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Отечеством    I </a:t>
            </a:r>
            <a:r>
              <a:rPr lang="ru-RU" sz="135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степени»</a:t>
            </a:r>
            <a:r>
              <a:rPr lang="ru-RU" sz="1350" i="1" dirty="0">
                <a:latin typeface="Bookman Old Style" panose="02050604050505020204" pitchFamily="18" charset="0"/>
              </a:rPr>
              <a:t>, </a:t>
            </a:r>
            <a:r>
              <a:rPr lang="ru-RU" sz="1350" i="1" dirty="0" smtClean="0">
                <a:latin typeface="Bookman Old Style" panose="02050604050505020204" pitchFamily="18" charset="0"/>
              </a:rPr>
              <a:t>медалью </a:t>
            </a:r>
            <a:r>
              <a:rPr lang="ru-RU" sz="1350" i="1" dirty="0">
                <a:latin typeface="Bookman Old Style" panose="02050604050505020204" pitchFamily="18" charset="0"/>
              </a:rPr>
              <a:t>ордена </a:t>
            </a:r>
            <a:r>
              <a:rPr lang="ru-RU" sz="135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«За заслуги перед </a:t>
            </a:r>
            <a:r>
              <a:rPr lang="ru-RU" sz="1350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Отечеством   II </a:t>
            </a:r>
            <a:r>
              <a:rPr lang="ru-RU" sz="135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степени»</a:t>
            </a:r>
            <a:r>
              <a:rPr lang="ru-RU" sz="1350" i="1" dirty="0">
                <a:latin typeface="Bookman Old Style" panose="02050604050505020204" pitchFamily="18" charset="0"/>
              </a:rPr>
              <a:t>, орденом </a:t>
            </a:r>
            <a:r>
              <a:rPr lang="ru-RU" sz="135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К.Д. </a:t>
            </a:r>
            <a:r>
              <a:rPr lang="ru-RU" sz="1350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Ушинского</a:t>
            </a:r>
            <a:r>
              <a:rPr lang="ru-RU" sz="1350" i="1" dirty="0" smtClean="0">
                <a:latin typeface="Bookman Old Style" panose="02050604050505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ru-RU" sz="1350" i="1" dirty="0" smtClean="0">
                <a:latin typeface="Bookman Old Style" panose="02050604050505020204" pitchFamily="18" charset="0"/>
              </a:rPr>
              <a:t>Присвоены почетные звания: </a:t>
            </a:r>
            <a:r>
              <a:rPr lang="ru-RU" sz="135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«Заслуженный учитель Российской Федерации</a:t>
            </a:r>
            <a:r>
              <a:rPr lang="ru-RU" sz="1350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»</a:t>
            </a:r>
            <a:r>
              <a:rPr lang="ru-RU" sz="1350" i="1" dirty="0" smtClean="0">
                <a:latin typeface="Bookman Old Style" panose="02050604050505020204" pitchFamily="18" charset="0"/>
              </a:rPr>
              <a:t>, </a:t>
            </a:r>
            <a:r>
              <a:rPr lang="ru-RU" sz="1350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«</a:t>
            </a:r>
            <a:r>
              <a:rPr lang="ru-RU" sz="135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Заслуженный работник образования Московской области»</a:t>
            </a:r>
            <a:r>
              <a:rPr lang="ru-RU" sz="1350" i="1" dirty="0">
                <a:latin typeface="Bookman Old Style" panose="02050604050505020204" pitchFamily="18" charset="0"/>
              </a:rPr>
              <a:t>.</a:t>
            </a:r>
            <a:r>
              <a:rPr lang="ru-RU" sz="1400" i="1" dirty="0" smtClean="0">
                <a:latin typeface="Bookman Old Style" pitchFamily="18" charset="0"/>
              </a:rPr>
              <a:t> </a:t>
            </a:r>
          </a:p>
        </p:txBody>
      </p:sp>
      <p:pic>
        <p:nvPicPr>
          <p:cNvPr id="10" name="Рисунок 9" descr="pochet_gr_lutkarin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2138" y="4481028"/>
            <a:ext cx="1240127" cy="1929087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sp>
        <p:nvSpPr>
          <p:cNvPr id="15" name="TextBox 14"/>
          <p:cNvSpPr txBox="1"/>
          <p:nvPr/>
        </p:nvSpPr>
        <p:spPr>
          <a:xfrm>
            <a:off x="436113" y="3482424"/>
            <a:ext cx="8343212" cy="73866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 eaLnBrk="0" fontAlgn="t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350" i="1" dirty="0" smtClean="0">
                <a:latin typeface="Bookman Old Style" pitchFamily="18" charset="0"/>
                <a:ea typeface="Times New Roman" pitchFamily="18" charset="0"/>
              </a:rPr>
              <a:t>заведения непрерывного профессионального образования, «Московский областной     государственный   колледж   технологий,   экономики    и    </a:t>
            </a:r>
            <a:r>
              <a:rPr lang="ru-RU" sz="1350" i="1" dirty="0" smtClean="0">
                <a:solidFill>
                  <a:prstClr val="black"/>
                </a:solidFill>
                <a:latin typeface="Bookman Old Style" pitchFamily="18" charset="0"/>
              </a:rPr>
              <a:t>предпринимательства</a:t>
            </a:r>
            <a:r>
              <a:rPr lang="ru-RU" sz="1350" i="1" dirty="0">
                <a:solidFill>
                  <a:prstClr val="black"/>
                </a:solidFill>
                <a:latin typeface="Bookman Old Style" pitchFamily="18" charset="0"/>
              </a:rPr>
              <a:t>», </a:t>
            </a:r>
            <a:r>
              <a:rPr lang="ru-RU" sz="1350" i="1" dirty="0" smtClean="0">
                <a:solidFill>
                  <a:prstClr val="black"/>
                </a:solidFill>
                <a:latin typeface="Bookman Old Style" pitchFamily="18" charset="0"/>
              </a:rPr>
              <a:t>  прочно</a:t>
            </a:r>
            <a:endParaRPr lang="ru-RU" sz="1350" i="1" dirty="0" smtClean="0">
              <a:latin typeface="Bookman Old Style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6113" y="4077072"/>
            <a:ext cx="8422167" cy="40395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just" eaLnBrk="0" fontAlgn="t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350" i="1" dirty="0" smtClean="0">
                <a:latin typeface="Bookman Old Style" pitchFamily="18" charset="0"/>
              </a:rPr>
              <a:t>завоевал  авторитет в </a:t>
            </a:r>
            <a:r>
              <a:rPr lang="ru-RU" sz="1350" i="1" dirty="0">
                <a:latin typeface="Bookman Old Style" pitchFamily="18" charset="0"/>
              </a:rPr>
              <a:t>Московской </a:t>
            </a:r>
            <a:r>
              <a:rPr lang="ru-RU" sz="1350" i="1" dirty="0" smtClean="0">
                <a:latin typeface="Bookman Old Style" pitchFamily="18" charset="0"/>
              </a:rPr>
              <a:t> области и за ее </a:t>
            </a:r>
            <a:r>
              <a:rPr lang="ru-RU" sz="1350" i="1" dirty="0">
                <a:latin typeface="Bookman Old Style" pitchFamily="18" charset="0"/>
              </a:rPr>
              <a:t>пределами.</a:t>
            </a:r>
            <a:endParaRPr lang="ru-RU" sz="1350" i="1" dirty="0" smtClean="0">
              <a:latin typeface="Bookman Old Style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98" y="428605"/>
            <a:ext cx="2402658" cy="3144412"/>
          </a:xfrm>
          <a:prstGeom prst="rect">
            <a:avLst/>
          </a:prstGeom>
          <a:ln w="28575">
            <a:solidFill>
              <a:srgbClr val="B72A1F"/>
            </a:solidFill>
          </a:ln>
        </p:spPr>
      </p:pic>
    </p:spTree>
    <p:extLst>
      <p:ext uri="{BB962C8B-B14F-4D97-AF65-F5344CB8AC3E}">
        <p14:creationId xmlns:p14="http://schemas.microsoft.com/office/powerpoint/2010/main" val="3322449643"/>
      </p:ext>
    </p:extLst>
  </p:cSld>
  <p:clrMapOvr>
    <a:masterClrMapping/>
  </p:clrMapOvr>
  <p:transition spd="med" advClick="0" advTm="28000">
    <p:wipe dir="r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86314" cy="6858000"/>
          </a:xfrm>
          <a:prstGeom prst="rect">
            <a:avLst/>
          </a:prstGeom>
        </p:spPr>
      </p:pic>
      <p:pic>
        <p:nvPicPr>
          <p:cNvPr id="6" name="Рисунок 5" descr="lytkari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198" y="142852"/>
            <a:ext cx="1643074" cy="11430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70" y="416925"/>
            <a:ext cx="4057773" cy="60241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50624" y="1916832"/>
            <a:ext cx="4104456" cy="1674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400" b="1" i="1" dirty="0">
                <a:solidFill>
                  <a:srgbClr val="FF0000"/>
                </a:solidFill>
                <a:latin typeface="Bookman Old Style" pitchFamily="18" charset="0"/>
              </a:rPr>
              <a:t>Р</a:t>
            </a:r>
            <a:r>
              <a:rPr lang="ru-RU" sz="1400" i="1" dirty="0">
                <a:solidFill>
                  <a:prstClr val="black"/>
                </a:solidFill>
                <a:latin typeface="Bookman Old Style" pitchFamily="18" charset="0"/>
              </a:rPr>
              <a:t>ешение Совета депутатов города </a:t>
            </a:r>
            <a:r>
              <a:rPr lang="ru-RU" sz="1400" i="1" dirty="0" smtClean="0">
                <a:solidFill>
                  <a:prstClr val="black"/>
                </a:solidFill>
                <a:latin typeface="Bookman Old Style" pitchFamily="18" charset="0"/>
              </a:rPr>
              <a:t>Лыткарино Московской области от           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24.08.2017  № 237/25 </a:t>
            </a:r>
            <a:r>
              <a:rPr lang="ru-RU" sz="1400" i="1" dirty="0" smtClean="0">
                <a:solidFill>
                  <a:prstClr val="black"/>
                </a:solidFill>
                <a:latin typeface="Bookman Old Style" pitchFamily="18" charset="0"/>
              </a:rPr>
              <a:t>о присвоении звания «</a:t>
            </a:r>
            <a:r>
              <a:rPr lang="ru-RU" sz="1400" i="1" dirty="0">
                <a:solidFill>
                  <a:prstClr val="black"/>
                </a:solidFill>
                <a:latin typeface="Bookman Old Style" pitchFamily="18" charset="0"/>
              </a:rPr>
              <a:t>Почетный гражданин </a:t>
            </a:r>
            <a:r>
              <a:rPr lang="ru-RU" sz="1400" i="1" dirty="0" smtClean="0">
                <a:solidFill>
                  <a:prstClr val="black"/>
                </a:solidFill>
                <a:latin typeface="Bookman Old Style" pitchFamily="18" charset="0"/>
              </a:rPr>
              <a:t>города Лыткарино</a:t>
            </a:r>
            <a:r>
              <a:rPr lang="ru-RU" sz="1400" i="1" dirty="0">
                <a:solidFill>
                  <a:prstClr val="black"/>
                </a:solidFill>
                <a:latin typeface="Bookman Old Style" pitchFamily="18" charset="0"/>
              </a:rPr>
              <a:t>»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Гринёву Владимиру Степановичу</a:t>
            </a:r>
            <a:r>
              <a:rPr lang="ru-RU" sz="1400" i="1" dirty="0" smtClean="0">
                <a:solidFill>
                  <a:prstClr val="black"/>
                </a:solidFill>
                <a:latin typeface="Bookman Old Style" pitchFamily="18" charset="0"/>
              </a:rPr>
              <a:t>.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850624" y="6441075"/>
            <a:ext cx="4104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200" b="1" dirty="0">
                <a:solidFill>
                  <a:srgbClr val="FF0000"/>
                </a:solidFill>
                <a:latin typeface="Bookman Old Style" pitchFamily="18" charset="0"/>
              </a:rPr>
              <a:t>Основание: </a:t>
            </a:r>
            <a:r>
              <a:rPr lang="ru-RU" sz="1200" b="1" i="1" dirty="0">
                <a:solidFill>
                  <a:srgbClr val="FF0000"/>
                </a:solidFill>
                <a:latin typeface="Bookman Old Style" pitchFamily="18" charset="0"/>
              </a:rPr>
              <a:t>ф. 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61, </a:t>
            </a:r>
            <a:r>
              <a:rPr lang="ru-RU" sz="1200" b="1" i="1" dirty="0">
                <a:solidFill>
                  <a:srgbClr val="FF0000"/>
                </a:solidFill>
                <a:latin typeface="Bookman Old Style" pitchFamily="18" charset="0"/>
              </a:rPr>
              <a:t>оп. 1, д. 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256, л. 3.</a:t>
            </a:r>
            <a:endParaRPr lang="ru-RU" sz="1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0360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20000">
    <p:wipe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86314" cy="6858000"/>
          </a:xfrm>
          <a:prstGeom prst="rect">
            <a:avLst/>
          </a:prstGeom>
        </p:spPr>
      </p:pic>
      <p:pic>
        <p:nvPicPr>
          <p:cNvPr id="3" name="Рисунок 2" descr="lytkari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198" y="142852"/>
            <a:ext cx="1643074" cy="11430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51" y="472341"/>
            <a:ext cx="3920411" cy="59239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60032" y="2204864"/>
            <a:ext cx="417646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just">
              <a:lnSpc>
                <a:spcPct val="150000"/>
              </a:lnSpc>
            </a:pPr>
            <a:r>
              <a:rPr lang="ru-RU" sz="1400" b="1" i="1" dirty="0">
                <a:solidFill>
                  <a:srgbClr val="FF0000"/>
                </a:solidFill>
                <a:latin typeface="Bookman Old Style" pitchFamily="18" charset="0"/>
              </a:rPr>
              <a:t>Х</a:t>
            </a:r>
            <a:r>
              <a:rPr lang="ru-RU" sz="1400" i="1" dirty="0">
                <a:solidFill>
                  <a:prstClr val="black"/>
                </a:solidFill>
                <a:latin typeface="Bookman Old Style" pitchFamily="18" charset="0"/>
              </a:rPr>
              <a:t>одатайство </a:t>
            </a:r>
            <a:r>
              <a:rPr lang="ru-RU" sz="1400" i="1" dirty="0" smtClean="0">
                <a:solidFill>
                  <a:prstClr val="black"/>
                </a:solidFill>
                <a:latin typeface="Bookman Old Style" pitchFamily="18" charset="0"/>
              </a:rPr>
              <a:t>педагогического коллектива филиала государственного бюджетного образовательного учреждения высшего образования Московской области «Университет «Дубна» - </a:t>
            </a:r>
            <a:r>
              <a:rPr lang="ru-RU" sz="1400" i="1" dirty="0" err="1" smtClean="0">
                <a:solidFill>
                  <a:prstClr val="black"/>
                </a:solidFill>
                <a:latin typeface="Bookman Old Style" pitchFamily="18" charset="0"/>
              </a:rPr>
              <a:t>Лыткаринский</a:t>
            </a:r>
            <a:r>
              <a:rPr lang="ru-RU" sz="1400" i="1" dirty="0" smtClean="0">
                <a:solidFill>
                  <a:prstClr val="black"/>
                </a:solidFill>
                <a:latin typeface="Bookman Old Style" pitchFamily="18" charset="0"/>
              </a:rPr>
              <a:t> промышленно-гуманитарный колледж о присвоении звания </a:t>
            </a:r>
            <a:r>
              <a:rPr lang="ru-RU" sz="1400" i="1" dirty="0">
                <a:solidFill>
                  <a:prstClr val="black"/>
                </a:solidFill>
                <a:latin typeface="Bookman Old Style" pitchFamily="18" charset="0"/>
              </a:rPr>
              <a:t>«Почетный гражданин </a:t>
            </a:r>
            <a:r>
              <a:rPr lang="ru-RU" sz="1400" i="1" dirty="0" smtClean="0">
                <a:solidFill>
                  <a:prstClr val="black"/>
                </a:solidFill>
                <a:latin typeface="Bookman Old Style" pitchFamily="18" charset="0"/>
              </a:rPr>
              <a:t>города Лыткарино» 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Гринёву Владимиру Степановичу</a:t>
            </a:r>
            <a:r>
              <a:rPr lang="ru-RU" sz="1400" i="1" dirty="0" smtClean="0">
                <a:solidFill>
                  <a:prstClr val="black"/>
                </a:solidFill>
                <a:latin typeface="Bookman Old Style" pitchFamily="18" charset="0"/>
              </a:rPr>
              <a:t>.</a:t>
            </a:r>
            <a:endParaRPr lang="ru-RU" sz="1400" dirty="0">
              <a:solidFill>
                <a:prstClr val="black"/>
              </a:solidFill>
              <a:latin typeface="Bookman Old Style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0032" y="6453336"/>
            <a:ext cx="3816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200" b="1" dirty="0">
                <a:solidFill>
                  <a:srgbClr val="FF0000"/>
                </a:solidFill>
                <a:latin typeface="Bookman Old Style" pitchFamily="18" charset="0"/>
              </a:rPr>
              <a:t>Основание: </a:t>
            </a:r>
            <a:r>
              <a:rPr lang="ru-RU" sz="1200" b="1" i="1" dirty="0">
                <a:solidFill>
                  <a:srgbClr val="FF0000"/>
                </a:solidFill>
                <a:latin typeface="Bookman Old Style" pitchFamily="18" charset="0"/>
              </a:rPr>
              <a:t>ф. 35, оп. 1, 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д. 1108, л. 3.</a:t>
            </a:r>
            <a:endParaRPr lang="ru-RU" sz="1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079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20000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488" y="3143248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857752" y="1357298"/>
            <a:ext cx="4143404" cy="507831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endParaRPr lang="ru-RU" sz="16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    </a:t>
            </a:r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Р</a:t>
            </a:r>
            <a:r>
              <a:rPr lang="ru-RU" sz="1200" i="1" dirty="0" smtClean="0">
                <a:latin typeface="Bookman Old Style" pitchFamily="18" charset="0"/>
              </a:rPr>
              <a:t>ешение исполнительного комитета </a:t>
            </a:r>
            <a:r>
              <a:rPr lang="ru-RU" sz="1200" i="1" dirty="0" err="1" smtClean="0">
                <a:latin typeface="Bookman Old Style" pitchFamily="18" charset="0"/>
              </a:rPr>
              <a:t>Лыткаринского</a:t>
            </a:r>
            <a:r>
              <a:rPr lang="ru-RU" sz="1200" i="1" dirty="0" smtClean="0">
                <a:latin typeface="Bookman Old Style" pitchFamily="18" charset="0"/>
              </a:rPr>
              <a:t> городского Совета народных депутатов от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11.04.1980 № 217/7</a:t>
            </a:r>
            <a:r>
              <a:rPr lang="ru-RU" sz="1200" i="1" dirty="0" smtClean="0">
                <a:latin typeface="Bookman Old Style" pitchFamily="18" charset="0"/>
              </a:rPr>
              <a:t> о присвоении звания «Почетный гражданин города Лыткарино»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Шевцову Ивану Яковлевичу</a:t>
            </a:r>
            <a:r>
              <a:rPr lang="ru-RU" sz="1200" i="1" dirty="0" smtClean="0">
                <a:latin typeface="Bookman Old Style" pitchFamily="18" charset="0"/>
              </a:rPr>
              <a:t>.</a:t>
            </a:r>
          </a:p>
          <a:p>
            <a:pPr indent="457200"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endParaRPr lang="ru-RU" sz="1400" i="1" dirty="0" smtClean="0"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endParaRPr lang="ru-RU" sz="1400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endParaRPr lang="ru-RU" sz="1400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200" b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  <a:latin typeface="Bookman Old Style" pitchFamily="18" charset="0"/>
              </a:rPr>
              <a:t>Основание:</a:t>
            </a:r>
            <a:r>
              <a:rPr lang="ru-RU" sz="1200" b="1" dirty="0" smtClean="0">
                <a:latin typeface="Bookman Old Style" pitchFamily="18" charset="0"/>
              </a:rPr>
              <a:t> 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ф.2, оп.1, д.439, л.83. </a:t>
            </a:r>
            <a:endParaRPr lang="ru-RU" sz="1200" b="1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13" name="Рисунок 12" descr="lytkari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198" y="142852"/>
            <a:ext cx="1643074" cy="11430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86314" cy="6858000"/>
          </a:xfrm>
          <a:prstGeom prst="rect">
            <a:avLst/>
          </a:prstGeom>
        </p:spPr>
      </p:pic>
      <p:pic>
        <p:nvPicPr>
          <p:cNvPr id="7" name="Рисунок 6" descr="Шевцов, ф.2, оп.1, д.439,л.83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57158" y="428604"/>
            <a:ext cx="4071965" cy="5929354"/>
          </a:xfrm>
          <a:prstGeom prst="rect">
            <a:avLst/>
          </a:prstGeom>
        </p:spPr>
      </p:pic>
    </p:spTree>
  </p:cSld>
  <p:clrMapOvr>
    <a:masterClrMapping/>
  </p:clrMapOvr>
  <p:transition spd="med" advClick="0" advTm="20000">
    <p:wipe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63173"/>
            <a:ext cx="8501122" cy="6215106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02" y="404664"/>
            <a:ext cx="1656184" cy="1091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2376264" cy="321945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5" name="Рисунок 4" descr="pochet_gr_lutkarin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2138" y="4481028"/>
            <a:ext cx="1240127" cy="1929087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pic>
        <p:nvPicPr>
          <p:cNvPr id="6" name="Рисунок 5" descr="картинк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39415" y="4624165"/>
            <a:ext cx="1439910" cy="1785950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sp>
        <p:nvSpPr>
          <p:cNvPr id="7" name="TextBox 6"/>
          <p:cNvSpPr txBox="1"/>
          <p:nvPr/>
        </p:nvSpPr>
        <p:spPr>
          <a:xfrm>
            <a:off x="2843808" y="1628800"/>
            <a:ext cx="5935517" cy="20736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i="1" u="sng" dirty="0" smtClean="0">
                <a:solidFill>
                  <a:srgbClr val="FF0000"/>
                </a:solidFill>
                <a:latin typeface="Bookman Old Style" pitchFamily="18" charset="0"/>
              </a:rPr>
              <a:t>Петухов Анатолий Николаевич</a:t>
            </a:r>
            <a:endParaRPr lang="ru-RU" sz="2000" b="1" i="1" u="sng" dirty="0">
              <a:solidFill>
                <a:srgbClr val="FF0000"/>
              </a:solidFill>
              <a:latin typeface="Bookman Old Style" pitchFamily="18" charset="0"/>
            </a:endParaRPr>
          </a:p>
          <a:p>
            <a:pPr lvl="0" indent="457200" algn="just">
              <a:lnSpc>
                <a:spcPct val="150000"/>
              </a:lnSpc>
            </a:pPr>
            <a:endParaRPr lang="ru-RU" sz="500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lvl="0" indent="457200" algn="just">
              <a:lnSpc>
                <a:spcPct val="150000"/>
              </a:lnSpc>
            </a:pPr>
            <a:r>
              <a:rPr lang="ru-RU" sz="1350" b="1" i="1" dirty="0" smtClean="0">
                <a:solidFill>
                  <a:srgbClr val="FF0000"/>
                </a:solidFill>
                <a:latin typeface="Bookman Old Style" pitchFamily="18" charset="0"/>
              </a:rPr>
              <a:t>П</a:t>
            </a:r>
            <a:r>
              <a:rPr lang="ru-RU" sz="1350" i="1" dirty="0" smtClean="0">
                <a:solidFill>
                  <a:prstClr val="black"/>
                </a:solidFill>
                <a:latin typeface="Bookman Old Style" pitchFamily="18" charset="0"/>
              </a:rPr>
              <a:t>очетное </a:t>
            </a:r>
            <a:r>
              <a:rPr lang="ru-RU" sz="1350" i="1" dirty="0">
                <a:solidFill>
                  <a:prstClr val="black"/>
                </a:solidFill>
                <a:latin typeface="Bookman Old Style" pitchFamily="18" charset="0"/>
              </a:rPr>
              <a:t>звание присвоено </a:t>
            </a:r>
            <a:r>
              <a:rPr lang="ru-RU" sz="1350" i="1" dirty="0" smtClean="0">
                <a:solidFill>
                  <a:prstClr val="black"/>
                </a:solidFill>
                <a:latin typeface="Bookman Old Style" pitchFamily="18" charset="0"/>
              </a:rPr>
              <a:t>решением </a:t>
            </a:r>
            <a:r>
              <a:rPr lang="ru-RU" sz="1350" i="1" dirty="0">
                <a:solidFill>
                  <a:prstClr val="black"/>
                </a:solidFill>
                <a:latin typeface="Bookman Old Style" pitchFamily="18" charset="0"/>
              </a:rPr>
              <a:t>Совета депутатов </a:t>
            </a:r>
            <a:r>
              <a:rPr lang="ru-RU" sz="1350" i="1" dirty="0" smtClean="0">
                <a:solidFill>
                  <a:prstClr val="black"/>
                </a:solidFill>
                <a:latin typeface="Bookman Old Style" pitchFamily="18" charset="0"/>
              </a:rPr>
              <a:t>городского округа </a:t>
            </a:r>
            <a:r>
              <a:rPr lang="ru-RU" sz="1350" i="1" dirty="0">
                <a:solidFill>
                  <a:prstClr val="black"/>
                </a:solidFill>
                <a:latin typeface="Bookman Old Style" pitchFamily="18" charset="0"/>
              </a:rPr>
              <a:t>Лыткарино от </a:t>
            </a:r>
            <a:r>
              <a:rPr lang="ru-RU" sz="1350" i="1" dirty="0" smtClean="0">
                <a:solidFill>
                  <a:srgbClr val="FF0000"/>
                </a:solidFill>
                <a:latin typeface="Bookman Old Style" pitchFamily="18" charset="0"/>
              </a:rPr>
              <a:t>23.08.2018 </a:t>
            </a:r>
            <a:r>
              <a:rPr lang="ru-RU" sz="1350" i="1" dirty="0">
                <a:solidFill>
                  <a:srgbClr val="FF0000"/>
                </a:solidFill>
                <a:latin typeface="Bookman Old Style" pitchFamily="18" charset="0"/>
              </a:rPr>
              <a:t>№ </a:t>
            </a:r>
            <a:r>
              <a:rPr lang="ru-RU" sz="1350" i="1" dirty="0" smtClean="0">
                <a:solidFill>
                  <a:srgbClr val="FF0000"/>
                </a:solidFill>
                <a:latin typeface="Bookman Old Style" pitchFamily="18" charset="0"/>
              </a:rPr>
              <a:t>338/39</a:t>
            </a:r>
            <a:r>
              <a:rPr lang="ru-RU" sz="1350" i="1" dirty="0" smtClean="0">
                <a:solidFill>
                  <a:prstClr val="black"/>
                </a:solidFill>
                <a:latin typeface="Bookman Old Style" pitchFamily="18" charset="0"/>
              </a:rPr>
              <a:t>.</a:t>
            </a:r>
            <a:endParaRPr lang="ru-RU" sz="1350" i="1" dirty="0">
              <a:solidFill>
                <a:srgbClr val="FF0000"/>
              </a:solidFill>
              <a:latin typeface="Bookman Old Style" pitchFamily="18" charset="0"/>
            </a:endParaRPr>
          </a:p>
          <a:p>
            <a:pPr lvl="0" indent="457200" algn="just">
              <a:lnSpc>
                <a:spcPct val="150000"/>
              </a:lnSpc>
            </a:pPr>
            <a:r>
              <a:rPr lang="ru-RU" sz="1350" i="1" dirty="0" smtClean="0">
                <a:solidFill>
                  <a:prstClr val="black"/>
                </a:solidFill>
                <a:latin typeface="Bookman Old Style" pitchFamily="18" charset="0"/>
                <a:ea typeface="Times New Roman" pitchFamily="18" charset="0"/>
              </a:rPr>
              <a:t>Анатолий </a:t>
            </a:r>
            <a:r>
              <a:rPr lang="ru-RU" sz="1350" i="1" dirty="0">
                <a:solidFill>
                  <a:prstClr val="black"/>
                </a:solidFill>
                <a:latin typeface="Bookman Old Style" pitchFamily="18" charset="0"/>
                <a:ea typeface="Times New Roman" pitchFamily="18" charset="0"/>
              </a:rPr>
              <a:t>Николаевич — </a:t>
            </a:r>
            <a:r>
              <a:rPr lang="ru-RU" sz="1350" i="1" dirty="0" smtClean="0">
                <a:solidFill>
                  <a:prstClr val="black"/>
                </a:solidFill>
                <a:latin typeface="Bookman Old Style" pitchFamily="18" charset="0"/>
                <a:ea typeface="Times New Roman" pitchFamily="18" charset="0"/>
              </a:rPr>
              <a:t>доктор технических </a:t>
            </a:r>
            <a:r>
              <a:rPr lang="ru-RU" sz="1350" i="1" dirty="0">
                <a:solidFill>
                  <a:prstClr val="black"/>
                </a:solidFill>
                <a:latin typeface="Bookman Old Style" pitchFamily="18" charset="0"/>
                <a:ea typeface="Times New Roman" pitchFamily="18" charset="0"/>
              </a:rPr>
              <a:t>наук, </a:t>
            </a:r>
            <a:r>
              <a:rPr lang="ru-RU" sz="1350" i="1" dirty="0" smtClean="0">
                <a:solidFill>
                  <a:prstClr val="black"/>
                </a:solidFill>
                <a:latin typeface="Bookman Old Style" pitchFamily="18" charset="0"/>
                <a:ea typeface="Times New Roman" pitchFamily="18" charset="0"/>
              </a:rPr>
              <a:t>профессор </a:t>
            </a:r>
            <a:r>
              <a:rPr lang="ru-RU" sz="1350" i="1" dirty="0">
                <a:solidFill>
                  <a:prstClr val="black"/>
                </a:solidFill>
                <a:latin typeface="Bookman Old Style" pitchFamily="18" charset="0"/>
                <a:ea typeface="Times New Roman" pitchFamily="18" charset="0"/>
              </a:rPr>
              <a:t>МАИ, </a:t>
            </a:r>
            <a:r>
              <a:rPr lang="ru-RU" sz="1350" i="1" dirty="0" smtClean="0">
                <a:solidFill>
                  <a:prstClr val="black"/>
                </a:solidFill>
                <a:latin typeface="Bookman Old Style" pitchFamily="18" charset="0"/>
                <a:ea typeface="Times New Roman" pitchFamily="18" charset="0"/>
              </a:rPr>
              <a:t>академик </a:t>
            </a:r>
            <a:r>
              <a:rPr lang="ru-RU" sz="1350" i="1" dirty="0">
                <a:solidFill>
                  <a:prstClr val="black"/>
                </a:solidFill>
                <a:latin typeface="Bookman Old Style" pitchFamily="18" charset="0"/>
                <a:ea typeface="Times New Roman" pitchFamily="18" charset="0"/>
              </a:rPr>
              <a:t>Российской Академии </a:t>
            </a:r>
            <a:r>
              <a:rPr lang="ru-RU" sz="1350" i="1" dirty="0" smtClean="0">
                <a:solidFill>
                  <a:prstClr val="black"/>
                </a:solidFill>
                <a:latin typeface="Bookman Old Style" pitchFamily="18" charset="0"/>
                <a:ea typeface="Times New Roman" pitchFamily="18" charset="0"/>
              </a:rPr>
              <a:t>естественных наук</a:t>
            </a:r>
            <a:r>
              <a:rPr lang="ru-RU" sz="1350" i="1" dirty="0">
                <a:solidFill>
                  <a:prstClr val="black"/>
                </a:solidFill>
                <a:latin typeface="Bookman Old Style" pitchFamily="18" charset="0"/>
                <a:ea typeface="Times New Roman" pitchFamily="18" charset="0"/>
              </a:rPr>
              <a:t>, </a:t>
            </a:r>
            <a:r>
              <a:rPr lang="ru-RU" sz="1350" i="1" dirty="0" smtClean="0">
                <a:solidFill>
                  <a:prstClr val="black"/>
                </a:solidFill>
                <a:latin typeface="Bookman Old Style" pitchFamily="18" charset="0"/>
                <a:ea typeface="Times New Roman" pitchFamily="18" charset="0"/>
              </a:rPr>
              <a:t>   являлся    главным     научным     сотрудником     отдела</a:t>
            </a:r>
            <a:endParaRPr lang="ru-RU" sz="1350" i="1" dirty="0">
              <a:solidFill>
                <a:prstClr val="black"/>
              </a:solidFill>
              <a:latin typeface="Bookman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2138" y="3624114"/>
            <a:ext cx="840614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350" i="1" dirty="0">
                <a:solidFill>
                  <a:prstClr val="black"/>
                </a:solidFill>
                <a:latin typeface="Bookman Old Style" pitchFamily="18" charset="0"/>
                <a:ea typeface="Times New Roman" pitchFamily="18" charset="0"/>
              </a:rPr>
              <a:t>«Конструкционная прочность деталей ГТД» отделения «Динамика и прочность </a:t>
            </a:r>
            <a:r>
              <a:rPr lang="ru-RU" sz="1350" i="1" dirty="0" smtClean="0">
                <a:solidFill>
                  <a:prstClr val="black"/>
                </a:solidFill>
                <a:latin typeface="Bookman Old Style" pitchFamily="18" charset="0"/>
                <a:ea typeface="Times New Roman" pitchFamily="18" charset="0"/>
              </a:rPr>
              <a:t>двигателей»  </a:t>
            </a:r>
            <a:r>
              <a:rPr lang="ru-RU" sz="1350" i="1" dirty="0">
                <a:solidFill>
                  <a:prstClr val="black"/>
                </a:solidFill>
                <a:latin typeface="Bookman Old Style" pitchFamily="18" charset="0"/>
                <a:ea typeface="Times New Roman" pitchFamily="18" charset="0"/>
              </a:rPr>
              <a:t>ФГУП «Центральный институт авиационного моторостроения им. П.И</a:t>
            </a:r>
            <a:r>
              <a:rPr lang="ru-RU" sz="1350" i="1" dirty="0" smtClean="0">
                <a:solidFill>
                  <a:prstClr val="black"/>
                </a:solidFill>
                <a:latin typeface="Bookman Old Style" pitchFamily="18" charset="0"/>
                <a:ea typeface="Times New Roman" pitchFamily="18" charset="0"/>
              </a:rPr>
              <a:t>. Баранова».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828875" y="4510323"/>
            <a:ext cx="5328592" cy="165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350" i="1" dirty="0" smtClean="0">
                <a:latin typeface="Bookman Old Style" panose="02050604050505020204" pitchFamily="18" charset="0"/>
              </a:rPr>
              <a:t>Награжден: </a:t>
            </a:r>
          </a:p>
          <a:p>
            <a:pPr algn="just">
              <a:lnSpc>
                <a:spcPct val="150000"/>
              </a:lnSpc>
            </a:pPr>
            <a:r>
              <a:rPr lang="ru-RU" sz="1350" i="1" dirty="0" smtClean="0">
                <a:latin typeface="Bookman Old Style" panose="02050604050505020204" pitchFamily="18" charset="0"/>
              </a:rPr>
              <a:t>орденом  </a:t>
            </a:r>
            <a:r>
              <a:rPr lang="ru-RU" sz="1350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«Знак  Почета»</a:t>
            </a:r>
            <a:r>
              <a:rPr lang="ru-RU" sz="1350" i="1" dirty="0" smtClean="0">
                <a:latin typeface="Bookman Old Style" panose="02050604050505020204" pitchFamily="18" charset="0"/>
              </a:rPr>
              <a:t>,  медалью  </a:t>
            </a:r>
            <a:r>
              <a:rPr lang="ru-RU" sz="1350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«Изобретатель СССР»</a:t>
            </a:r>
            <a:r>
              <a:rPr lang="ru-RU" sz="1350" i="1" dirty="0" smtClean="0">
                <a:latin typeface="Bookman Old Style" panose="020506040505050202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ru-RU" sz="1350" i="1" dirty="0" smtClean="0">
                <a:latin typeface="Bookman Old Style" panose="02050604050505020204" pitchFamily="18" charset="0"/>
              </a:rPr>
              <a:t>медалью  </a:t>
            </a:r>
            <a:r>
              <a:rPr lang="ru-RU" sz="1350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«Ветеран  труда  СССР»</a:t>
            </a:r>
            <a:r>
              <a:rPr lang="ru-RU" sz="1350" i="1" dirty="0" smtClean="0">
                <a:latin typeface="Bookman Old Style" panose="02050604050505020204" pitchFamily="18" charset="0"/>
              </a:rPr>
              <a:t>, именными  медалями и премиями генеральных конструкторов В.Я. Климова,  А.М. Люльки и др. </a:t>
            </a:r>
            <a:endParaRPr lang="ru-RU" sz="1350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61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20000">
    <p:wipe dir="r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8631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16632"/>
            <a:ext cx="1656184" cy="1091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47" y="495760"/>
            <a:ext cx="3937420" cy="58664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3724" y="1772816"/>
            <a:ext cx="40187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just">
              <a:lnSpc>
                <a:spcPct val="150000"/>
              </a:lnSpc>
            </a:pPr>
            <a:r>
              <a:rPr lang="ru-RU" sz="1400" b="1" i="1" dirty="0">
                <a:solidFill>
                  <a:srgbClr val="FF0000"/>
                </a:solidFill>
                <a:latin typeface="Bookman Old Style" pitchFamily="18" charset="0"/>
              </a:rPr>
              <a:t>Р</a:t>
            </a:r>
            <a:r>
              <a:rPr lang="ru-RU" sz="1400" i="1" dirty="0">
                <a:solidFill>
                  <a:prstClr val="black"/>
                </a:solidFill>
                <a:latin typeface="Bookman Old Style" pitchFamily="18" charset="0"/>
              </a:rPr>
              <a:t>ешение Совета депутатов </a:t>
            </a:r>
            <a:r>
              <a:rPr lang="ru-RU" sz="1400" i="1" dirty="0" smtClean="0">
                <a:solidFill>
                  <a:prstClr val="black"/>
                </a:solidFill>
                <a:latin typeface="Bookman Old Style" pitchFamily="18" charset="0"/>
              </a:rPr>
              <a:t>городского округа </a:t>
            </a:r>
            <a:r>
              <a:rPr lang="ru-RU" sz="1400" i="1" dirty="0">
                <a:solidFill>
                  <a:prstClr val="black"/>
                </a:solidFill>
                <a:latin typeface="Bookman Old Style" pitchFamily="18" charset="0"/>
              </a:rPr>
              <a:t>Лыткарино Московской области </a:t>
            </a:r>
            <a:r>
              <a:rPr lang="ru-RU" sz="1400" i="1" dirty="0" smtClean="0">
                <a:solidFill>
                  <a:prstClr val="black"/>
                </a:solidFill>
                <a:latin typeface="Bookman Old Style" pitchFamily="18" charset="0"/>
              </a:rPr>
              <a:t>от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23.08.2018 № 338/39 </a:t>
            </a:r>
            <a:r>
              <a:rPr lang="ru-RU" sz="1400" i="1" dirty="0" smtClean="0">
                <a:solidFill>
                  <a:prstClr val="black"/>
                </a:solidFill>
                <a:latin typeface="Bookman Old Style" pitchFamily="18" charset="0"/>
              </a:rPr>
              <a:t>о присвоении звания «</a:t>
            </a:r>
            <a:r>
              <a:rPr lang="ru-RU" sz="1400" i="1" dirty="0">
                <a:solidFill>
                  <a:prstClr val="black"/>
                </a:solidFill>
                <a:latin typeface="Bookman Old Style" pitchFamily="18" charset="0"/>
              </a:rPr>
              <a:t>Почетный гражданин города Лыткарино» </a:t>
            </a:r>
            <a:r>
              <a:rPr lang="ru-RU" sz="1400" i="1" dirty="0">
                <a:solidFill>
                  <a:srgbClr val="FF0000"/>
                </a:solidFill>
                <a:latin typeface="Bookman Old Style" pitchFamily="18" charset="0"/>
              </a:rPr>
              <a:t>П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етухову Анатолию Николаевичу</a:t>
            </a:r>
            <a:r>
              <a:rPr lang="ru-RU" sz="1400" i="1" dirty="0" smtClean="0">
                <a:solidFill>
                  <a:prstClr val="black"/>
                </a:solidFill>
                <a:latin typeface="Bookman Old Style" pitchFamily="18" charset="0"/>
              </a:rPr>
              <a:t>.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3724" y="6471704"/>
            <a:ext cx="4283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200" b="1" dirty="0">
                <a:solidFill>
                  <a:srgbClr val="FF0000"/>
                </a:solidFill>
                <a:latin typeface="Bookman Old Style" pitchFamily="18" charset="0"/>
              </a:rPr>
              <a:t>Основание: </a:t>
            </a:r>
            <a:r>
              <a:rPr lang="ru-RU" sz="1200" b="1" i="1" dirty="0">
                <a:solidFill>
                  <a:srgbClr val="FF0000"/>
                </a:solidFill>
                <a:latin typeface="Bookman Old Style" pitchFamily="18" charset="0"/>
              </a:rPr>
              <a:t>ф. 61, оп. 1, д. 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280, </a:t>
            </a:r>
            <a:r>
              <a:rPr lang="ru-RU" sz="1200" b="1" i="1" dirty="0">
                <a:solidFill>
                  <a:srgbClr val="FF0000"/>
                </a:solidFill>
                <a:latin typeface="Bookman Old Style" pitchFamily="18" charset="0"/>
              </a:rPr>
              <a:t>л. 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134.</a:t>
            </a:r>
            <a:endParaRPr lang="ru-RU" sz="1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788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20000">
    <p:wipe dir="r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8" y="1232412"/>
            <a:ext cx="2835424" cy="40626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079" y="164704"/>
            <a:ext cx="1656184" cy="1091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258" y="1844824"/>
            <a:ext cx="2841625" cy="406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3" y="2407319"/>
            <a:ext cx="2841625" cy="406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2" r="3673"/>
          <a:stretch/>
        </p:blipFill>
        <p:spPr>
          <a:xfrm>
            <a:off x="373917" y="1514328"/>
            <a:ext cx="2461689" cy="34988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" t="2131" r="3953" b="4662"/>
          <a:stretch/>
        </p:blipFill>
        <p:spPr>
          <a:xfrm>
            <a:off x="3363243" y="2125463"/>
            <a:ext cx="2450601" cy="34995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" r="4335" b="3387"/>
          <a:stretch/>
        </p:blipFill>
        <p:spPr>
          <a:xfrm>
            <a:off x="6376404" y="2674212"/>
            <a:ext cx="2443928" cy="35270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03" y="6237312"/>
            <a:ext cx="5895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200" b="1" dirty="0">
                <a:solidFill>
                  <a:srgbClr val="FF0000"/>
                </a:solidFill>
                <a:latin typeface="Bookman Old Style" pitchFamily="18" charset="0"/>
              </a:rPr>
              <a:t>Основание: </a:t>
            </a:r>
            <a:r>
              <a:rPr lang="ru-RU" sz="1200" i="1" dirty="0">
                <a:solidFill>
                  <a:srgbClr val="FF0000"/>
                </a:solidFill>
                <a:latin typeface="Bookman Old Style" pitchFamily="18" charset="0"/>
              </a:rPr>
              <a:t>документы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Администрации </a:t>
            </a:r>
            <a:r>
              <a:rPr lang="ru-RU" sz="1200" i="1" dirty="0">
                <a:solidFill>
                  <a:srgbClr val="FF0000"/>
                </a:solidFill>
                <a:latin typeface="Bookman Old Style" pitchFamily="18" charset="0"/>
              </a:rPr>
              <a:t>городского округа Лыткарино за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2018 </a:t>
            </a:r>
            <a:r>
              <a:rPr lang="ru-RU" sz="1200" i="1" dirty="0">
                <a:solidFill>
                  <a:srgbClr val="FF0000"/>
                </a:solidFill>
                <a:latin typeface="Bookman Old Style" pitchFamily="18" charset="0"/>
              </a:rPr>
              <a:t>год.</a:t>
            </a:r>
            <a:endParaRPr lang="ru-RU" i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422" y="233522"/>
            <a:ext cx="7048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4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Х</a:t>
            </a:r>
            <a:r>
              <a:rPr lang="ru-RU" sz="1400" i="1" dirty="0" smtClean="0">
                <a:latin typeface="Bookman Old Style" panose="02050604050505020204" pitchFamily="18" charset="0"/>
              </a:rPr>
              <a:t>одатайство</a:t>
            </a:r>
            <a:r>
              <a:rPr lang="ru-RU" sz="1400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400" i="1" dirty="0" smtClean="0">
                <a:latin typeface="Bookman Old Style" panose="02050604050505020204" pitchFamily="18" charset="0"/>
              </a:rPr>
              <a:t>директора НИЦ – филиала ЦИАМ, заместителя Генерального директора ФГУП «ЦИАМ им. П.И. Баранова» о присвоении звания «Почетный гражданин города Лыткарино» </a:t>
            </a:r>
            <a:r>
              <a:rPr lang="ru-RU" sz="1400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Петухову Анатолию Николаевичу</a:t>
            </a:r>
            <a:r>
              <a:rPr lang="ru-RU" sz="1400" i="1" dirty="0" smtClean="0">
                <a:latin typeface="Bookman Old Style" panose="02050604050505020204" pitchFamily="18" charset="0"/>
              </a:rPr>
              <a:t>.</a:t>
            </a:r>
            <a:endParaRPr lang="ru-RU" sz="1400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676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20000">
    <p:wipe dir="r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321447"/>
            <a:ext cx="8501122" cy="6215106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449039"/>
            <a:ext cx="2315941" cy="2921687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482" y="384126"/>
            <a:ext cx="1656184" cy="1091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pochet_gr_lutkarin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394" y="4489783"/>
            <a:ext cx="1240127" cy="1929087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pic>
        <p:nvPicPr>
          <p:cNvPr id="6" name="Рисунок 5" descr="картинк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34830" y="4653136"/>
            <a:ext cx="1439910" cy="1785950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sp>
        <p:nvSpPr>
          <p:cNvPr id="7" name="TextBox 6"/>
          <p:cNvSpPr txBox="1"/>
          <p:nvPr/>
        </p:nvSpPr>
        <p:spPr>
          <a:xfrm>
            <a:off x="2855492" y="1496408"/>
            <a:ext cx="5923833" cy="20736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i="1" u="sng" dirty="0" smtClean="0">
                <a:solidFill>
                  <a:srgbClr val="FF0000"/>
                </a:solidFill>
                <a:latin typeface="Bookman Old Style" pitchFamily="18" charset="0"/>
              </a:rPr>
              <a:t>Дерябин Василий Васильевич</a:t>
            </a:r>
            <a:endParaRPr lang="ru-RU" sz="2000" b="1" i="1" u="sng" dirty="0">
              <a:solidFill>
                <a:srgbClr val="FF0000"/>
              </a:solidFill>
              <a:latin typeface="Bookman Old Style" pitchFamily="18" charset="0"/>
            </a:endParaRPr>
          </a:p>
          <a:p>
            <a:pPr lvl="0" indent="457200" algn="just">
              <a:lnSpc>
                <a:spcPct val="150000"/>
              </a:lnSpc>
            </a:pPr>
            <a:endParaRPr lang="ru-RU" sz="500" b="1" i="1" dirty="0">
              <a:solidFill>
                <a:srgbClr val="FF0000"/>
              </a:solidFill>
              <a:latin typeface="Bookman Old Style" pitchFamily="18" charset="0"/>
            </a:endParaRPr>
          </a:p>
          <a:p>
            <a:pPr lvl="0" indent="457200" algn="just">
              <a:lnSpc>
                <a:spcPct val="150000"/>
              </a:lnSpc>
            </a:pPr>
            <a:r>
              <a:rPr lang="ru-RU" sz="1350" b="1" i="1" dirty="0">
                <a:solidFill>
                  <a:srgbClr val="FF0000"/>
                </a:solidFill>
                <a:latin typeface="Bookman Old Style" pitchFamily="18" charset="0"/>
              </a:rPr>
              <a:t>П</a:t>
            </a:r>
            <a:r>
              <a:rPr lang="ru-RU" sz="1350" i="1" dirty="0">
                <a:solidFill>
                  <a:prstClr val="black"/>
                </a:solidFill>
                <a:latin typeface="Bookman Old Style" pitchFamily="18" charset="0"/>
              </a:rPr>
              <a:t>очетное звание присвоено </a:t>
            </a:r>
            <a:r>
              <a:rPr lang="ru-RU" sz="1350" i="1" dirty="0" smtClean="0">
                <a:solidFill>
                  <a:prstClr val="black"/>
                </a:solidFill>
                <a:latin typeface="Bookman Old Style" pitchFamily="18" charset="0"/>
              </a:rPr>
              <a:t>решением </a:t>
            </a:r>
            <a:r>
              <a:rPr lang="ru-RU" sz="1350" i="1" dirty="0">
                <a:solidFill>
                  <a:prstClr val="black"/>
                </a:solidFill>
                <a:latin typeface="Bookman Old Style" pitchFamily="18" charset="0"/>
              </a:rPr>
              <a:t>Совета депутатов </a:t>
            </a:r>
            <a:r>
              <a:rPr lang="ru-RU" sz="1350" i="1" dirty="0" smtClean="0">
                <a:solidFill>
                  <a:prstClr val="black"/>
                </a:solidFill>
                <a:latin typeface="Bookman Old Style" pitchFamily="18" charset="0"/>
              </a:rPr>
              <a:t>городского округа </a:t>
            </a:r>
            <a:r>
              <a:rPr lang="ru-RU" sz="1350" i="1" dirty="0">
                <a:solidFill>
                  <a:prstClr val="black"/>
                </a:solidFill>
                <a:latin typeface="Bookman Old Style" pitchFamily="18" charset="0"/>
              </a:rPr>
              <a:t>Лыткарино от </a:t>
            </a:r>
            <a:r>
              <a:rPr lang="ru-RU" sz="1350" i="1" dirty="0" smtClean="0">
                <a:solidFill>
                  <a:srgbClr val="FF0000"/>
                </a:solidFill>
                <a:latin typeface="Bookman Old Style" pitchFamily="18" charset="0"/>
              </a:rPr>
              <a:t>28.08.2019 </a:t>
            </a:r>
            <a:r>
              <a:rPr lang="ru-RU" sz="1350" i="1" dirty="0">
                <a:solidFill>
                  <a:srgbClr val="FF0000"/>
                </a:solidFill>
                <a:latin typeface="Bookman Old Style" pitchFamily="18" charset="0"/>
              </a:rPr>
              <a:t>№ </a:t>
            </a:r>
            <a:r>
              <a:rPr lang="ru-RU" sz="1350" i="1" dirty="0" smtClean="0">
                <a:solidFill>
                  <a:srgbClr val="FF0000"/>
                </a:solidFill>
                <a:latin typeface="Bookman Old Style" pitchFamily="18" charset="0"/>
              </a:rPr>
              <a:t>441/52</a:t>
            </a:r>
            <a:r>
              <a:rPr lang="ru-RU" sz="1350" i="1" dirty="0" smtClean="0">
                <a:solidFill>
                  <a:prstClr val="black"/>
                </a:solidFill>
                <a:latin typeface="Bookman Old Style" pitchFamily="18" charset="0"/>
              </a:rPr>
              <a:t>.</a:t>
            </a:r>
            <a:endParaRPr lang="ru-RU" sz="1350" i="1" dirty="0">
              <a:solidFill>
                <a:srgbClr val="FF0000"/>
              </a:solidFill>
              <a:latin typeface="Bookman Old Style" pitchFamily="18" charset="0"/>
            </a:endParaRPr>
          </a:p>
          <a:p>
            <a:pPr lvl="0" indent="457200" algn="just">
              <a:lnSpc>
                <a:spcPct val="150000"/>
              </a:lnSpc>
            </a:pPr>
            <a:r>
              <a:rPr lang="ru-RU" sz="1350" i="1" dirty="0" smtClean="0">
                <a:solidFill>
                  <a:prstClr val="black"/>
                </a:solidFill>
                <a:latin typeface="Bookman Old Style" pitchFamily="18" charset="0"/>
                <a:ea typeface="Times New Roman" pitchFamily="18" charset="0"/>
              </a:rPr>
              <a:t>Василий Васильевич</a:t>
            </a:r>
            <a:r>
              <a:rPr lang="ru-RU" sz="1350" i="1" dirty="0">
                <a:solidFill>
                  <a:prstClr val="black"/>
                </a:solidFill>
                <a:latin typeface="Bookman Old Style" pitchFamily="18" charset="0"/>
                <a:ea typeface="Times New Roman" pitchFamily="18" charset="0"/>
              </a:rPr>
              <a:t> с  2005 года по настоящее время</a:t>
            </a:r>
            <a:r>
              <a:rPr lang="ru-RU" sz="1350" i="1" dirty="0" smtClean="0">
                <a:solidFill>
                  <a:prstClr val="black"/>
                </a:solidFill>
                <a:latin typeface="Bookman Old Style" pitchFamily="18" charset="0"/>
                <a:ea typeface="Times New Roman" pitchFamily="18" charset="0"/>
              </a:rPr>
              <a:t> - депутат </a:t>
            </a:r>
            <a:r>
              <a:rPr lang="ru-RU" sz="1350" i="1" dirty="0">
                <a:solidFill>
                  <a:prstClr val="black"/>
                </a:solidFill>
                <a:latin typeface="Bookman Old Style" pitchFamily="18" charset="0"/>
                <a:ea typeface="Times New Roman" pitchFamily="18" charset="0"/>
              </a:rPr>
              <a:t>Совета депутатов городского </a:t>
            </a:r>
            <a:r>
              <a:rPr lang="ru-RU" sz="1350" i="1" dirty="0" smtClean="0">
                <a:solidFill>
                  <a:prstClr val="black"/>
                </a:solidFill>
                <a:latin typeface="Bookman Old Style" pitchFamily="18" charset="0"/>
                <a:ea typeface="Times New Roman" pitchFamily="18" charset="0"/>
              </a:rPr>
              <a:t> округа  Лыткарино.</a:t>
            </a:r>
          </a:p>
          <a:p>
            <a:pPr lvl="0" algn="just">
              <a:lnSpc>
                <a:spcPct val="150000"/>
              </a:lnSpc>
            </a:pPr>
            <a:r>
              <a:rPr lang="ru-RU" sz="1350" i="1" dirty="0" smtClean="0">
                <a:solidFill>
                  <a:prstClr val="black"/>
                </a:solidFill>
                <a:latin typeface="Bookman Old Style" pitchFamily="18" charset="0"/>
                <a:ea typeface="Times New Roman" pitchFamily="18" charset="0"/>
              </a:rPr>
              <a:t>В  2010  году   был  избран  председателем   Совета   депутатов</a:t>
            </a:r>
            <a:endParaRPr lang="ru-RU" sz="1350" i="1" dirty="0">
              <a:solidFill>
                <a:prstClr val="black"/>
              </a:solidFill>
              <a:latin typeface="Bookman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832" y="3429000"/>
            <a:ext cx="8239774" cy="102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1350" i="1" dirty="0">
                <a:solidFill>
                  <a:prstClr val="black"/>
                </a:solidFill>
                <a:latin typeface="Bookman Old Style" pitchFamily="18" charset="0"/>
                <a:ea typeface="Times New Roman" pitchFamily="18" charset="0"/>
              </a:rPr>
              <a:t>городского округа Лыткарино и проработал в этой должности до 2020 года. На данный момент Василий Васильевич – заместитель председателя Совета </a:t>
            </a:r>
            <a:r>
              <a:rPr lang="ru-RU" sz="1350" i="1" dirty="0" smtClean="0">
                <a:solidFill>
                  <a:prstClr val="black"/>
                </a:solidFill>
                <a:latin typeface="Bookman Old Style" pitchFamily="18" charset="0"/>
                <a:ea typeface="Times New Roman" pitchFamily="18" charset="0"/>
              </a:rPr>
              <a:t>депутатов, руководитель фракции «Единая Россия» городского округа Лыткарино.</a:t>
            </a:r>
            <a:endParaRPr lang="ru-RU" sz="1350" i="1" dirty="0">
              <a:solidFill>
                <a:prstClr val="black"/>
              </a:solidFill>
              <a:latin typeface="Bookman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97520" y="4725144"/>
            <a:ext cx="563730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350" i="1" dirty="0" smtClean="0">
                <a:latin typeface="Bookman Old Style" panose="02050604050505020204" pitchFamily="18" charset="0"/>
              </a:rPr>
              <a:t>Награжден: орденом </a:t>
            </a:r>
            <a:r>
              <a:rPr lang="ru-RU" sz="1350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«Дружбы народов»</a:t>
            </a:r>
            <a:r>
              <a:rPr lang="ru-RU" sz="1350" i="1" dirty="0" smtClean="0">
                <a:latin typeface="Bookman Old Style" panose="02050604050505020204" pitchFamily="18" charset="0"/>
              </a:rPr>
              <a:t>,                медалью </a:t>
            </a:r>
            <a:r>
              <a:rPr lang="ru-RU" sz="1350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«За воинскую доблесть»</a:t>
            </a:r>
            <a:r>
              <a:rPr lang="ru-RU" sz="1350" i="1" dirty="0" smtClean="0">
                <a:latin typeface="Bookman Old Style" panose="02050604050505020204" pitchFamily="18" charset="0"/>
              </a:rPr>
              <a:t>, медалью </a:t>
            </a:r>
            <a:r>
              <a:rPr lang="ru-RU" sz="1350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«Ветеран труда»</a:t>
            </a:r>
            <a:r>
              <a:rPr lang="ru-RU" sz="1350" i="1" dirty="0" smtClean="0">
                <a:latin typeface="Bookman Old Style" panose="02050604050505020204" pitchFamily="18" charset="0"/>
              </a:rPr>
              <a:t>, наградами губернатора Московской области и грамотами главы городского округа Лыткарино. </a:t>
            </a:r>
            <a:endParaRPr lang="ru-RU" sz="1350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4179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20000">
    <p:wipe dir="r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8631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16632"/>
            <a:ext cx="1656184" cy="1091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02" y="429512"/>
            <a:ext cx="4095109" cy="59989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2040" y="1844824"/>
            <a:ext cx="40324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just">
              <a:lnSpc>
                <a:spcPct val="150000"/>
              </a:lnSpc>
            </a:pPr>
            <a:r>
              <a:rPr lang="ru-RU" sz="1400" b="1" i="1" dirty="0">
                <a:solidFill>
                  <a:srgbClr val="FF0000"/>
                </a:solidFill>
                <a:latin typeface="Bookman Old Style" pitchFamily="18" charset="0"/>
              </a:rPr>
              <a:t>Р</a:t>
            </a:r>
            <a:r>
              <a:rPr lang="ru-RU" sz="1400" i="1" dirty="0">
                <a:solidFill>
                  <a:prstClr val="black"/>
                </a:solidFill>
                <a:latin typeface="Bookman Old Style" pitchFamily="18" charset="0"/>
              </a:rPr>
              <a:t>ешение Совета депутатов </a:t>
            </a:r>
            <a:r>
              <a:rPr lang="ru-RU" sz="1400" i="1" dirty="0" smtClean="0">
                <a:solidFill>
                  <a:prstClr val="black"/>
                </a:solidFill>
                <a:latin typeface="Bookman Old Style" pitchFamily="18" charset="0"/>
              </a:rPr>
              <a:t>городского округа </a:t>
            </a:r>
            <a:r>
              <a:rPr lang="ru-RU" sz="1400" i="1" dirty="0">
                <a:solidFill>
                  <a:prstClr val="black"/>
                </a:solidFill>
                <a:latin typeface="Bookman Old Style" pitchFamily="18" charset="0"/>
              </a:rPr>
              <a:t>Лыткарино Московской области </a:t>
            </a:r>
            <a:r>
              <a:rPr lang="ru-RU" sz="1400" i="1" dirty="0" smtClean="0">
                <a:solidFill>
                  <a:prstClr val="black"/>
                </a:solidFill>
                <a:latin typeface="Bookman Old Style" pitchFamily="18" charset="0"/>
              </a:rPr>
              <a:t>от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28.08.2019 № 441/52 </a:t>
            </a:r>
            <a:r>
              <a:rPr lang="ru-RU" sz="1400" i="1" dirty="0" smtClean="0">
                <a:solidFill>
                  <a:prstClr val="black"/>
                </a:solidFill>
                <a:latin typeface="Bookman Old Style" pitchFamily="18" charset="0"/>
              </a:rPr>
              <a:t>о </a:t>
            </a:r>
            <a:r>
              <a:rPr lang="ru-RU" sz="1400" i="1" dirty="0">
                <a:solidFill>
                  <a:prstClr val="black"/>
                </a:solidFill>
                <a:latin typeface="Bookman Old Style" pitchFamily="18" charset="0"/>
              </a:rPr>
              <a:t>присвоении звания «Почетный гражданин города Лыткарино»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Дерябину Василию Васильевичу</a:t>
            </a:r>
            <a:r>
              <a:rPr lang="ru-RU" sz="1400" i="1" dirty="0" smtClean="0">
                <a:solidFill>
                  <a:prstClr val="black"/>
                </a:solidFill>
                <a:latin typeface="Bookman Old Style" pitchFamily="18" charset="0"/>
              </a:rPr>
              <a:t>.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2040" y="6444566"/>
            <a:ext cx="4032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  <a:latin typeface="Bookman Old Style" pitchFamily="18" charset="0"/>
              </a:rPr>
              <a:t>Основание: </a:t>
            </a:r>
            <a:r>
              <a:rPr lang="ru-RU" sz="1200" b="1" i="1" dirty="0">
                <a:solidFill>
                  <a:srgbClr val="FF0000"/>
                </a:solidFill>
                <a:latin typeface="Bookman Old Style" pitchFamily="18" charset="0"/>
              </a:rPr>
              <a:t>ф. 61, оп. 1, д. 256, л.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5235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20000">
    <p:wipe dir="r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121440"/>
            <a:ext cx="3600400" cy="51587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064" y="260648"/>
            <a:ext cx="1656184" cy="1091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454" y="1515209"/>
            <a:ext cx="3606794" cy="5168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5" y="177999"/>
            <a:ext cx="65853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just"/>
            <a:r>
              <a:rPr lang="ru-RU" sz="1400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Х</a:t>
            </a:r>
            <a:r>
              <a:rPr lang="ru-RU" sz="1400" i="1" dirty="0">
                <a:solidFill>
                  <a:prstClr val="black"/>
                </a:solidFill>
                <a:latin typeface="Bookman Old Style" panose="02050604050505020204" pitchFamily="18" charset="0"/>
              </a:rPr>
              <a:t>одатайство</a:t>
            </a:r>
            <a:r>
              <a:rPr lang="ru-RU" sz="14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400" i="1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председателя Совета ветеранов (пенсионеров) войны, труда, Вооруженных сил и правоохранительных органов городского округа Лыткарино </a:t>
            </a:r>
            <a:r>
              <a:rPr lang="ru-RU" sz="1400" i="1" dirty="0">
                <a:solidFill>
                  <a:prstClr val="black"/>
                </a:solidFill>
                <a:latin typeface="Bookman Old Style" panose="02050604050505020204" pitchFamily="18" charset="0"/>
              </a:rPr>
              <a:t>о присвоении </a:t>
            </a:r>
            <a:r>
              <a:rPr lang="ru-RU" sz="1400" i="1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звания </a:t>
            </a:r>
            <a:r>
              <a:rPr lang="ru-RU" sz="1400" i="1" dirty="0">
                <a:solidFill>
                  <a:prstClr val="black"/>
                </a:solidFill>
                <a:latin typeface="Bookman Old Style" panose="02050604050505020204" pitchFamily="18" charset="0"/>
              </a:rPr>
              <a:t>«Почетный гражданин города Лыткарино» </a:t>
            </a:r>
            <a:r>
              <a:rPr lang="ru-RU" sz="1400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Дерябину Василию Васильевичу</a:t>
            </a:r>
            <a:r>
              <a:rPr lang="ru-RU" sz="1400" i="1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.</a:t>
            </a:r>
            <a:endParaRPr lang="ru-RU" sz="1400" i="1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8" t="5771" r="11691" b="4832"/>
          <a:stretch/>
        </p:blipFill>
        <p:spPr>
          <a:xfrm>
            <a:off x="773075" y="1524367"/>
            <a:ext cx="2989338" cy="43529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8" t="6537" r="11461" b="5463"/>
          <a:stretch/>
        </p:blipFill>
        <p:spPr>
          <a:xfrm>
            <a:off x="5487112" y="1916307"/>
            <a:ext cx="3002657" cy="4363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04" y="6336816"/>
            <a:ext cx="4922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200" b="1" dirty="0">
                <a:solidFill>
                  <a:srgbClr val="FF0000"/>
                </a:solidFill>
                <a:latin typeface="Bookman Old Style" pitchFamily="18" charset="0"/>
              </a:rPr>
              <a:t>Основание: </a:t>
            </a:r>
            <a:r>
              <a:rPr lang="ru-RU" sz="1200" i="1" dirty="0">
                <a:solidFill>
                  <a:srgbClr val="FF0000"/>
                </a:solidFill>
                <a:latin typeface="Bookman Old Style" pitchFamily="18" charset="0"/>
              </a:rPr>
              <a:t>документы Администрации городского округа Лыткарино за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2019 </a:t>
            </a:r>
            <a:r>
              <a:rPr lang="ru-RU" sz="1200" i="1" dirty="0">
                <a:solidFill>
                  <a:srgbClr val="FF0000"/>
                </a:solidFill>
                <a:latin typeface="Bookman Old Style" pitchFamily="18" charset="0"/>
              </a:rPr>
              <a:t>год.</a:t>
            </a:r>
            <a:endParaRPr lang="ru-RU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311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20000">
    <p:wipe dir="r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321447"/>
            <a:ext cx="8501122" cy="6215106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482" y="455567"/>
            <a:ext cx="1656184" cy="1091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 descr="pochet_gr_lutkarin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6527" y="4561351"/>
            <a:ext cx="1240127" cy="1929087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pic>
        <p:nvPicPr>
          <p:cNvPr id="5" name="Рисунок 4" descr="картинк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08304" y="4632920"/>
            <a:ext cx="1439910" cy="1785950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72" y="455567"/>
            <a:ext cx="2420323" cy="3189457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915816" y="1628800"/>
            <a:ext cx="5942464" cy="217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i="1" u="sng" dirty="0" smtClean="0">
                <a:solidFill>
                  <a:srgbClr val="FF0000"/>
                </a:solidFill>
                <a:latin typeface="Bookman Old Style" pitchFamily="18" charset="0"/>
              </a:rPr>
              <a:t>Патрикеев Алексей Павлович</a:t>
            </a:r>
            <a:endParaRPr lang="ru-RU" sz="2000" b="1" i="1" u="sng" dirty="0">
              <a:solidFill>
                <a:srgbClr val="FF0000"/>
              </a:solidFill>
              <a:latin typeface="Bookman Old Style" pitchFamily="18" charset="0"/>
            </a:endParaRPr>
          </a:p>
          <a:p>
            <a:pPr lvl="0" indent="457200" algn="just">
              <a:lnSpc>
                <a:spcPct val="150000"/>
              </a:lnSpc>
            </a:pPr>
            <a:endParaRPr lang="ru-RU" sz="500" b="1" i="1" dirty="0">
              <a:solidFill>
                <a:srgbClr val="FF0000"/>
              </a:solidFill>
              <a:latin typeface="Bookman Old Style" pitchFamily="18" charset="0"/>
            </a:endParaRPr>
          </a:p>
          <a:p>
            <a:pPr lvl="0" indent="457200" algn="just">
              <a:lnSpc>
                <a:spcPct val="150000"/>
              </a:lnSpc>
            </a:pPr>
            <a:r>
              <a:rPr lang="ru-RU" sz="1200" b="1" i="1" dirty="0">
                <a:solidFill>
                  <a:srgbClr val="FF0000"/>
                </a:solidFill>
                <a:latin typeface="Bookman Old Style" pitchFamily="18" charset="0"/>
              </a:rPr>
              <a:t>П</a:t>
            </a:r>
            <a:r>
              <a:rPr lang="ru-RU" sz="1200" i="1" dirty="0">
                <a:solidFill>
                  <a:prstClr val="black"/>
                </a:solidFill>
                <a:latin typeface="Bookman Old Style" pitchFamily="18" charset="0"/>
              </a:rPr>
              <a:t>очетное звание присвоено </a:t>
            </a:r>
            <a:r>
              <a:rPr lang="ru-RU" sz="1200" i="1" dirty="0" smtClean="0">
                <a:solidFill>
                  <a:prstClr val="black"/>
                </a:solidFill>
                <a:latin typeface="Bookman Old Style" pitchFamily="18" charset="0"/>
              </a:rPr>
              <a:t>решением </a:t>
            </a:r>
            <a:r>
              <a:rPr lang="ru-RU" sz="1200" i="1" dirty="0">
                <a:solidFill>
                  <a:prstClr val="black"/>
                </a:solidFill>
                <a:latin typeface="Bookman Old Style" pitchFamily="18" charset="0"/>
              </a:rPr>
              <a:t>Совета депутатов </a:t>
            </a:r>
            <a:r>
              <a:rPr lang="ru-RU" sz="1200" i="1" dirty="0" smtClean="0">
                <a:solidFill>
                  <a:prstClr val="black"/>
                </a:solidFill>
                <a:latin typeface="Bookman Old Style" pitchFamily="18" charset="0"/>
              </a:rPr>
              <a:t>городского округа </a:t>
            </a:r>
            <a:r>
              <a:rPr lang="ru-RU" sz="1200" i="1" dirty="0">
                <a:solidFill>
                  <a:prstClr val="black"/>
                </a:solidFill>
                <a:latin typeface="Bookman Old Style" pitchFamily="18" charset="0"/>
              </a:rPr>
              <a:t>Лыткарино от </a:t>
            </a:r>
            <a:r>
              <a:rPr lang="ru-RU" sz="1200" i="1" dirty="0">
                <a:solidFill>
                  <a:srgbClr val="FF0000"/>
                </a:solidFill>
                <a:latin typeface="Bookman Old Style" pitchFamily="18" charset="0"/>
              </a:rPr>
              <a:t>13.08.2020 № 558/66</a:t>
            </a:r>
            <a:r>
              <a:rPr lang="ru-RU" sz="1200" i="1" dirty="0" smtClean="0">
                <a:solidFill>
                  <a:prstClr val="black"/>
                </a:solidFill>
                <a:latin typeface="Bookman Old Style" pitchFamily="18" charset="0"/>
              </a:rPr>
              <a:t>.</a:t>
            </a:r>
          </a:p>
          <a:p>
            <a:pPr lvl="0" indent="457200" algn="just">
              <a:lnSpc>
                <a:spcPct val="150000"/>
              </a:lnSpc>
            </a:pPr>
            <a:r>
              <a:rPr lang="ru-RU" sz="1200" i="1" dirty="0" smtClean="0">
                <a:solidFill>
                  <a:prstClr val="black"/>
                </a:solidFill>
                <a:latin typeface="Bookman Old Style" pitchFamily="18" charset="0"/>
              </a:rPr>
              <a:t>С 1983 </a:t>
            </a:r>
            <a:r>
              <a:rPr lang="ru-RU" sz="1200" i="1" dirty="0">
                <a:solidFill>
                  <a:prstClr val="black"/>
                </a:solidFill>
                <a:latin typeface="Bookman Old Style" pitchFamily="18" charset="0"/>
              </a:rPr>
              <a:t>по 2003 </a:t>
            </a:r>
            <a:r>
              <a:rPr lang="ru-RU" sz="1200" i="1" dirty="0" smtClean="0">
                <a:solidFill>
                  <a:prstClr val="black"/>
                </a:solidFill>
                <a:latin typeface="Bookman Old Style" pitchFamily="18" charset="0"/>
              </a:rPr>
              <a:t>годы </a:t>
            </a:r>
            <a:r>
              <a:rPr lang="ru-RU" sz="1200" i="1" dirty="0">
                <a:solidFill>
                  <a:prstClr val="black"/>
                </a:solidFill>
                <a:latin typeface="Bookman Old Style" pitchFamily="18" charset="0"/>
              </a:rPr>
              <a:t>Алексей Павлович </a:t>
            </a:r>
            <a:r>
              <a:rPr lang="ru-RU" sz="1200" i="1" dirty="0" smtClean="0">
                <a:solidFill>
                  <a:prstClr val="black"/>
                </a:solidFill>
                <a:latin typeface="Bookman Old Style" pitchFamily="18" charset="0"/>
              </a:rPr>
              <a:t>прошел </a:t>
            </a:r>
            <a:r>
              <a:rPr lang="ru-RU" sz="1200" i="1" dirty="0">
                <a:solidFill>
                  <a:prstClr val="black"/>
                </a:solidFill>
                <a:latin typeface="Bookman Old Style" pitchFamily="18" charset="0"/>
              </a:rPr>
              <a:t>на </a:t>
            </a:r>
            <a:r>
              <a:rPr lang="ru-RU" sz="1200" i="1" dirty="0" err="1">
                <a:solidFill>
                  <a:prstClr val="black"/>
                </a:solidFill>
                <a:latin typeface="Bookman Old Style" pitchFamily="18" charset="0"/>
              </a:rPr>
              <a:t>Лыткаринском</a:t>
            </a:r>
            <a:r>
              <a:rPr lang="ru-RU" sz="1200" i="1" dirty="0">
                <a:solidFill>
                  <a:prstClr val="black"/>
                </a:solidFill>
                <a:latin typeface="Bookman Old Style" pitchFamily="18" charset="0"/>
              </a:rPr>
              <a:t> заводе оптического стекла трудовой путь от инженера-технолога </a:t>
            </a:r>
            <a:r>
              <a:rPr lang="ru-RU" sz="1200" i="1" dirty="0" smtClean="0">
                <a:solidFill>
                  <a:prstClr val="black"/>
                </a:solidFill>
                <a:latin typeface="Bookman Old Style" pitchFamily="18" charset="0"/>
              </a:rPr>
              <a:t>       3 </a:t>
            </a:r>
            <a:r>
              <a:rPr lang="ru-RU" sz="1200" i="1" dirty="0">
                <a:solidFill>
                  <a:prstClr val="black"/>
                </a:solidFill>
                <a:latin typeface="Bookman Old Style" pitchFamily="18" charset="0"/>
              </a:rPr>
              <a:t>категории до руководителя предприятия. Под его руководством предприятие </a:t>
            </a:r>
            <a:r>
              <a:rPr lang="ru-RU" sz="1200" i="1" dirty="0" smtClean="0">
                <a:solidFill>
                  <a:prstClr val="black"/>
                </a:solidFill>
                <a:latin typeface="Bookman Old Style" pitchFamily="18" charset="0"/>
              </a:rPr>
              <a:t> стало  флагманом оптической </a:t>
            </a:r>
            <a:r>
              <a:rPr lang="ru-RU" sz="1200" i="1" dirty="0">
                <a:solidFill>
                  <a:prstClr val="black"/>
                </a:solidFill>
                <a:latin typeface="Bookman Old Style" pitchFamily="18" charset="0"/>
              </a:rPr>
              <a:t>промышленности страны</a:t>
            </a:r>
            <a:r>
              <a:rPr lang="ru-RU" sz="1200" i="1" dirty="0" smtClean="0">
                <a:solidFill>
                  <a:prstClr val="black"/>
                </a:solidFill>
                <a:latin typeface="Bookman Old Style" pitchFamily="18" charset="0"/>
              </a:rPr>
              <a:t>. </a:t>
            </a:r>
            <a:endParaRPr lang="ru-RU" sz="1200" i="1" dirty="0">
              <a:solidFill>
                <a:prstClr val="black"/>
              </a:solidFill>
              <a:latin typeface="Bookman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2619" y="3717032"/>
            <a:ext cx="8501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200" i="1" dirty="0">
                <a:solidFill>
                  <a:prstClr val="black"/>
                </a:solidFill>
                <a:latin typeface="Bookman Old Style" pitchFamily="18" charset="0"/>
              </a:rPr>
              <a:t>В разное время</a:t>
            </a:r>
            <a:r>
              <a:rPr lang="ru-RU" sz="1200" i="1" dirty="0" smtClean="0">
                <a:solidFill>
                  <a:prstClr val="black"/>
                </a:solidFill>
                <a:latin typeface="Bookman Old Style" pitchFamily="18" charset="0"/>
              </a:rPr>
              <a:t>, начиная </a:t>
            </a:r>
            <a:r>
              <a:rPr lang="ru-RU" sz="1200" i="1" dirty="0">
                <a:solidFill>
                  <a:prstClr val="black"/>
                </a:solidFill>
                <a:latin typeface="Bookman Old Style" pitchFamily="18" charset="0"/>
              </a:rPr>
              <a:t>с 2003 года</a:t>
            </a:r>
            <a:r>
              <a:rPr lang="ru-RU" sz="1200" i="1" dirty="0" smtClean="0">
                <a:solidFill>
                  <a:prstClr val="black"/>
                </a:solidFill>
                <a:latin typeface="Bookman Old Style" pitchFamily="18" charset="0"/>
              </a:rPr>
              <a:t>, возглавлял ведущие предприятия оптической отрасли</a:t>
            </a:r>
            <a:r>
              <a:rPr lang="ru-RU" sz="1200" i="1" dirty="0">
                <a:solidFill>
                  <a:prstClr val="black"/>
                </a:solidFill>
                <a:latin typeface="Bookman Old Style" pitchFamily="18" charset="0"/>
              </a:rPr>
              <a:t>, </a:t>
            </a:r>
            <a:r>
              <a:rPr lang="ru-RU" sz="1200" i="1" dirty="0" smtClean="0">
                <a:solidFill>
                  <a:prstClr val="black"/>
                </a:solidFill>
                <a:latin typeface="Bookman Old Style" pitchFamily="18" charset="0"/>
              </a:rPr>
              <a:t>входящие    в холдинг </a:t>
            </a:r>
            <a:r>
              <a:rPr lang="ru-RU" sz="1200" i="1" dirty="0">
                <a:solidFill>
                  <a:prstClr val="black"/>
                </a:solidFill>
                <a:latin typeface="Bookman Old Style" pitchFamily="18" charset="0"/>
              </a:rPr>
              <a:t>«Швабе</a:t>
            </a:r>
            <a:r>
              <a:rPr lang="ru-RU" sz="1200" i="1" dirty="0" smtClean="0">
                <a:solidFill>
                  <a:prstClr val="black"/>
                </a:solidFill>
                <a:latin typeface="Bookman Old Style" pitchFamily="18" charset="0"/>
              </a:rPr>
              <a:t>». </a:t>
            </a:r>
            <a:r>
              <a:rPr lang="ru-RU" sz="1200" i="1" dirty="0">
                <a:latin typeface="Bookman Old Style" panose="02050604050505020204" pitchFamily="18" charset="0"/>
              </a:rPr>
              <a:t>В марте 2016 года </a:t>
            </a:r>
            <a:r>
              <a:rPr lang="ru-RU" sz="1200" i="1" dirty="0" smtClean="0">
                <a:latin typeface="Bookman Old Style" panose="02050604050505020204" pitchFamily="18" charset="0"/>
              </a:rPr>
              <a:t>назначен </a:t>
            </a:r>
            <a:r>
              <a:rPr lang="ru-RU" sz="1200" i="1" dirty="0">
                <a:latin typeface="Bookman Old Style" panose="02050604050505020204" pitchFamily="18" charset="0"/>
              </a:rPr>
              <a:t>генеральным директором </a:t>
            </a:r>
            <a:r>
              <a:rPr lang="ru-RU" sz="1200" i="1" dirty="0" smtClean="0">
                <a:latin typeface="Bookman Old Style" panose="02050604050505020204" pitchFamily="18" charset="0"/>
              </a:rPr>
              <a:t>холдинга </a:t>
            </a:r>
            <a:r>
              <a:rPr lang="ru-RU" sz="1200" i="1" dirty="0">
                <a:latin typeface="Bookman Old Style" panose="02050604050505020204" pitchFamily="18" charset="0"/>
              </a:rPr>
              <a:t>«Швабе</a:t>
            </a:r>
            <a:r>
              <a:rPr lang="ru-RU" sz="1200" i="1" dirty="0" smtClean="0">
                <a:latin typeface="Bookman Old Style" panose="02050604050505020204" pitchFamily="18" charset="0"/>
              </a:rPr>
              <a:t>».                       С </a:t>
            </a:r>
            <a:r>
              <a:rPr lang="ru-RU" sz="1200" i="1" dirty="0">
                <a:latin typeface="Bookman Old Style" panose="02050604050505020204" pitchFamily="18" charset="0"/>
              </a:rPr>
              <a:t>сентября 2022 года является советником генерального директора АО «Швабе».</a:t>
            </a:r>
            <a:r>
              <a:rPr lang="ru-RU" sz="1200" i="1" dirty="0" smtClean="0">
                <a:solidFill>
                  <a:prstClr val="black"/>
                </a:solidFill>
                <a:latin typeface="Bookman Old Style" pitchFamily="18" charset="0"/>
              </a:rPr>
              <a:t>    </a:t>
            </a:r>
            <a:endParaRPr lang="ru-RU" sz="1200" i="1" dirty="0">
              <a:solidFill>
                <a:prstClr val="black"/>
              </a:solidFill>
              <a:latin typeface="Bookman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06333" y="4725144"/>
            <a:ext cx="56019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200" i="1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Награжден </a:t>
            </a:r>
            <a:r>
              <a:rPr lang="ru-RU" sz="1200" i="1" dirty="0" smtClean="0">
                <a:latin typeface="Bookman Old Style" panose="02050604050505020204" pitchFamily="18" charset="0"/>
              </a:rPr>
              <a:t>ведомственными, региональными наградами </a:t>
            </a:r>
            <a:r>
              <a:rPr lang="ru-RU" sz="1200" i="1" dirty="0">
                <a:latin typeface="Bookman Old Style" panose="02050604050505020204" pitchFamily="18" charset="0"/>
              </a:rPr>
              <a:t>и </a:t>
            </a:r>
            <a:r>
              <a:rPr lang="ru-RU" sz="1200" i="1" dirty="0" smtClean="0">
                <a:latin typeface="Bookman Old Style" panose="02050604050505020204" pitchFamily="18" charset="0"/>
              </a:rPr>
              <a:t>знаками отличия</a:t>
            </a:r>
            <a:r>
              <a:rPr lang="ru-RU" sz="1200" i="1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. </a:t>
            </a:r>
            <a:r>
              <a:rPr lang="ru-RU" sz="1200" i="1" dirty="0" smtClean="0">
                <a:latin typeface="Bookman Old Style" panose="02050604050505020204" pitchFamily="18" charset="0"/>
              </a:rPr>
              <a:t>Дважды </a:t>
            </a:r>
            <a:r>
              <a:rPr lang="ru-RU" sz="1200" i="1" dirty="0">
                <a:latin typeface="Bookman Old Style" panose="02050604050505020204" pitchFamily="18" charset="0"/>
              </a:rPr>
              <a:t>удостоен премии Правительства </a:t>
            </a:r>
            <a:r>
              <a:rPr lang="ru-RU" sz="1200" i="1" dirty="0" smtClean="0">
                <a:latin typeface="Bookman Old Style" panose="02050604050505020204" pitchFamily="18" charset="0"/>
              </a:rPr>
              <a:t>РФ. Присвоены звания: </a:t>
            </a:r>
            <a:r>
              <a:rPr lang="ru-RU" sz="12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«Заслуженный машиностроитель РФ»</a:t>
            </a:r>
            <a:r>
              <a:rPr lang="ru-RU" sz="1200" i="1" dirty="0">
                <a:latin typeface="Bookman Old Style" panose="02050604050505020204" pitchFamily="18" charset="0"/>
              </a:rPr>
              <a:t>, </a:t>
            </a:r>
            <a:r>
              <a:rPr lang="ru-RU" sz="12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«Почетный машиностроитель»</a:t>
            </a:r>
            <a:r>
              <a:rPr lang="ru-RU" sz="1200" i="1" dirty="0">
                <a:latin typeface="Bookman Old Style" panose="02050604050505020204" pitchFamily="18" charset="0"/>
              </a:rPr>
              <a:t>, </a:t>
            </a:r>
            <a:r>
              <a:rPr lang="ru-RU" sz="12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«Заслуженный работник промышленности Московской области»</a:t>
            </a:r>
            <a:r>
              <a:rPr lang="ru-RU" sz="1200" i="1" dirty="0">
                <a:latin typeface="Bookman Old Style" panose="02050604050505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7027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20000">
    <p:wipe dir="r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8631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16632"/>
            <a:ext cx="1656184" cy="1091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02" y="494527"/>
            <a:ext cx="3978509" cy="58689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2040" y="6370165"/>
            <a:ext cx="4032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  <a:latin typeface="Bookman Old Style" pitchFamily="18" charset="0"/>
              </a:rPr>
              <a:t>Основание: </a:t>
            </a:r>
            <a:r>
              <a:rPr lang="ru-RU" sz="1200" b="1" i="1" dirty="0">
                <a:solidFill>
                  <a:srgbClr val="FF0000"/>
                </a:solidFill>
                <a:latin typeface="Bookman Old Style" pitchFamily="18" charset="0"/>
              </a:rPr>
              <a:t>ф. 61, оп. 1, д. 337, л. 162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786314" y="1916832"/>
            <a:ext cx="426166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just">
              <a:lnSpc>
                <a:spcPct val="150000"/>
              </a:lnSpc>
            </a:pPr>
            <a:r>
              <a:rPr lang="ru-RU" sz="1400" b="1" i="1" dirty="0">
                <a:solidFill>
                  <a:srgbClr val="FF0000"/>
                </a:solidFill>
                <a:latin typeface="Bookman Old Style" pitchFamily="18" charset="0"/>
              </a:rPr>
              <a:t>Р</a:t>
            </a:r>
            <a:r>
              <a:rPr lang="ru-RU" sz="1400" i="1" dirty="0">
                <a:solidFill>
                  <a:prstClr val="black"/>
                </a:solidFill>
                <a:latin typeface="Bookman Old Style" pitchFamily="18" charset="0"/>
              </a:rPr>
              <a:t>ешение Совета депутатов городского округа Лыткарино Московской области от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13.08.2020 </a:t>
            </a:r>
            <a:r>
              <a:rPr lang="ru-RU" sz="1400" i="1" dirty="0">
                <a:solidFill>
                  <a:srgbClr val="FF0000"/>
                </a:solidFill>
                <a:latin typeface="Bookman Old Style" pitchFamily="18" charset="0"/>
              </a:rPr>
              <a:t>№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558/66 </a:t>
            </a:r>
            <a:r>
              <a:rPr lang="ru-RU" sz="1400" i="1" dirty="0">
                <a:solidFill>
                  <a:prstClr val="black"/>
                </a:solidFill>
                <a:latin typeface="Bookman Old Style" pitchFamily="18" charset="0"/>
              </a:rPr>
              <a:t>о присвоении звания «</a:t>
            </a:r>
            <a:r>
              <a:rPr lang="ru-RU" sz="1400" i="1" dirty="0" smtClean="0">
                <a:solidFill>
                  <a:prstClr val="black"/>
                </a:solidFill>
                <a:latin typeface="Bookman Old Style" pitchFamily="18" charset="0"/>
              </a:rPr>
              <a:t>Почетный </a:t>
            </a:r>
            <a:r>
              <a:rPr lang="ru-RU" sz="1400" i="1" dirty="0">
                <a:solidFill>
                  <a:prstClr val="black"/>
                </a:solidFill>
                <a:latin typeface="Bookman Old Style" pitchFamily="18" charset="0"/>
              </a:rPr>
              <a:t>гражданин города Лыткарино»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Патрикееву Алексею Павловичу</a:t>
            </a:r>
            <a:r>
              <a:rPr lang="ru-RU" sz="1400" i="1" dirty="0" smtClean="0">
                <a:solidFill>
                  <a:prstClr val="black"/>
                </a:solidFill>
                <a:latin typeface="Bookman Old Style" pitchFamily="18" charset="0"/>
              </a:rPr>
              <a:t>.</a:t>
            </a:r>
            <a:endParaRPr lang="ru-RU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8823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20000">
    <p:wipe dir="r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88640"/>
            <a:ext cx="1656184" cy="1091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747" y="1708820"/>
            <a:ext cx="2835275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213" y="2276872"/>
            <a:ext cx="2835275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24744"/>
            <a:ext cx="2835275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472902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just"/>
            <a:r>
              <a:rPr lang="ru-RU" sz="14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Х</a:t>
            </a:r>
            <a:r>
              <a:rPr lang="ru-RU" sz="1400" i="1" dirty="0" smtClean="0">
                <a:latin typeface="Bookman Old Style" panose="02050604050505020204" pitchFamily="18" charset="0"/>
              </a:rPr>
              <a:t>арактеристика на генерального директора Акционерного общества «Швабе» </a:t>
            </a:r>
            <a:r>
              <a:rPr lang="ru-RU" sz="1400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Патрикеева Алексея Павловича</a:t>
            </a:r>
            <a:r>
              <a:rPr lang="ru-RU" sz="1400" i="1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.</a:t>
            </a:r>
            <a:endParaRPr lang="ru-RU" sz="1400" i="1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" t="1974"/>
          <a:stretch/>
        </p:blipFill>
        <p:spPr>
          <a:xfrm>
            <a:off x="388880" y="1423606"/>
            <a:ext cx="2416536" cy="3445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" t="2847" b="1"/>
          <a:stretch/>
        </p:blipFill>
        <p:spPr>
          <a:xfrm>
            <a:off x="3382735" y="2060848"/>
            <a:ext cx="2375657" cy="33843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" t="2172" r="2829"/>
          <a:stretch/>
        </p:blipFill>
        <p:spPr>
          <a:xfrm>
            <a:off x="6376143" y="2631968"/>
            <a:ext cx="2372321" cy="33893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09" y="6237312"/>
            <a:ext cx="5818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  <a:latin typeface="Bookman Old Style" pitchFamily="18" charset="0"/>
              </a:rPr>
              <a:t>Основание: </a:t>
            </a:r>
            <a:r>
              <a:rPr lang="ru-RU" sz="1200" i="1" dirty="0">
                <a:solidFill>
                  <a:srgbClr val="FF0000"/>
                </a:solidFill>
                <a:latin typeface="Bookman Old Style" pitchFamily="18" charset="0"/>
              </a:rPr>
              <a:t>документы Администрации городского округа Лыткарино за 2020 год.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8859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20000">
    <p:wipe dir="r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321447"/>
            <a:ext cx="8501122" cy="6215106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482" y="455567"/>
            <a:ext cx="1656184" cy="1091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 descr="pochet_gr_lutkarin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394" y="4489783"/>
            <a:ext cx="1240127" cy="1929087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pic>
        <p:nvPicPr>
          <p:cNvPr id="5" name="Рисунок 4" descr="картинк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08304" y="4632920"/>
            <a:ext cx="1439910" cy="1785950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8" y="519563"/>
            <a:ext cx="2191996" cy="255454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766070" y="1547336"/>
            <a:ext cx="6092210" cy="176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i="1" u="sng" dirty="0" err="1" smtClean="0">
                <a:solidFill>
                  <a:srgbClr val="FF0000"/>
                </a:solidFill>
                <a:latin typeface="Bookman Old Style" pitchFamily="18" charset="0"/>
              </a:rPr>
              <a:t>Шмалёный</a:t>
            </a:r>
            <a:r>
              <a:rPr lang="ru-RU" sz="2000" b="1" i="1" u="sng" dirty="0" smtClean="0">
                <a:solidFill>
                  <a:srgbClr val="FF0000"/>
                </a:solidFill>
                <a:latin typeface="Bookman Old Style" pitchFamily="18" charset="0"/>
              </a:rPr>
              <a:t> Константин Кириллович</a:t>
            </a:r>
            <a:endParaRPr lang="ru-RU" sz="2000" b="1" i="1" u="sng" dirty="0">
              <a:solidFill>
                <a:srgbClr val="FF0000"/>
              </a:solidFill>
              <a:latin typeface="Bookman Old Style" pitchFamily="18" charset="0"/>
            </a:endParaRPr>
          </a:p>
          <a:p>
            <a:pPr lvl="0" indent="457200" algn="just">
              <a:lnSpc>
                <a:spcPct val="150000"/>
              </a:lnSpc>
            </a:pPr>
            <a:endParaRPr lang="ru-RU" sz="500" b="1" i="1" dirty="0">
              <a:solidFill>
                <a:srgbClr val="FF0000"/>
              </a:solidFill>
              <a:latin typeface="Bookman Old Style" pitchFamily="18" charset="0"/>
            </a:endParaRPr>
          </a:p>
          <a:p>
            <a:pPr lvl="0" indent="457200" algn="just">
              <a:lnSpc>
                <a:spcPct val="150000"/>
              </a:lnSpc>
            </a:pPr>
            <a:r>
              <a:rPr lang="ru-RU" sz="1350" b="1" i="1" dirty="0">
                <a:solidFill>
                  <a:srgbClr val="FF0000"/>
                </a:solidFill>
                <a:latin typeface="Bookman Old Style" pitchFamily="18" charset="0"/>
              </a:rPr>
              <a:t>П</a:t>
            </a:r>
            <a:r>
              <a:rPr lang="ru-RU" sz="1350" i="1" dirty="0">
                <a:solidFill>
                  <a:prstClr val="black"/>
                </a:solidFill>
                <a:latin typeface="Bookman Old Style" pitchFamily="18" charset="0"/>
              </a:rPr>
              <a:t>очетное звание присвоено </a:t>
            </a:r>
            <a:r>
              <a:rPr lang="ru-RU" sz="1350" i="1" dirty="0" smtClean="0">
                <a:solidFill>
                  <a:prstClr val="black"/>
                </a:solidFill>
                <a:latin typeface="Bookman Old Style" pitchFamily="18" charset="0"/>
              </a:rPr>
              <a:t>решением </a:t>
            </a:r>
            <a:r>
              <a:rPr lang="ru-RU" sz="1350" i="1" dirty="0">
                <a:solidFill>
                  <a:prstClr val="black"/>
                </a:solidFill>
                <a:latin typeface="Bookman Old Style" pitchFamily="18" charset="0"/>
              </a:rPr>
              <a:t>Совета депутатов </a:t>
            </a:r>
            <a:r>
              <a:rPr lang="ru-RU" sz="1350" i="1" dirty="0" smtClean="0">
                <a:solidFill>
                  <a:prstClr val="black"/>
                </a:solidFill>
                <a:latin typeface="Bookman Old Style" pitchFamily="18" charset="0"/>
              </a:rPr>
              <a:t>городского округа </a:t>
            </a:r>
            <a:r>
              <a:rPr lang="ru-RU" sz="1350" i="1" dirty="0">
                <a:solidFill>
                  <a:prstClr val="black"/>
                </a:solidFill>
                <a:latin typeface="Bookman Old Style" pitchFamily="18" charset="0"/>
              </a:rPr>
              <a:t>Лыткарино от </a:t>
            </a:r>
            <a:r>
              <a:rPr lang="ru-RU" sz="1350" i="1" dirty="0" smtClean="0">
                <a:solidFill>
                  <a:srgbClr val="FF0000"/>
                </a:solidFill>
                <a:latin typeface="Bookman Old Style" pitchFamily="18" charset="0"/>
              </a:rPr>
              <a:t>13.08.2020 </a:t>
            </a:r>
            <a:r>
              <a:rPr lang="ru-RU" sz="1350" i="1" dirty="0">
                <a:solidFill>
                  <a:srgbClr val="FF0000"/>
                </a:solidFill>
                <a:latin typeface="Bookman Old Style" pitchFamily="18" charset="0"/>
              </a:rPr>
              <a:t>№ </a:t>
            </a:r>
            <a:r>
              <a:rPr lang="ru-RU" sz="1350" i="1" dirty="0" smtClean="0">
                <a:solidFill>
                  <a:srgbClr val="FF0000"/>
                </a:solidFill>
                <a:latin typeface="Bookman Old Style" pitchFamily="18" charset="0"/>
              </a:rPr>
              <a:t>558/66</a:t>
            </a:r>
            <a:r>
              <a:rPr lang="ru-RU" sz="1350" i="1" dirty="0" smtClean="0">
                <a:solidFill>
                  <a:prstClr val="black"/>
                </a:solidFill>
                <a:latin typeface="Bookman Old Style" pitchFamily="18" charset="0"/>
              </a:rPr>
              <a:t>.</a:t>
            </a:r>
          </a:p>
          <a:p>
            <a:pPr lvl="0" indent="457200" algn="just">
              <a:lnSpc>
                <a:spcPct val="150000"/>
              </a:lnSpc>
            </a:pPr>
            <a:r>
              <a:rPr lang="ru-RU" sz="1350" i="1" dirty="0" smtClean="0">
                <a:solidFill>
                  <a:prstClr val="black"/>
                </a:solidFill>
                <a:latin typeface="Bookman Old Style" pitchFamily="18" charset="0"/>
              </a:rPr>
              <a:t>Константин Кириллович - врач-</a:t>
            </a:r>
            <a:r>
              <a:rPr lang="ru-RU" sz="1350" i="1" dirty="0" err="1" smtClean="0">
                <a:solidFill>
                  <a:prstClr val="black"/>
                </a:solidFill>
                <a:latin typeface="Bookman Old Style" pitchFamily="18" charset="0"/>
              </a:rPr>
              <a:t>эндоскопист</a:t>
            </a:r>
            <a:r>
              <a:rPr lang="ru-RU" sz="1350" i="1" dirty="0" smtClean="0">
                <a:solidFill>
                  <a:prstClr val="black"/>
                </a:solidFill>
                <a:latin typeface="Bookman Old Style" pitchFamily="18" charset="0"/>
              </a:rPr>
              <a:t>                       ГБУЗ МО  «</a:t>
            </a:r>
            <a:r>
              <a:rPr lang="ru-RU" sz="1350" i="1" dirty="0" err="1" smtClean="0">
                <a:solidFill>
                  <a:prstClr val="black"/>
                </a:solidFill>
                <a:latin typeface="Bookman Old Style" pitchFamily="18" charset="0"/>
              </a:rPr>
              <a:t>Лыткаринская</a:t>
            </a:r>
            <a:r>
              <a:rPr lang="ru-RU" sz="1350" i="1" dirty="0" smtClean="0">
                <a:solidFill>
                  <a:prstClr val="black"/>
                </a:solidFill>
                <a:latin typeface="Bookman Old Style" pitchFamily="18" charset="0"/>
              </a:rPr>
              <a:t>  городская  больница».   </a:t>
            </a:r>
            <a:endParaRPr lang="ru-RU" sz="1350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58" y="3185323"/>
            <a:ext cx="850112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350" i="1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С 1976 года работает </a:t>
            </a:r>
            <a:r>
              <a:rPr lang="ru-RU" sz="1350" i="1" dirty="0" smtClean="0">
                <a:latin typeface="Bookman Old Style" panose="02050604050505020204" pitchFamily="18" charset="0"/>
              </a:rPr>
              <a:t>в здравоохранении городского округа Лыткарино, руководил городской поликлиникой № 2. </a:t>
            </a:r>
            <a:r>
              <a:rPr lang="ru-RU" sz="1350" i="1" dirty="0">
                <a:latin typeface="Bookman Old Style" panose="02050604050505020204" pitchFamily="18" charset="0"/>
              </a:rPr>
              <a:t>Имеет высшую квалификационную категорию по специальности «Эндоскопия». Является депутатом Совета депутатов городского округа Лыткарино. Принимает активное участие в развитии местного </a:t>
            </a:r>
            <a:r>
              <a:rPr lang="ru-RU" sz="1350" i="1" dirty="0" smtClean="0">
                <a:latin typeface="Bookman Old Style" panose="02050604050505020204" pitchFamily="18" charset="0"/>
              </a:rPr>
              <a:t>самоуправления.  </a:t>
            </a:r>
            <a:endParaRPr lang="ru-RU" sz="1350" i="1" dirty="0">
              <a:latin typeface="Bookman Old Style" panose="02050604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7521" y="4485146"/>
            <a:ext cx="5538487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350" i="1" dirty="0" smtClean="0">
                <a:latin typeface="Bookman Old Style" panose="02050604050505020204" pitchFamily="18" charset="0"/>
              </a:rPr>
              <a:t>Награжден</a:t>
            </a:r>
            <a:r>
              <a:rPr lang="ru-RU" sz="1350" i="1" dirty="0">
                <a:latin typeface="Bookman Old Style" panose="02050604050505020204" pitchFamily="18" charset="0"/>
              </a:rPr>
              <a:t>:  знаком Губернатора Московской области </a:t>
            </a:r>
            <a:r>
              <a:rPr lang="ru-RU" sz="135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«</a:t>
            </a:r>
            <a:r>
              <a:rPr lang="ru-RU" sz="1350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Благодарю»</a:t>
            </a:r>
            <a:r>
              <a:rPr lang="ru-RU" sz="1350" i="1" dirty="0" smtClean="0">
                <a:latin typeface="Bookman Old Style" panose="02050604050505020204" pitchFamily="18" charset="0"/>
              </a:rPr>
              <a:t>, </a:t>
            </a:r>
            <a:r>
              <a:rPr lang="ru-RU" sz="1350" i="1" dirty="0">
                <a:solidFill>
                  <a:prstClr val="black"/>
                </a:solidFill>
                <a:latin typeface="Bookman Old Style" panose="02050604050505020204" pitchFamily="18" charset="0"/>
              </a:rPr>
              <a:t>знаком Московской областной Думы </a:t>
            </a:r>
            <a:r>
              <a:rPr lang="ru-RU" sz="135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«За труды</a:t>
            </a:r>
            <a:r>
              <a:rPr lang="ru-RU" sz="1350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»</a:t>
            </a:r>
            <a:r>
              <a:rPr lang="ru-RU" sz="1350" i="1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, </a:t>
            </a:r>
            <a:r>
              <a:rPr lang="ru-RU" sz="1350" i="1" dirty="0" smtClean="0">
                <a:latin typeface="Bookman Old Style" panose="02050604050505020204" pitchFamily="18" charset="0"/>
              </a:rPr>
              <a:t>Грамотами </a:t>
            </a:r>
            <a:r>
              <a:rPr lang="ru-RU" sz="1350" i="1" dirty="0">
                <a:latin typeface="Bookman Old Style" panose="02050604050505020204" pitchFamily="18" charset="0"/>
              </a:rPr>
              <a:t>и Благодарностями Главы города </a:t>
            </a:r>
            <a:r>
              <a:rPr lang="ru-RU" sz="1350" i="1" dirty="0" smtClean="0">
                <a:latin typeface="Bookman Old Style" panose="02050604050505020204" pitchFamily="18" charset="0"/>
              </a:rPr>
              <a:t>Лыткарино Московской области, знаком </a:t>
            </a:r>
            <a:r>
              <a:rPr lang="ru-RU" sz="1350" i="1" dirty="0">
                <a:latin typeface="Bookman Old Style" panose="02050604050505020204" pitchFamily="18" charset="0"/>
              </a:rPr>
              <a:t>отличия города </a:t>
            </a:r>
            <a:r>
              <a:rPr lang="ru-RU" sz="1350" i="1" dirty="0" smtClean="0">
                <a:latin typeface="Bookman Old Style" panose="02050604050505020204" pitchFamily="18" charset="0"/>
              </a:rPr>
              <a:t>Лыткарино </a:t>
            </a:r>
            <a:r>
              <a:rPr lang="ru-RU" sz="1350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«За заслуги перед городом </a:t>
            </a:r>
            <a:r>
              <a:rPr lang="ru-RU" sz="135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Лыткарино</a:t>
            </a:r>
            <a:r>
              <a:rPr lang="ru-RU" sz="1350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»</a:t>
            </a:r>
            <a:r>
              <a:rPr lang="ru-RU" sz="1350" i="1" dirty="0" smtClean="0">
                <a:latin typeface="Bookman Old Style" panose="02050604050505020204" pitchFamily="18" charset="0"/>
              </a:rPr>
              <a:t>, </a:t>
            </a:r>
            <a:r>
              <a:rPr lang="ru-RU" sz="1350" i="1" dirty="0">
                <a:latin typeface="Bookman Old Style" panose="02050604050505020204" pitchFamily="18" charset="0"/>
              </a:rPr>
              <a:t>юбилейной медалью </a:t>
            </a:r>
            <a:r>
              <a:rPr lang="ru-RU" sz="135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«В память 850-летия Москвы»</a:t>
            </a:r>
            <a:r>
              <a:rPr lang="ru-RU" sz="1350" i="1" dirty="0">
                <a:latin typeface="Bookman Old Style" panose="02050604050505020204" pitchFamily="18" charset="0"/>
              </a:rPr>
              <a:t> </a:t>
            </a:r>
            <a:r>
              <a:rPr lang="ru-RU" sz="1350" i="1" dirty="0" smtClean="0">
                <a:latin typeface="Bookman Old Style" panose="02050604050505020204" pitchFamily="18" charset="0"/>
              </a:rPr>
              <a:t>.</a:t>
            </a:r>
            <a:endParaRPr lang="ru-RU" sz="1350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0274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20000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85728"/>
            <a:ext cx="8572560" cy="6215106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 descr="картин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5206" y="4500570"/>
            <a:ext cx="1654224" cy="1928826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sp>
        <p:nvSpPr>
          <p:cNvPr id="4" name="TextBox 3"/>
          <p:cNvSpPr txBox="1"/>
          <p:nvPr/>
        </p:nvSpPr>
        <p:spPr>
          <a:xfrm>
            <a:off x="2857488" y="3143248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lytkari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8" y="357166"/>
            <a:ext cx="1643074" cy="11430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7488" y="1428736"/>
            <a:ext cx="6000792" cy="270843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ru-RU" sz="20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r>
              <a:rPr lang="ru-RU" sz="2000" b="1" i="1" u="sng" dirty="0" smtClean="0">
                <a:solidFill>
                  <a:srgbClr val="FF0000"/>
                </a:solidFill>
                <a:latin typeface="Bookman Old Style" pitchFamily="18" charset="0"/>
              </a:rPr>
              <a:t>Шестаков </a:t>
            </a:r>
          </a:p>
          <a:p>
            <a:pPr algn="ctr"/>
            <a:r>
              <a:rPr lang="ru-RU" sz="2000" b="1" i="1" u="sng" dirty="0" smtClean="0">
                <a:solidFill>
                  <a:srgbClr val="FF0000"/>
                </a:solidFill>
                <a:latin typeface="Bookman Old Style" pitchFamily="18" charset="0"/>
              </a:rPr>
              <a:t>Виталий Анатольевич</a:t>
            </a:r>
          </a:p>
          <a:p>
            <a:pPr algn="ctr"/>
            <a:endParaRPr lang="ru-RU" sz="2000" b="1" i="1" u="sng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indent="457200" algn="just">
              <a:lnSpc>
                <a:spcPct val="150000"/>
              </a:lnSpc>
            </a:pPr>
            <a:r>
              <a:rPr lang="ru-RU" b="1" i="1" dirty="0" smtClean="0">
                <a:solidFill>
                  <a:srgbClr val="FF0000"/>
                </a:solidFill>
                <a:latin typeface="Bookman Old Style" pitchFamily="18" charset="0"/>
              </a:rPr>
              <a:t>П</a:t>
            </a:r>
            <a:r>
              <a:rPr lang="ru-RU" sz="1400" i="1" dirty="0" smtClean="0">
                <a:latin typeface="Bookman Old Style" pitchFamily="18" charset="0"/>
              </a:rPr>
              <a:t>очетное звание присвоено решением исполнительного комитета </a:t>
            </a:r>
            <a:r>
              <a:rPr lang="ru-RU" sz="1400" i="1" dirty="0" err="1" smtClean="0">
                <a:latin typeface="Bookman Old Style" pitchFamily="18" charset="0"/>
              </a:rPr>
              <a:t>Лыткаринского</a:t>
            </a:r>
            <a:r>
              <a:rPr lang="ru-RU" sz="1400" i="1" dirty="0" smtClean="0">
                <a:latin typeface="Bookman Old Style" pitchFamily="18" charset="0"/>
              </a:rPr>
              <a:t> городского Совета народных депутатов от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12.04.1981 № 205/7 </a:t>
            </a:r>
            <a:r>
              <a:rPr lang="ru-RU" sz="1400" i="1" dirty="0" smtClean="0">
                <a:latin typeface="Bookman Old Style" pitchFamily="18" charset="0"/>
              </a:rPr>
              <a:t>за большой личный вклад в экономическое и социальное  развитие города. </a:t>
            </a:r>
            <a:endParaRPr lang="ru-RU" sz="1400" i="1" dirty="0">
              <a:latin typeface="Bookman Old Style" pitchFamily="18" charset="0"/>
            </a:endParaRPr>
          </a:p>
        </p:txBody>
      </p:sp>
      <p:pic>
        <p:nvPicPr>
          <p:cNvPr id="8" name="Рисунок 7" descr="pochet_gr_lutkarin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3857628"/>
            <a:ext cx="1285884" cy="1928802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pic>
        <p:nvPicPr>
          <p:cNvPr id="9" name="Рисунок 8" descr="shestakov.jpg.5b3b2944668d734c73a49f1ab8f4710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34" y="428604"/>
            <a:ext cx="2357454" cy="3286148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857356" y="4714884"/>
            <a:ext cx="5214974" cy="10618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i="1" dirty="0" smtClean="0">
                <a:latin typeface="Bookman Old Style" pitchFamily="18" charset="0"/>
              </a:rPr>
              <a:t>членом исполнительного комитета городского Совета народных депутатов.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Герой Социалистического труда</a:t>
            </a:r>
            <a:r>
              <a:rPr lang="ru-RU" sz="1400" i="1" dirty="0" smtClean="0">
                <a:latin typeface="Bookman Old Style" pitchFamily="18" charset="0"/>
              </a:rPr>
              <a:t>,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Лауреат Государственной премии СССР</a:t>
            </a:r>
            <a:r>
              <a:rPr lang="ru-RU" sz="1400" i="1" dirty="0" smtClean="0">
                <a:latin typeface="Bookman Old Style" pitchFamily="18" charset="0"/>
              </a:rPr>
              <a:t>. </a:t>
            </a:r>
            <a:endParaRPr lang="ru-RU" sz="1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857356" y="4071942"/>
            <a:ext cx="7000924" cy="73866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i="1" dirty="0" smtClean="0">
                <a:latin typeface="Bookman Old Style" pitchFamily="18" charset="0"/>
              </a:rPr>
              <a:t>            Был Генеральным директором Производственного объединения «Рубин»,  председателем   Совета   директоров   города,   </a:t>
            </a:r>
            <a:endParaRPr lang="ru-RU" sz="1400" i="1" dirty="0"/>
          </a:p>
        </p:txBody>
      </p:sp>
    </p:spTree>
  </p:cSld>
  <p:clrMapOvr>
    <a:masterClrMapping/>
  </p:clrMapOvr>
  <p:transition spd="slow" advClick="0" advTm="25000">
    <p:wheel spokes="8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8631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16632"/>
            <a:ext cx="1656184" cy="1091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68" y="449930"/>
            <a:ext cx="3994177" cy="58920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08029" y="6448722"/>
            <a:ext cx="4139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b="1" dirty="0">
                <a:solidFill>
                  <a:srgbClr val="FF0000"/>
                </a:solidFill>
                <a:latin typeface="Bookman Old Style" pitchFamily="18" charset="0"/>
              </a:rPr>
              <a:t>Основание: </a:t>
            </a:r>
            <a:r>
              <a:rPr lang="ru-RU" sz="1200" b="1" i="1" dirty="0">
                <a:solidFill>
                  <a:srgbClr val="FF0000"/>
                </a:solidFill>
                <a:latin typeface="Bookman Old Style" pitchFamily="18" charset="0"/>
              </a:rPr>
              <a:t>ф. 61, оп. 1, д. 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337, </a:t>
            </a:r>
            <a:r>
              <a:rPr lang="ru-RU" sz="1200" b="1" i="1" dirty="0">
                <a:solidFill>
                  <a:srgbClr val="FF0000"/>
                </a:solidFill>
                <a:latin typeface="Bookman Old Style" pitchFamily="18" charset="0"/>
              </a:rPr>
              <a:t>л</a:t>
            </a:r>
            <a:r>
              <a:rPr lang="ru-RU" sz="1200" b="1" i="1" dirty="0" smtClean="0">
                <a:solidFill>
                  <a:srgbClr val="FF0000"/>
                </a:solidFill>
                <a:latin typeface="Bookman Old Style" pitchFamily="18" charset="0"/>
              </a:rPr>
              <a:t>. 162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6314" y="1916832"/>
            <a:ext cx="426166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just">
              <a:lnSpc>
                <a:spcPct val="150000"/>
              </a:lnSpc>
            </a:pPr>
            <a:r>
              <a:rPr lang="ru-RU" sz="1400" b="1" i="1" dirty="0">
                <a:solidFill>
                  <a:srgbClr val="FF0000"/>
                </a:solidFill>
                <a:latin typeface="Bookman Old Style" pitchFamily="18" charset="0"/>
              </a:rPr>
              <a:t>Р</a:t>
            </a:r>
            <a:r>
              <a:rPr lang="ru-RU" sz="1400" i="1" dirty="0">
                <a:solidFill>
                  <a:prstClr val="black"/>
                </a:solidFill>
                <a:latin typeface="Bookman Old Style" pitchFamily="18" charset="0"/>
              </a:rPr>
              <a:t>ешение Совета депутатов городского округа Лыткарино Московской области от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13.08.2020 </a:t>
            </a:r>
            <a:r>
              <a:rPr lang="ru-RU" sz="1400" i="1" dirty="0">
                <a:solidFill>
                  <a:srgbClr val="FF0000"/>
                </a:solidFill>
                <a:latin typeface="Bookman Old Style" pitchFamily="18" charset="0"/>
              </a:rPr>
              <a:t>№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558/66 </a:t>
            </a:r>
            <a:r>
              <a:rPr lang="ru-RU" sz="1400" i="1" dirty="0">
                <a:solidFill>
                  <a:prstClr val="black"/>
                </a:solidFill>
                <a:latin typeface="Bookman Old Style" pitchFamily="18" charset="0"/>
              </a:rPr>
              <a:t>о присвоении звания «</a:t>
            </a:r>
            <a:r>
              <a:rPr lang="ru-RU" sz="1400" i="1" dirty="0" smtClean="0">
                <a:solidFill>
                  <a:prstClr val="black"/>
                </a:solidFill>
                <a:latin typeface="Bookman Old Style" pitchFamily="18" charset="0"/>
              </a:rPr>
              <a:t>Почетный </a:t>
            </a:r>
            <a:r>
              <a:rPr lang="ru-RU" sz="1400" i="1" dirty="0">
                <a:solidFill>
                  <a:prstClr val="black"/>
                </a:solidFill>
                <a:latin typeface="Bookman Old Style" pitchFamily="18" charset="0"/>
              </a:rPr>
              <a:t>гражданин города Лыткарино» </a:t>
            </a:r>
            <a:r>
              <a:rPr lang="ru-RU" sz="1400" i="1" dirty="0" err="1" smtClean="0">
                <a:solidFill>
                  <a:srgbClr val="FF0000"/>
                </a:solidFill>
                <a:latin typeface="Bookman Old Style" pitchFamily="18" charset="0"/>
              </a:rPr>
              <a:t>Шмаленому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 Константину Кирилловичу</a:t>
            </a:r>
            <a:r>
              <a:rPr lang="ru-RU" sz="1400" i="1" dirty="0" smtClean="0">
                <a:solidFill>
                  <a:prstClr val="black"/>
                </a:solidFill>
                <a:latin typeface="Bookman Old Style" pitchFamily="18" charset="0"/>
              </a:rPr>
              <a:t>.</a:t>
            </a:r>
            <a:endParaRPr lang="ru-RU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868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20000">
    <p:wipe dir="r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505" y="1744241"/>
            <a:ext cx="3428788" cy="4912889"/>
          </a:xfrm>
          <a:prstGeom prst="rect">
            <a:avLst/>
          </a:prstGeom>
        </p:spPr>
      </p:pic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24" y="1008098"/>
            <a:ext cx="3429886" cy="49547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" t="4820" r="2733"/>
          <a:stretch/>
        </p:blipFill>
        <p:spPr>
          <a:xfrm>
            <a:off x="866976" y="1394392"/>
            <a:ext cx="2868781" cy="41821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9610" r="1391" b="7780"/>
          <a:stretch/>
        </p:blipFill>
        <p:spPr>
          <a:xfrm>
            <a:off x="5340185" y="2143730"/>
            <a:ext cx="2853427" cy="10801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7" b="3425"/>
          <a:stretch/>
        </p:blipFill>
        <p:spPr>
          <a:xfrm>
            <a:off x="5342442" y="3223849"/>
            <a:ext cx="2853427" cy="30768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505" y="6311731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200" b="1" dirty="0">
                <a:solidFill>
                  <a:srgbClr val="FF0000"/>
                </a:solidFill>
                <a:latin typeface="Bookman Old Style" pitchFamily="18" charset="0"/>
              </a:rPr>
              <a:t>Основание: </a:t>
            </a:r>
            <a:r>
              <a:rPr lang="ru-RU" sz="1200" i="1" dirty="0">
                <a:solidFill>
                  <a:srgbClr val="FF0000"/>
                </a:solidFill>
                <a:latin typeface="Bookman Old Style" pitchFamily="18" charset="0"/>
              </a:rPr>
              <a:t>документы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Администрации городского округа </a:t>
            </a:r>
            <a:r>
              <a:rPr lang="ru-RU" sz="1200" i="1" dirty="0">
                <a:solidFill>
                  <a:srgbClr val="FF0000"/>
                </a:solidFill>
                <a:latin typeface="Bookman Old Style" pitchFamily="18" charset="0"/>
              </a:rPr>
              <a:t>Лыткарино за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2020 </a:t>
            </a:r>
            <a:r>
              <a:rPr lang="ru-RU" sz="1200" i="1" dirty="0">
                <a:solidFill>
                  <a:srgbClr val="FF0000"/>
                </a:solidFill>
                <a:latin typeface="Bookman Old Style" pitchFamily="18" charset="0"/>
              </a:rPr>
              <a:t>год.</a:t>
            </a:r>
            <a:endParaRPr lang="ru-RU" i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174354"/>
            <a:ext cx="6013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Х</a:t>
            </a:r>
            <a:r>
              <a:rPr lang="ru-RU" sz="1200" i="1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одатайство</a:t>
            </a:r>
            <a:endParaRPr lang="ru-RU" sz="1200" i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200" i="1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администрации ГБУЗ МО «</a:t>
            </a:r>
            <a:r>
              <a:rPr lang="ru-RU" sz="1200" i="1" dirty="0" err="1" smtClean="0">
                <a:solidFill>
                  <a:prstClr val="black"/>
                </a:solidFill>
                <a:latin typeface="Bookman Old Style" panose="02050604050505020204" pitchFamily="18" charset="0"/>
              </a:rPr>
              <a:t>Лыткаринская</a:t>
            </a:r>
            <a:r>
              <a:rPr lang="ru-RU" sz="1200" i="1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 городская больница»</a:t>
            </a:r>
          </a:p>
          <a:p>
            <a:pPr algn="just"/>
            <a:r>
              <a:rPr lang="ru-RU" sz="1200" i="1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о </a:t>
            </a:r>
            <a:r>
              <a:rPr lang="ru-RU" sz="1200" i="1" dirty="0">
                <a:solidFill>
                  <a:prstClr val="black"/>
                </a:solidFill>
                <a:latin typeface="Bookman Old Style" panose="02050604050505020204" pitchFamily="18" charset="0"/>
              </a:rPr>
              <a:t>присвоении звания «Почетный гражданин города </a:t>
            </a:r>
            <a:r>
              <a:rPr lang="ru-RU" sz="1200" i="1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Лыткарино»</a:t>
            </a:r>
          </a:p>
          <a:p>
            <a:pPr algn="just"/>
            <a:r>
              <a:rPr lang="ru-RU" sz="1200" i="1" dirty="0" err="1" smtClean="0">
                <a:solidFill>
                  <a:srgbClr val="FF0000"/>
                </a:solidFill>
                <a:latin typeface="Bookman Old Style" panose="02050604050505020204" pitchFamily="18" charset="0"/>
              </a:rPr>
              <a:t>Шмаленому</a:t>
            </a:r>
            <a:r>
              <a:rPr lang="ru-RU" sz="1200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 Константину Кирилловичу</a:t>
            </a:r>
            <a:r>
              <a:rPr lang="ru-RU" sz="1200" i="1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.</a:t>
            </a:r>
            <a:endParaRPr lang="ru-RU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004048" y="1298327"/>
            <a:ext cx="3792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Х</a:t>
            </a:r>
            <a:r>
              <a:rPr lang="ru-RU" sz="1200" i="1" dirty="0" smtClean="0">
                <a:latin typeface="Bookman Old Style" panose="02050604050505020204" pitchFamily="18" charset="0"/>
              </a:rPr>
              <a:t>арактеристика</a:t>
            </a:r>
          </a:p>
          <a:p>
            <a:pPr algn="just"/>
            <a:r>
              <a:rPr lang="ru-RU" sz="1200" i="1" dirty="0" smtClean="0">
                <a:latin typeface="Bookman Old Style" panose="02050604050505020204" pitchFamily="18" charset="0"/>
              </a:rPr>
              <a:t>на </a:t>
            </a:r>
            <a:r>
              <a:rPr lang="ru-RU" sz="1200" i="1" dirty="0" err="1" smtClean="0">
                <a:solidFill>
                  <a:srgbClr val="FF0000"/>
                </a:solidFill>
                <a:latin typeface="Bookman Old Style" panose="02050604050505020204" pitchFamily="18" charset="0"/>
              </a:rPr>
              <a:t>Шмаленого</a:t>
            </a:r>
            <a:r>
              <a:rPr lang="ru-RU" sz="1200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 Константина Кирилловича</a:t>
            </a:r>
            <a:r>
              <a:rPr lang="ru-RU" sz="1200" i="1" dirty="0" smtClean="0">
                <a:latin typeface="Bookman Old Style" panose="02050604050505020204" pitchFamily="18" charset="0"/>
              </a:rPr>
              <a:t>. </a:t>
            </a:r>
            <a:endParaRPr lang="ru-RU" sz="1200" i="1" dirty="0">
              <a:latin typeface="Bookman Old Style" panose="020506040505050202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898" y="215410"/>
            <a:ext cx="1656184" cy="1091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326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20000">
    <p:wipe dir="r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321447"/>
            <a:ext cx="8501122" cy="6215106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 cmpd="dbl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 descr="pochet_gr_lutkarin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343" y="4529278"/>
            <a:ext cx="1240127" cy="1929087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pic>
        <p:nvPicPr>
          <p:cNvPr id="4" name="Рисунок 3" descr="картинк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08304" y="4632920"/>
            <a:ext cx="1439910" cy="1785950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482" y="455567"/>
            <a:ext cx="1656184" cy="1091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7"/>
          <a:stretch/>
        </p:blipFill>
        <p:spPr>
          <a:xfrm>
            <a:off x="503523" y="455567"/>
            <a:ext cx="2267380" cy="290675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770903" y="1547311"/>
            <a:ext cx="6087377" cy="1900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i="1" u="sng" dirty="0" smtClean="0">
                <a:solidFill>
                  <a:srgbClr val="FF0000"/>
                </a:solidFill>
                <a:latin typeface="Bookman Old Style" pitchFamily="18" charset="0"/>
              </a:rPr>
              <a:t>Грибова Вера Михайловна</a:t>
            </a:r>
            <a:endParaRPr lang="ru-RU" sz="2000" b="1" i="1" u="sng" dirty="0">
              <a:solidFill>
                <a:srgbClr val="FF0000"/>
              </a:solidFill>
              <a:latin typeface="Bookman Old Style" pitchFamily="18" charset="0"/>
            </a:endParaRPr>
          </a:p>
          <a:p>
            <a:pPr lvl="0" indent="457200" algn="just">
              <a:lnSpc>
                <a:spcPct val="150000"/>
              </a:lnSpc>
            </a:pPr>
            <a:endParaRPr lang="ru-RU" sz="500" b="1" i="1" dirty="0">
              <a:solidFill>
                <a:srgbClr val="FF0000"/>
              </a:solidFill>
              <a:latin typeface="Bookman Old Style" pitchFamily="18" charset="0"/>
            </a:endParaRPr>
          </a:p>
          <a:p>
            <a:pPr lvl="0" indent="457200" algn="just">
              <a:lnSpc>
                <a:spcPct val="150000"/>
              </a:lnSpc>
            </a:pPr>
            <a:r>
              <a:rPr lang="ru-RU" sz="1200" b="1" i="1" dirty="0">
                <a:solidFill>
                  <a:srgbClr val="FF0000"/>
                </a:solidFill>
                <a:latin typeface="Bookman Old Style" pitchFamily="18" charset="0"/>
              </a:rPr>
              <a:t>П</a:t>
            </a:r>
            <a:r>
              <a:rPr lang="ru-RU" sz="1200" i="1" dirty="0">
                <a:solidFill>
                  <a:prstClr val="black"/>
                </a:solidFill>
                <a:latin typeface="Bookman Old Style" pitchFamily="18" charset="0"/>
              </a:rPr>
              <a:t>очетное звание присвоено </a:t>
            </a:r>
            <a:r>
              <a:rPr lang="ru-RU" sz="1200" i="1" dirty="0" smtClean="0">
                <a:solidFill>
                  <a:prstClr val="black"/>
                </a:solidFill>
                <a:latin typeface="Bookman Old Style" pitchFamily="18" charset="0"/>
              </a:rPr>
              <a:t>решением </a:t>
            </a:r>
            <a:r>
              <a:rPr lang="ru-RU" sz="1200" i="1" dirty="0">
                <a:solidFill>
                  <a:prstClr val="black"/>
                </a:solidFill>
                <a:latin typeface="Bookman Old Style" pitchFamily="18" charset="0"/>
              </a:rPr>
              <a:t>Совета депутатов </a:t>
            </a:r>
            <a:r>
              <a:rPr lang="ru-RU" sz="1200" i="1" dirty="0" smtClean="0">
                <a:solidFill>
                  <a:prstClr val="black"/>
                </a:solidFill>
                <a:latin typeface="Bookman Old Style" pitchFamily="18" charset="0"/>
              </a:rPr>
              <a:t>городского округа </a:t>
            </a:r>
            <a:r>
              <a:rPr lang="ru-RU" sz="1200" i="1" dirty="0">
                <a:solidFill>
                  <a:prstClr val="black"/>
                </a:solidFill>
                <a:latin typeface="Bookman Old Style" pitchFamily="18" charset="0"/>
              </a:rPr>
              <a:t>Лыткарино от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04.08.2021 </a:t>
            </a:r>
            <a:r>
              <a:rPr lang="ru-RU" sz="1200" i="1" dirty="0">
                <a:solidFill>
                  <a:srgbClr val="FF0000"/>
                </a:solidFill>
                <a:latin typeface="Bookman Old Style" pitchFamily="18" charset="0"/>
              </a:rPr>
              <a:t>№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121/16</a:t>
            </a:r>
            <a:r>
              <a:rPr lang="ru-RU" sz="1200" i="1" dirty="0" smtClean="0">
                <a:solidFill>
                  <a:prstClr val="black"/>
                </a:solidFill>
                <a:latin typeface="Bookman Old Style" pitchFamily="18" charset="0"/>
              </a:rPr>
              <a:t>.</a:t>
            </a:r>
          </a:p>
          <a:p>
            <a:pPr lvl="0" indent="457200" algn="just">
              <a:lnSpc>
                <a:spcPct val="150000"/>
              </a:lnSpc>
            </a:pPr>
            <a:r>
              <a:rPr lang="ru-RU" sz="1200" i="1" dirty="0" smtClean="0">
                <a:solidFill>
                  <a:prstClr val="black"/>
                </a:solidFill>
                <a:latin typeface="Bookman Old Style" pitchFamily="18" charset="0"/>
              </a:rPr>
              <a:t>Вся трудовая деятельность Веры Михайловны связана с </a:t>
            </a:r>
            <a:r>
              <a:rPr lang="ru-RU" sz="1200" i="1" dirty="0" err="1" smtClean="0">
                <a:solidFill>
                  <a:prstClr val="black"/>
                </a:solidFill>
                <a:latin typeface="Bookman Old Style" pitchFamily="18" charset="0"/>
              </a:rPr>
              <a:t>Лыткаринским</a:t>
            </a:r>
            <a:r>
              <a:rPr lang="ru-RU" sz="1200" i="1" dirty="0" smtClean="0">
                <a:solidFill>
                  <a:prstClr val="black"/>
                </a:solidFill>
                <a:latin typeface="Bookman Old Style" pitchFamily="18" charset="0"/>
              </a:rPr>
              <a:t> заводом оптического стекла. В начале карьеры работала воспитателем  в  детском  саду  завода  ЛЗОС,  более  20 лет</a:t>
            </a:r>
            <a:r>
              <a:rPr lang="ru-RU" sz="1200" i="1" dirty="0">
                <a:solidFill>
                  <a:prstClr val="black"/>
                </a:solidFill>
                <a:latin typeface="Bookman Old Style" pitchFamily="18" charset="0"/>
              </a:rPr>
              <a:t> </a:t>
            </a:r>
            <a:r>
              <a:rPr lang="ru-RU" sz="1200" i="1" dirty="0" smtClean="0">
                <a:solidFill>
                  <a:prstClr val="black"/>
                </a:solidFill>
                <a:latin typeface="Bookman Old Style" pitchFamily="18" charset="0"/>
              </a:rPr>
              <a:t>  руководила</a:t>
            </a:r>
            <a:endParaRPr lang="ru-RU" sz="1200" i="1" dirty="0">
              <a:solidFill>
                <a:prstClr val="black"/>
              </a:solidFill>
              <a:latin typeface="Bookman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58" y="3362326"/>
            <a:ext cx="8501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1200" i="1" dirty="0" smtClean="0">
                <a:solidFill>
                  <a:prstClr val="black"/>
                </a:solidFill>
                <a:latin typeface="Bookman Old Style" pitchFamily="18" charset="0"/>
              </a:rPr>
              <a:t>детским </a:t>
            </a:r>
            <a:r>
              <a:rPr lang="ru-RU" sz="1200" i="1" dirty="0">
                <a:solidFill>
                  <a:prstClr val="black"/>
                </a:solidFill>
                <a:latin typeface="Bookman Old Style" pitchFamily="18" charset="0"/>
              </a:rPr>
              <a:t>садом</a:t>
            </a:r>
            <a:r>
              <a:rPr lang="ru-RU" sz="1200" i="1" dirty="0" smtClean="0">
                <a:solidFill>
                  <a:prstClr val="black"/>
                </a:solidFill>
                <a:latin typeface="Bookman Old Style" pitchFamily="18" charset="0"/>
              </a:rPr>
              <a:t>. С 1978 года работала заместителем начальника цеха здоровья</a:t>
            </a:r>
            <a:r>
              <a:rPr lang="ru-RU" sz="1200" dirty="0" smtClean="0"/>
              <a:t>, </a:t>
            </a:r>
            <a:r>
              <a:rPr lang="ru-RU" sz="1200" i="1" dirty="0" smtClean="0">
                <a:latin typeface="Bookman Old Style" panose="02050604050505020204" pitchFamily="18" charset="0"/>
              </a:rPr>
              <a:t> в состав которого входил целый комплекс детских дошкольных учреждений, городской профилакторий, пионерский лагерь, спортивные объекты. С 1991 года Вера Михайловна руководит ветеранской организацией </a:t>
            </a:r>
            <a:r>
              <a:rPr lang="ru-RU" sz="1200" i="1" dirty="0" err="1" smtClean="0">
                <a:latin typeface="Bookman Old Style" panose="02050604050505020204" pitchFamily="18" charset="0"/>
              </a:rPr>
              <a:t>Лыткаринского</a:t>
            </a:r>
            <a:r>
              <a:rPr lang="ru-RU" sz="1200" i="1" dirty="0" smtClean="0">
                <a:latin typeface="Bookman Old Style" panose="02050604050505020204" pitchFamily="18" charset="0"/>
              </a:rPr>
              <a:t> завода оптического стекла.</a:t>
            </a:r>
            <a:endParaRPr lang="ru-RU" sz="1200" i="1" dirty="0">
              <a:solidFill>
                <a:prstClr val="black"/>
              </a:solidFill>
              <a:latin typeface="Bookman Old Styl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3688" y="4869160"/>
            <a:ext cx="5544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200" i="1" dirty="0" smtClean="0">
                <a:latin typeface="Bookman Old Style" panose="02050604050505020204" pitchFamily="18" charset="0"/>
              </a:rPr>
              <a:t>Награждена медалями: </a:t>
            </a:r>
            <a:r>
              <a:rPr lang="ru-RU" sz="1200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«Ветеран труда»</a:t>
            </a:r>
            <a:r>
              <a:rPr lang="ru-RU" sz="1200" i="1" dirty="0" smtClean="0">
                <a:latin typeface="Bookman Old Style" panose="02050604050505020204" pitchFamily="18" charset="0"/>
              </a:rPr>
              <a:t>, </a:t>
            </a:r>
            <a:r>
              <a:rPr lang="ru-RU" sz="1200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«За доблестный труд. В ознаменование 100-летия со дня рождения Владимира Ильича Ленина»</a:t>
            </a:r>
            <a:r>
              <a:rPr lang="ru-RU" sz="1200" i="1" dirty="0" smtClean="0">
                <a:latin typeface="Bookman Old Style" panose="02050604050505020204" pitchFamily="18" charset="0"/>
              </a:rPr>
              <a:t>, </a:t>
            </a:r>
            <a:r>
              <a:rPr lang="ru-RU" sz="1200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«В память 850-летия Москвы»</a:t>
            </a:r>
            <a:r>
              <a:rPr lang="ru-RU" sz="1200" i="1" dirty="0" smtClean="0">
                <a:latin typeface="Bookman Old Style" panose="02050604050505020204" pitchFamily="18" charset="0"/>
              </a:rPr>
              <a:t>. </a:t>
            </a:r>
            <a:endParaRPr lang="ru-RU" sz="1200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2939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20000">
    <p:wipe dir="r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16632"/>
            <a:ext cx="1656184" cy="1091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786314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61" y="501520"/>
            <a:ext cx="4059720" cy="5854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2040" y="6309320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>
                <a:solidFill>
                  <a:srgbClr val="FF0000"/>
                </a:solidFill>
                <a:latin typeface="Bookman Old Style" pitchFamily="18" charset="0"/>
              </a:rPr>
              <a:t>Основание: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документы Совета депутатов городского округа Лыткарино за 2021 год.</a:t>
            </a:r>
            <a:endParaRPr lang="ru-RU" i="1" dirty="0"/>
          </a:p>
        </p:txBody>
      </p:sp>
      <p:sp>
        <p:nvSpPr>
          <p:cNvPr id="6" name="TextBox 5"/>
          <p:cNvSpPr txBox="1"/>
          <p:nvPr/>
        </p:nvSpPr>
        <p:spPr>
          <a:xfrm>
            <a:off x="4786314" y="1916832"/>
            <a:ext cx="426166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just">
              <a:lnSpc>
                <a:spcPct val="150000"/>
              </a:lnSpc>
            </a:pPr>
            <a:r>
              <a:rPr lang="ru-RU" sz="1400" b="1" i="1" dirty="0">
                <a:solidFill>
                  <a:srgbClr val="FF0000"/>
                </a:solidFill>
                <a:latin typeface="Bookman Old Style" pitchFamily="18" charset="0"/>
              </a:rPr>
              <a:t>Р</a:t>
            </a:r>
            <a:r>
              <a:rPr lang="ru-RU" sz="1400" i="1" dirty="0">
                <a:solidFill>
                  <a:prstClr val="black"/>
                </a:solidFill>
                <a:latin typeface="Bookman Old Style" pitchFamily="18" charset="0"/>
              </a:rPr>
              <a:t>ешение Совета депутатов городского округа Лыткарино Московской области от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04.08.2021 </a:t>
            </a:r>
            <a:r>
              <a:rPr lang="ru-RU" sz="1400" i="1" dirty="0">
                <a:solidFill>
                  <a:srgbClr val="FF0000"/>
                </a:solidFill>
                <a:latin typeface="Bookman Old Style" pitchFamily="18" charset="0"/>
              </a:rPr>
              <a:t>№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121/16 </a:t>
            </a:r>
            <a:r>
              <a:rPr lang="ru-RU" sz="1400" i="1" dirty="0">
                <a:solidFill>
                  <a:prstClr val="black"/>
                </a:solidFill>
                <a:latin typeface="Bookman Old Style" pitchFamily="18" charset="0"/>
              </a:rPr>
              <a:t>о присвоении звания «</a:t>
            </a:r>
            <a:r>
              <a:rPr lang="ru-RU" sz="1400" i="1" dirty="0" smtClean="0">
                <a:solidFill>
                  <a:prstClr val="black"/>
                </a:solidFill>
                <a:latin typeface="Bookman Old Style" pitchFamily="18" charset="0"/>
              </a:rPr>
              <a:t>Почетный </a:t>
            </a:r>
            <a:r>
              <a:rPr lang="ru-RU" sz="1400" i="1" dirty="0">
                <a:solidFill>
                  <a:prstClr val="black"/>
                </a:solidFill>
                <a:latin typeface="Bookman Old Style" pitchFamily="18" charset="0"/>
              </a:rPr>
              <a:t>гражданин города Лыткарино»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Грибовой Вере Михайловне</a:t>
            </a:r>
            <a:r>
              <a:rPr lang="ru-RU" sz="1400" i="1" dirty="0" smtClean="0">
                <a:solidFill>
                  <a:prstClr val="black"/>
                </a:solidFill>
                <a:latin typeface="Bookman Old Style" pitchFamily="18" charset="0"/>
              </a:rPr>
              <a:t>.</a:t>
            </a:r>
            <a:endParaRPr lang="ru-RU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8799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20000">
    <p:wipe dir="r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3" y="201426"/>
            <a:ext cx="1656184" cy="1091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964" y="1844824"/>
            <a:ext cx="2719008" cy="3955926"/>
          </a:xfrm>
          <a:prstGeom prst="rect">
            <a:avLst/>
          </a:prstGeom>
        </p:spPr>
      </p:pic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834" y="2600908"/>
            <a:ext cx="2790653" cy="39604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t="2009" b="518"/>
          <a:stretch/>
        </p:blipFill>
        <p:spPr>
          <a:xfrm>
            <a:off x="3456992" y="2202495"/>
            <a:ext cx="2256952" cy="32405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" r="2614" b="2602"/>
          <a:stretch/>
        </p:blipFill>
        <p:spPr>
          <a:xfrm>
            <a:off x="6423293" y="2952565"/>
            <a:ext cx="2291734" cy="3257125"/>
          </a:xfrm>
          <a:prstGeom prst="rect">
            <a:avLst/>
          </a:prstGeom>
        </p:spPr>
      </p:pic>
      <p:pic>
        <p:nvPicPr>
          <p:cNvPr id="9" name="Рисунок 8" descr="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865" y="1124744"/>
            <a:ext cx="2722111" cy="39604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68" y="1488814"/>
            <a:ext cx="2244904" cy="3232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7504" y="6330515"/>
            <a:ext cx="5837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  <a:latin typeface="Bookman Old Style" pitchFamily="18" charset="0"/>
              </a:rPr>
              <a:t>Основание: </a:t>
            </a:r>
            <a:r>
              <a:rPr lang="ru-RU" sz="1200" i="1" dirty="0">
                <a:solidFill>
                  <a:srgbClr val="FF0000"/>
                </a:solidFill>
                <a:latin typeface="Bookman Old Style" pitchFamily="18" charset="0"/>
              </a:rPr>
              <a:t>документы Администрации городского округа Лыткарино за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2021 </a:t>
            </a:r>
            <a:r>
              <a:rPr lang="ru-RU" sz="1200" i="1" dirty="0">
                <a:solidFill>
                  <a:srgbClr val="FF0000"/>
                </a:solidFill>
                <a:latin typeface="Bookman Old Style" pitchFamily="18" charset="0"/>
              </a:rPr>
              <a:t>год.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45918" y="548680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just"/>
            <a:r>
              <a:rPr lang="ru-RU" sz="1200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Х</a:t>
            </a:r>
            <a:r>
              <a:rPr lang="ru-RU" sz="1200" i="1" dirty="0">
                <a:solidFill>
                  <a:prstClr val="black"/>
                </a:solidFill>
                <a:latin typeface="Bookman Old Style" panose="02050604050505020204" pitchFamily="18" charset="0"/>
              </a:rPr>
              <a:t>одатайство</a:t>
            </a:r>
            <a:r>
              <a:rPr lang="ru-RU" sz="12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ru-RU" sz="1200" i="1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Совета ветеранов АО «ЛЗОС» о </a:t>
            </a:r>
            <a:r>
              <a:rPr lang="ru-RU" sz="1200" i="1" dirty="0">
                <a:solidFill>
                  <a:prstClr val="black"/>
                </a:solidFill>
                <a:latin typeface="Bookman Old Style" panose="02050604050505020204" pitchFamily="18" charset="0"/>
              </a:rPr>
              <a:t>присвоении звания «Почетный гражданин города Лыткарино» </a:t>
            </a:r>
            <a:r>
              <a:rPr lang="ru-RU" sz="1200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Грибовой Вере Михайловне</a:t>
            </a:r>
            <a:r>
              <a:rPr lang="ru-RU" sz="1200" i="1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.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38711" y="1488814"/>
            <a:ext cx="5517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Х</a:t>
            </a:r>
            <a:r>
              <a:rPr lang="ru-RU" sz="1200" i="1" dirty="0">
                <a:solidFill>
                  <a:prstClr val="black"/>
                </a:solidFill>
                <a:latin typeface="Bookman Old Style" panose="02050604050505020204" pitchFamily="18" charset="0"/>
              </a:rPr>
              <a:t>арактеристика на </a:t>
            </a:r>
            <a:r>
              <a:rPr lang="ru-RU" sz="1200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Грибову Веру Михайловну</a:t>
            </a:r>
            <a:r>
              <a:rPr lang="ru-RU" sz="1200" i="1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24945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20000">
    <p:wipe dir="r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90" y="277788"/>
            <a:ext cx="8529637" cy="624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482" y="455567"/>
            <a:ext cx="1656184" cy="1091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pochet_gr_lutkarin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344" y="4724258"/>
            <a:ext cx="1135400" cy="1766179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pic>
        <p:nvPicPr>
          <p:cNvPr id="12" name="Рисунок 11" descr="картинк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08304" y="4632920"/>
            <a:ext cx="1439910" cy="1785950"/>
          </a:xfrm>
          <a:prstGeom prst="rect">
            <a:avLst/>
          </a:prstGeom>
          <a:ln>
            <a:solidFill>
              <a:srgbClr val="FF0000"/>
            </a:solidFill>
            <a:prstDash val="sysDot"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4" y="516978"/>
            <a:ext cx="2160241" cy="268484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2699793" y="1547311"/>
            <a:ext cx="6048421" cy="1808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i="1" u="sng" dirty="0" err="1" smtClean="0">
                <a:solidFill>
                  <a:srgbClr val="FF0000"/>
                </a:solidFill>
                <a:latin typeface="Bookman Old Style" pitchFamily="18" charset="0"/>
              </a:rPr>
              <a:t>Поклонский</a:t>
            </a:r>
            <a:r>
              <a:rPr lang="ru-RU" sz="2000" b="1" i="1" u="sng" dirty="0" smtClean="0">
                <a:solidFill>
                  <a:srgbClr val="FF0000"/>
                </a:solidFill>
                <a:latin typeface="Bookman Old Style" pitchFamily="18" charset="0"/>
              </a:rPr>
              <a:t> Владимир Филиппович</a:t>
            </a:r>
            <a:endParaRPr lang="ru-RU" sz="2000" b="1" i="1" u="sng" dirty="0">
              <a:solidFill>
                <a:srgbClr val="FF0000"/>
              </a:solidFill>
              <a:latin typeface="Bookman Old Style" pitchFamily="18" charset="0"/>
            </a:endParaRPr>
          </a:p>
          <a:p>
            <a:pPr lvl="0" indent="457200" algn="just">
              <a:lnSpc>
                <a:spcPct val="150000"/>
              </a:lnSpc>
            </a:pPr>
            <a:endParaRPr lang="ru-RU" sz="500" b="1" i="1" dirty="0">
              <a:solidFill>
                <a:srgbClr val="FF0000"/>
              </a:solidFill>
              <a:latin typeface="Bookman Old Style" pitchFamily="18" charset="0"/>
            </a:endParaRPr>
          </a:p>
          <a:p>
            <a:pPr lvl="0" indent="457200" algn="just">
              <a:lnSpc>
                <a:spcPct val="150000"/>
              </a:lnSpc>
            </a:pPr>
            <a:r>
              <a:rPr lang="ru-RU" sz="1400" b="1" i="1" dirty="0">
                <a:solidFill>
                  <a:srgbClr val="FF0000"/>
                </a:solidFill>
                <a:latin typeface="Bookman Old Style" pitchFamily="18" charset="0"/>
              </a:rPr>
              <a:t>П</a:t>
            </a:r>
            <a:r>
              <a:rPr lang="ru-RU" sz="1400" i="1" dirty="0">
                <a:solidFill>
                  <a:prstClr val="black"/>
                </a:solidFill>
                <a:latin typeface="Bookman Old Style" pitchFamily="18" charset="0"/>
              </a:rPr>
              <a:t>очетное звание присвоено </a:t>
            </a:r>
            <a:r>
              <a:rPr lang="ru-RU" sz="1400" i="1" dirty="0" smtClean="0">
                <a:solidFill>
                  <a:prstClr val="black"/>
                </a:solidFill>
                <a:latin typeface="Bookman Old Style" pitchFamily="18" charset="0"/>
              </a:rPr>
              <a:t>решением </a:t>
            </a:r>
            <a:r>
              <a:rPr lang="ru-RU" sz="1400" i="1" dirty="0">
                <a:solidFill>
                  <a:prstClr val="black"/>
                </a:solidFill>
                <a:latin typeface="Bookman Old Style" pitchFamily="18" charset="0"/>
              </a:rPr>
              <a:t>Совета депутатов </a:t>
            </a:r>
            <a:r>
              <a:rPr lang="ru-RU" sz="1400" i="1" dirty="0" smtClean="0">
                <a:solidFill>
                  <a:prstClr val="black"/>
                </a:solidFill>
                <a:latin typeface="Bookman Old Style" pitchFamily="18" charset="0"/>
              </a:rPr>
              <a:t>городского округа </a:t>
            </a:r>
            <a:r>
              <a:rPr lang="ru-RU" sz="1400" i="1" dirty="0">
                <a:solidFill>
                  <a:prstClr val="black"/>
                </a:solidFill>
                <a:latin typeface="Bookman Old Style" pitchFamily="18" charset="0"/>
              </a:rPr>
              <a:t>Лыткарино от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04.08.2021 </a:t>
            </a:r>
            <a:r>
              <a:rPr lang="ru-RU" sz="1400" i="1" dirty="0">
                <a:solidFill>
                  <a:srgbClr val="FF0000"/>
                </a:solidFill>
                <a:latin typeface="Bookman Old Style" pitchFamily="18" charset="0"/>
              </a:rPr>
              <a:t>№ 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121/16</a:t>
            </a:r>
            <a:r>
              <a:rPr lang="ru-RU" sz="1400" i="1" dirty="0" smtClean="0">
                <a:solidFill>
                  <a:prstClr val="black"/>
                </a:solidFill>
                <a:latin typeface="Bookman Old Style" pitchFamily="18" charset="0"/>
              </a:rPr>
              <a:t>.</a:t>
            </a:r>
          </a:p>
          <a:p>
            <a:pPr lvl="0" indent="457200" algn="just">
              <a:lnSpc>
                <a:spcPct val="150000"/>
              </a:lnSpc>
            </a:pPr>
            <a:r>
              <a:rPr lang="ru-RU" sz="1400" i="1" dirty="0" smtClean="0">
                <a:solidFill>
                  <a:prstClr val="black"/>
                </a:solidFill>
                <a:latin typeface="Bookman Old Style" pitchFamily="18" charset="0"/>
              </a:rPr>
              <a:t>Владимир Филиппович -</a:t>
            </a:r>
            <a:r>
              <a:rPr lang="ru-RU" sz="1200" i="1" dirty="0" smtClean="0">
                <a:solidFill>
                  <a:prstClr val="black"/>
                </a:solidFill>
                <a:latin typeface="Bookman Old Style" pitchFamily="18" charset="0"/>
              </a:rPr>
              <a:t> </a:t>
            </a:r>
            <a:r>
              <a:rPr lang="ru-RU" sz="1200" i="1" dirty="0">
                <a:solidFill>
                  <a:prstClr val="black"/>
                </a:solidFill>
                <a:latin typeface="Bookman Old Style" pitchFamily="18" charset="0"/>
              </a:rPr>
              <a:t> </a:t>
            </a:r>
            <a:r>
              <a:rPr lang="ru-RU" sz="1400" i="1" dirty="0">
                <a:solidFill>
                  <a:prstClr val="black"/>
                </a:solidFill>
                <a:latin typeface="Bookman Old Style" pitchFamily="18" charset="0"/>
              </a:rPr>
              <a:t>ведущий инженер </a:t>
            </a:r>
            <a:r>
              <a:rPr lang="ru-RU" sz="1400" i="1" dirty="0" err="1">
                <a:solidFill>
                  <a:prstClr val="black"/>
                </a:solidFill>
                <a:latin typeface="Bookman Old Style" pitchFamily="18" charset="0"/>
              </a:rPr>
              <a:t>Лыткаринского</a:t>
            </a:r>
            <a:r>
              <a:rPr lang="ru-RU" sz="1400" i="1" dirty="0">
                <a:solidFill>
                  <a:prstClr val="black"/>
                </a:solidFill>
                <a:latin typeface="Bookman Old Style" pitchFamily="18" charset="0"/>
              </a:rPr>
              <a:t> машиностроительного завода филиала ПОА «ОДК – УМПО</a:t>
            </a:r>
            <a:r>
              <a:rPr lang="ru-RU" sz="1200" i="1" dirty="0" smtClean="0">
                <a:solidFill>
                  <a:prstClr val="black"/>
                </a:solidFill>
                <a:latin typeface="Bookman Old Style" pitchFamily="18" charset="0"/>
              </a:rPr>
              <a:t>». </a:t>
            </a:r>
            <a:r>
              <a:rPr lang="ru-RU" sz="1400" i="1" dirty="0" smtClean="0">
                <a:solidFill>
                  <a:prstClr val="black"/>
                </a:solidFill>
                <a:latin typeface="Bookman Old Style" pitchFamily="18" charset="0"/>
              </a:rPr>
              <a:t>Вся</a:t>
            </a:r>
            <a:endParaRPr lang="ru-RU" sz="1400" i="1" dirty="0">
              <a:solidFill>
                <a:prstClr val="black"/>
              </a:solidFill>
              <a:latin typeface="Bookman Old Style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6389" y="3284984"/>
            <a:ext cx="84418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1400" i="1" dirty="0">
                <a:solidFill>
                  <a:prstClr val="black"/>
                </a:solidFill>
                <a:latin typeface="Bookman Old Style" pitchFamily="18" charset="0"/>
              </a:rPr>
              <a:t>трудовая деятельность </a:t>
            </a:r>
            <a:r>
              <a:rPr lang="ru-RU" sz="1400" i="1" dirty="0" err="1">
                <a:solidFill>
                  <a:prstClr val="black"/>
                </a:solidFill>
                <a:latin typeface="Bookman Old Style" pitchFamily="18" charset="0"/>
              </a:rPr>
              <a:t>Поклонского</a:t>
            </a:r>
            <a:r>
              <a:rPr lang="ru-RU" sz="1400" i="1" dirty="0">
                <a:solidFill>
                  <a:prstClr val="black"/>
                </a:solidFill>
                <a:latin typeface="Bookman Old Style" pitchFamily="18" charset="0"/>
              </a:rPr>
              <a:t> связана с </a:t>
            </a:r>
            <a:r>
              <a:rPr lang="ru-RU" sz="1400" i="1" dirty="0" err="1">
                <a:solidFill>
                  <a:prstClr val="black"/>
                </a:solidFill>
                <a:latin typeface="Bookman Old Style" pitchFamily="18" charset="0"/>
              </a:rPr>
              <a:t>Лыткаринским</a:t>
            </a:r>
            <a:r>
              <a:rPr lang="ru-RU" sz="1400" i="1" dirty="0">
                <a:solidFill>
                  <a:prstClr val="black"/>
                </a:solidFill>
                <a:latin typeface="Bookman Old Style" pitchFamily="18" charset="0"/>
              </a:rPr>
              <a:t> машиностроительным заводом, на котором он начал работу в 1964 году</a:t>
            </a:r>
            <a:r>
              <a:rPr lang="ru-RU" i="1" dirty="0">
                <a:solidFill>
                  <a:prstClr val="black"/>
                </a:solidFill>
                <a:latin typeface="Bookman Old Style" pitchFamily="18" charset="0"/>
              </a:rPr>
              <a:t>. </a:t>
            </a:r>
            <a:r>
              <a:rPr lang="ru-RU" sz="1400" i="1" dirty="0">
                <a:solidFill>
                  <a:prstClr val="black"/>
                </a:solidFill>
                <a:latin typeface="Bookman Old Style" pitchFamily="18" charset="0"/>
              </a:rPr>
              <a:t>В настоящее время Владимир </a:t>
            </a:r>
            <a:r>
              <a:rPr lang="ru-RU" sz="1400" i="1" dirty="0" smtClean="0">
                <a:solidFill>
                  <a:prstClr val="black"/>
                </a:solidFill>
                <a:latin typeface="Bookman Old Style" pitchFamily="18" charset="0"/>
              </a:rPr>
              <a:t>Филиппович руководит </a:t>
            </a:r>
            <a:r>
              <a:rPr lang="ru-RU" sz="1400" i="1" dirty="0">
                <a:solidFill>
                  <a:prstClr val="black"/>
                </a:solidFill>
                <a:latin typeface="Bookman Old Style" pitchFamily="18" charset="0"/>
              </a:rPr>
              <a:t>музеем им. академика Люльки, создателя первого отечественного турбореактивного двигателя.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05050" y="5012806"/>
            <a:ext cx="547260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400" i="1" dirty="0" smtClean="0">
                <a:latin typeface="Bookman Old Style" panose="02050604050505020204" pitchFamily="18" charset="0"/>
              </a:rPr>
              <a:t>Награжден: многочисленными ведомственными, </a:t>
            </a:r>
            <a:r>
              <a:rPr lang="ru-RU" sz="1400" i="1" dirty="0">
                <a:latin typeface="Bookman Old Style" panose="02050604050505020204" pitchFamily="18" charset="0"/>
              </a:rPr>
              <a:t>городскими и областными </a:t>
            </a:r>
            <a:r>
              <a:rPr lang="ru-RU" sz="1400" i="1" dirty="0" smtClean="0">
                <a:latin typeface="Bookman Old Style" panose="02050604050505020204" pitchFamily="18" charset="0"/>
              </a:rPr>
              <a:t>наградами, знаком </a:t>
            </a:r>
            <a:r>
              <a:rPr lang="ru-RU" sz="1400" i="1" dirty="0">
                <a:latin typeface="Bookman Old Style" panose="02050604050505020204" pitchFamily="18" charset="0"/>
              </a:rPr>
              <a:t>«За заслуги перед городом Лыткарино</a:t>
            </a:r>
            <a:r>
              <a:rPr lang="ru-RU" sz="1400" i="1" dirty="0" smtClean="0">
                <a:latin typeface="Bookman Old Style" panose="02050604050505020204" pitchFamily="18" charset="0"/>
              </a:rPr>
              <a:t>».</a:t>
            </a:r>
            <a:endParaRPr lang="ru-RU" sz="1400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278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20000">
    <p:wipe dir="r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8631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16632"/>
            <a:ext cx="1656184" cy="1091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39966"/>
            <a:ext cx="4145081" cy="597806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86313" y="2267744"/>
            <a:ext cx="4259603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>
              <a:lnSpc>
                <a:spcPct val="150000"/>
              </a:lnSpc>
            </a:pPr>
            <a:r>
              <a:rPr lang="ru-RU" sz="1400" b="1" i="1" dirty="0">
                <a:solidFill>
                  <a:srgbClr val="FF0000"/>
                </a:solidFill>
                <a:latin typeface="Bookman Old Style" pitchFamily="18" charset="0"/>
              </a:rPr>
              <a:t>Р</a:t>
            </a:r>
            <a:r>
              <a:rPr lang="ru-RU" sz="1400" i="1" dirty="0">
                <a:solidFill>
                  <a:prstClr val="black"/>
                </a:solidFill>
                <a:latin typeface="Bookman Old Style" pitchFamily="18" charset="0"/>
              </a:rPr>
              <a:t>ешение Совета депутатов городского округа Лыткарино Московской области от </a:t>
            </a:r>
            <a:r>
              <a:rPr lang="ru-RU" sz="1400" i="1" dirty="0">
                <a:solidFill>
                  <a:srgbClr val="FF0000"/>
                </a:solidFill>
                <a:latin typeface="Bookman Old Style" pitchFamily="18" charset="0"/>
              </a:rPr>
              <a:t>04.08.2021 № 121/16 </a:t>
            </a:r>
            <a:r>
              <a:rPr lang="ru-RU" sz="1400" i="1" dirty="0">
                <a:solidFill>
                  <a:prstClr val="black"/>
                </a:solidFill>
                <a:latin typeface="Bookman Old Style" pitchFamily="18" charset="0"/>
              </a:rPr>
              <a:t>о присвоении звания «</a:t>
            </a:r>
            <a:r>
              <a:rPr lang="ru-RU" sz="1400" i="1" dirty="0" smtClean="0">
                <a:solidFill>
                  <a:prstClr val="black"/>
                </a:solidFill>
                <a:latin typeface="Bookman Old Style" pitchFamily="18" charset="0"/>
              </a:rPr>
              <a:t>Почетный </a:t>
            </a:r>
            <a:r>
              <a:rPr lang="ru-RU" sz="1400" i="1" dirty="0">
                <a:solidFill>
                  <a:prstClr val="black"/>
                </a:solidFill>
                <a:latin typeface="Bookman Old Style" pitchFamily="18" charset="0"/>
              </a:rPr>
              <a:t>гражданин города Лыткарино» </a:t>
            </a:r>
            <a:r>
              <a:rPr lang="ru-RU" sz="1400" i="1" dirty="0" err="1" smtClean="0">
                <a:solidFill>
                  <a:srgbClr val="FF0000"/>
                </a:solidFill>
                <a:latin typeface="Bookman Old Style" pitchFamily="18" charset="0"/>
              </a:rPr>
              <a:t>Поклонскому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 Владимиру Филипповичу</a:t>
            </a:r>
            <a:r>
              <a:rPr lang="ru-RU" sz="1400" i="1" dirty="0" smtClean="0">
                <a:solidFill>
                  <a:prstClr val="black"/>
                </a:solidFill>
                <a:latin typeface="Bookman Old Style" pitchFamily="18" charset="0"/>
              </a:rPr>
              <a:t>.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0032" y="6309320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>
                <a:solidFill>
                  <a:srgbClr val="FF0000"/>
                </a:solidFill>
                <a:latin typeface="Bookman Old Style" pitchFamily="18" charset="0"/>
              </a:rPr>
              <a:t>Основание: </a:t>
            </a:r>
            <a:r>
              <a:rPr lang="ru-RU" sz="1200" i="1" dirty="0" smtClean="0">
                <a:solidFill>
                  <a:srgbClr val="FF0000"/>
                </a:solidFill>
                <a:latin typeface="Bookman Old Style" pitchFamily="18" charset="0"/>
              </a:rPr>
              <a:t>документы Совета депутатов городского округа Лыткарино за 2021 год.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229568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20000">
    <p:wipe dir="r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16632"/>
            <a:ext cx="1656184" cy="1091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547" y="0"/>
            <a:ext cx="476235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50808" y="6362005"/>
            <a:ext cx="4393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  <a:latin typeface="Bookman Old Style" pitchFamily="18" charset="0"/>
              </a:rPr>
              <a:t>Основание: </a:t>
            </a:r>
            <a:r>
              <a:rPr lang="ru-RU" sz="1200" i="1" dirty="0">
                <a:solidFill>
                  <a:srgbClr val="FF0000"/>
                </a:solidFill>
                <a:latin typeface="Bookman Old Style" pitchFamily="18" charset="0"/>
              </a:rPr>
              <a:t>документы Администрации городского округа Лыткарино за 2021 год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2" t="2176" b="3267"/>
          <a:stretch/>
        </p:blipFill>
        <p:spPr>
          <a:xfrm>
            <a:off x="346248" y="476672"/>
            <a:ext cx="4046763" cy="59226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88024" y="2132856"/>
            <a:ext cx="4248472" cy="703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just">
              <a:lnSpc>
                <a:spcPct val="150000"/>
              </a:lnSpc>
            </a:pPr>
            <a:r>
              <a:rPr lang="ru-RU" sz="1400" b="1" i="1" dirty="0">
                <a:solidFill>
                  <a:srgbClr val="FF0000"/>
                </a:solidFill>
                <a:latin typeface="Bookman Old Style" pitchFamily="18" charset="0"/>
              </a:rPr>
              <a:t>Х</a:t>
            </a:r>
            <a:r>
              <a:rPr lang="ru-RU" sz="1400" i="1" dirty="0">
                <a:solidFill>
                  <a:prstClr val="black"/>
                </a:solidFill>
                <a:latin typeface="Bookman Old Style" pitchFamily="18" charset="0"/>
              </a:rPr>
              <a:t>арактеристика на </a:t>
            </a:r>
            <a:r>
              <a:rPr lang="ru-RU" sz="1400" i="1" dirty="0" err="1" smtClean="0">
                <a:solidFill>
                  <a:srgbClr val="FF0000"/>
                </a:solidFill>
                <a:latin typeface="Bookman Old Style" pitchFamily="18" charset="0"/>
              </a:rPr>
              <a:t>Поклонского</a:t>
            </a:r>
            <a:r>
              <a:rPr lang="ru-RU" sz="1400" i="1" dirty="0" smtClean="0">
                <a:solidFill>
                  <a:srgbClr val="FF0000"/>
                </a:solidFill>
                <a:latin typeface="Bookman Old Style" pitchFamily="18" charset="0"/>
              </a:rPr>
              <a:t> Владимира Филипповича</a:t>
            </a:r>
            <a:r>
              <a:rPr lang="ru-RU" sz="1400" i="1" dirty="0" smtClean="0">
                <a:solidFill>
                  <a:prstClr val="black"/>
                </a:solidFill>
                <a:latin typeface="Bookman Old Style" pitchFamily="18" charset="0"/>
              </a:rPr>
              <a:t>.</a:t>
            </a:r>
            <a:endParaRPr lang="ru-RU" sz="1400" i="1" dirty="0">
              <a:solidFill>
                <a:prstClr val="black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514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20000">
    <p:wipe dir="r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-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214290"/>
            <a:ext cx="7643866" cy="643128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071670" y="857232"/>
            <a:ext cx="5357850" cy="5072098"/>
          </a:xfrm>
          <a:prstGeom prst="roundRect">
            <a:avLst/>
          </a:prstGeom>
          <a:solidFill>
            <a:srgbClr val="692725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143108" y="1214422"/>
            <a:ext cx="521497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i="1" dirty="0" smtClean="0">
                <a:solidFill>
                  <a:srgbClr val="FFC000"/>
                </a:solidFill>
                <a:latin typeface="Bookman Old Style" pitchFamily="18" charset="0"/>
              </a:rPr>
              <a:t>             </a:t>
            </a:r>
            <a:r>
              <a:rPr lang="ru-RU" sz="2000" b="1" i="1" dirty="0" smtClean="0">
                <a:solidFill>
                  <a:srgbClr val="FFC000"/>
                </a:solidFill>
                <a:latin typeface="Bookman Old Style" pitchFamily="18" charset="0"/>
              </a:rPr>
              <a:t>Д</a:t>
            </a:r>
            <a:r>
              <a:rPr lang="ru-RU" sz="1200" i="1" dirty="0" smtClean="0">
                <a:solidFill>
                  <a:srgbClr val="FFC000"/>
                </a:solidFill>
                <a:latin typeface="Bookman Old Style" pitchFamily="18" charset="0"/>
              </a:rPr>
              <a:t>ля выставки, посвященной </a:t>
            </a:r>
            <a:r>
              <a:rPr lang="ru-RU" sz="1200" b="1" i="1" dirty="0" smtClean="0">
                <a:solidFill>
                  <a:srgbClr val="FFC000"/>
                </a:solidFill>
                <a:latin typeface="Bookman Old Style" pitchFamily="18" charset="0"/>
              </a:rPr>
              <a:t>Почетным гражданам города Лыткарино,</a:t>
            </a:r>
            <a:r>
              <a:rPr lang="ru-RU" sz="1200" i="1" dirty="0" smtClean="0">
                <a:solidFill>
                  <a:srgbClr val="FFC000"/>
                </a:solidFill>
                <a:latin typeface="Bookman Old Style" pitchFamily="18" charset="0"/>
              </a:rPr>
              <a:t> были использованы: </a:t>
            </a:r>
          </a:p>
          <a:p>
            <a:pPr algn="just"/>
            <a:endParaRPr lang="ru-RU" sz="1200" i="1" dirty="0" smtClean="0">
              <a:solidFill>
                <a:srgbClr val="FFC000"/>
              </a:solidFill>
              <a:latin typeface="Bookman Old Style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200" b="1" i="1" dirty="0" smtClean="0">
                <a:solidFill>
                  <a:srgbClr val="FFC000"/>
                </a:solidFill>
                <a:latin typeface="Bookman Old Style" pitchFamily="18" charset="0"/>
              </a:rPr>
              <a:t>архивные документы фондов: </a:t>
            </a:r>
            <a:endParaRPr lang="ru-RU" sz="300" b="1" i="1" dirty="0" smtClean="0">
              <a:solidFill>
                <a:srgbClr val="FFC000"/>
              </a:solidFill>
              <a:latin typeface="Bookman Old Style" pitchFamily="18" charset="0"/>
            </a:endParaRPr>
          </a:p>
          <a:p>
            <a:pPr algn="just"/>
            <a:endParaRPr lang="ru-RU" sz="1200" i="1" dirty="0" smtClean="0">
              <a:solidFill>
                <a:srgbClr val="FFC000"/>
              </a:solidFill>
              <a:latin typeface="Bookman Old Style" pitchFamily="18" charset="0"/>
            </a:endParaRPr>
          </a:p>
          <a:p>
            <a:pPr algn="just"/>
            <a:r>
              <a:rPr lang="ru-RU" sz="1200" i="1" dirty="0" smtClean="0">
                <a:solidFill>
                  <a:srgbClr val="FFC000"/>
                </a:solidFill>
                <a:latin typeface="Bookman Old Style" pitchFamily="18" charset="0"/>
              </a:rPr>
              <a:t>        </a:t>
            </a:r>
            <a:r>
              <a:rPr lang="ru-RU" sz="1200" b="1" i="1" dirty="0" smtClean="0">
                <a:solidFill>
                  <a:srgbClr val="FFC000"/>
                </a:solidFill>
                <a:latin typeface="Bookman Old Style" pitchFamily="18" charset="0"/>
              </a:rPr>
              <a:t>№ 2 </a:t>
            </a:r>
            <a:r>
              <a:rPr lang="ru-RU" sz="1200" i="1" u="sng" dirty="0" smtClean="0">
                <a:solidFill>
                  <a:srgbClr val="FFC000"/>
                </a:solidFill>
                <a:latin typeface="Bookman Old Style" pitchFamily="18" charset="0"/>
              </a:rPr>
              <a:t>«</a:t>
            </a:r>
            <a:r>
              <a:rPr lang="ru-RU" sz="1200" i="1" u="sng" dirty="0" err="1" smtClean="0">
                <a:solidFill>
                  <a:srgbClr val="FFC000"/>
                </a:solidFill>
                <a:latin typeface="Bookman Old Style" pitchFamily="18" charset="0"/>
              </a:rPr>
              <a:t>Лыткаринский</a:t>
            </a:r>
            <a:r>
              <a:rPr lang="ru-RU" sz="1200" i="1" u="sng" dirty="0" smtClean="0">
                <a:solidFill>
                  <a:srgbClr val="FFC000"/>
                </a:solidFill>
                <a:latin typeface="Bookman Old Style" pitchFamily="18" charset="0"/>
              </a:rPr>
              <a:t> городской Совет народных депутатов и его исполнительный комитет города Лыткарино Московской области</a:t>
            </a:r>
            <a:r>
              <a:rPr lang="ru-RU" sz="1200" i="1" dirty="0" smtClean="0">
                <a:solidFill>
                  <a:srgbClr val="FFC000"/>
                </a:solidFill>
                <a:latin typeface="Bookman Old Style" pitchFamily="18" charset="0"/>
              </a:rPr>
              <a:t>»;</a:t>
            </a:r>
          </a:p>
          <a:p>
            <a:pPr algn="just"/>
            <a:endParaRPr lang="ru-RU" sz="1200" i="1" dirty="0" smtClean="0">
              <a:solidFill>
                <a:srgbClr val="FFC000"/>
              </a:solidFill>
              <a:latin typeface="Bookman Old Style" pitchFamily="18" charset="0"/>
            </a:endParaRPr>
          </a:p>
          <a:p>
            <a:pPr algn="just"/>
            <a:r>
              <a:rPr lang="ru-RU" sz="1200" b="1" i="1" dirty="0" smtClean="0">
                <a:solidFill>
                  <a:srgbClr val="FFC000"/>
                </a:solidFill>
                <a:latin typeface="Bookman Old Style" pitchFamily="18" charset="0"/>
              </a:rPr>
              <a:t>        № 35 </a:t>
            </a:r>
            <a:r>
              <a:rPr lang="ru-RU" sz="1200" i="1" u="sng" dirty="0" smtClean="0">
                <a:solidFill>
                  <a:srgbClr val="FFC000"/>
                </a:solidFill>
                <a:latin typeface="Bookman Old Style" pitchFamily="18" charset="0"/>
              </a:rPr>
              <a:t>«Администрация города Лыткарино Московской области</a:t>
            </a:r>
            <a:r>
              <a:rPr lang="ru-RU" sz="1200" dirty="0" smtClean="0">
                <a:solidFill>
                  <a:srgbClr val="FFC000"/>
                </a:solidFill>
                <a:latin typeface="Bookman Old Style" pitchFamily="18" charset="0"/>
              </a:rPr>
              <a:t>»;</a:t>
            </a:r>
          </a:p>
          <a:p>
            <a:pPr algn="just"/>
            <a:endParaRPr lang="ru-RU" sz="1200" dirty="0" smtClean="0">
              <a:solidFill>
                <a:srgbClr val="FFC000"/>
              </a:solidFill>
              <a:latin typeface="Bookman Old Style" pitchFamily="18" charset="0"/>
            </a:endParaRPr>
          </a:p>
          <a:p>
            <a:pPr algn="just"/>
            <a:r>
              <a:rPr lang="ru-RU" sz="1200" b="1" i="1" dirty="0" smtClean="0">
                <a:solidFill>
                  <a:srgbClr val="FFC000"/>
                </a:solidFill>
                <a:latin typeface="Bookman Old Style" pitchFamily="18" charset="0"/>
              </a:rPr>
              <a:t>        № 61 </a:t>
            </a:r>
            <a:r>
              <a:rPr lang="ru-RU" sz="1200" i="1" u="sng" dirty="0" smtClean="0">
                <a:solidFill>
                  <a:srgbClr val="FFC000"/>
                </a:solidFill>
                <a:latin typeface="Bookman Old Style" pitchFamily="18" charset="0"/>
              </a:rPr>
              <a:t>«Совет депутатов города Лыткарино;</a:t>
            </a:r>
          </a:p>
          <a:p>
            <a:pPr algn="just"/>
            <a:endParaRPr lang="ru-RU" sz="1200" i="1" u="sng" dirty="0" smtClean="0">
              <a:solidFill>
                <a:srgbClr val="FFC000"/>
              </a:solidFill>
              <a:latin typeface="Bookman Old Style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200" b="1" i="1" dirty="0" smtClean="0">
                <a:solidFill>
                  <a:srgbClr val="FFC000"/>
                </a:solidFill>
                <a:latin typeface="Bookman Old Style" pitchFamily="18" charset="0"/>
              </a:rPr>
              <a:t>документы Администрации городского округа Лыткарино;</a:t>
            </a:r>
          </a:p>
          <a:p>
            <a:pPr algn="just"/>
            <a:endParaRPr lang="ru-RU" sz="1200" i="1" u="sng" dirty="0" smtClean="0">
              <a:solidFill>
                <a:srgbClr val="FFC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200" i="1" dirty="0" smtClean="0">
                <a:solidFill>
                  <a:srgbClr val="FFC000"/>
                </a:solidFill>
                <a:latin typeface="Bookman Old Style" pitchFamily="18" charset="0"/>
              </a:rPr>
              <a:t> </a:t>
            </a:r>
            <a:r>
              <a:rPr lang="ru-RU" sz="1200" b="1" i="1" dirty="0" smtClean="0">
                <a:solidFill>
                  <a:srgbClr val="FFC000"/>
                </a:solidFill>
                <a:latin typeface="Bookman Old Style" pitchFamily="18" charset="0"/>
              </a:rPr>
              <a:t>информация с сайтов:</a:t>
            </a:r>
          </a:p>
          <a:p>
            <a:pPr>
              <a:lnSpc>
                <a:spcPct val="150000"/>
              </a:lnSpc>
            </a:pPr>
            <a:r>
              <a:rPr lang="en-US" sz="1200" i="1" dirty="0" smtClean="0">
                <a:solidFill>
                  <a:srgbClr val="FFC000"/>
                </a:solidFill>
                <a:latin typeface="Bookman Old Style" pitchFamily="18" charset="0"/>
              </a:rPr>
              <a:t>        </a:t>
            </a:r>
            <a:r>
              <a:rPr lang="ru-RU" sz="1200" i="1" dirty="0" smtClean="0">
                <a:solidFill>
                  <a:srgbClr val="FFC000"/>
                </a:solidFill>
                <a:latin typeface="Bookman Old Style" pitchFamily="18" charset="0"/>
              </a:rPr>
              <a:t> </a:t>
            </a:r>
            <a:r>
              <a:rPr lang="ru-RU" sz="1200" i="1" dirty="0" err="1" smtClean="0">
                <a:solidFill>
                  <a:srgbClr val="FFC000"/>
                </a:solidFill>
                <a:latin typeface="Bookman Old Style" pitchFamily="18" charset="0"/>
              </a:rPr>
              <a:t>Лыткаринского</a:t>
            </a:r>
            <a:r>
              <a:rPr lang="ru-RU" sz="1200" i="1" dirty="0" smtClean="0">
                <a:solidFill>
                  <a:srgbClr val="FFC000"/>
                </a:solidFill>
                <a:latin typeface="Bookman Old Style" pitchFamily="18" charset="0"/>
              </a:rPr>
              <a:t> историко-краеведческого музея   </a:t>
            </a:r>
          </a:p>
          <a:p>
            <a:pPr>
              <a:lnSpc>
                <a:spcPct val="150000"/>
              </a:lnSpc>
            </a:pPr>
            <a:r>
              <a:rPr lang="ru-RU" sz="1200" b="1" i="1" dirty="0" smtClean="0">
                <a:solidFill>
                  <a:srgbClr val="FFC000"/>
                </a:solidFill>
                <a:latin typeface="Bookman Old Style" pitchFamily="18" charset="0"/>
              </a:rPr>
              <a:t>         </a:t>
            </a:r>
            <a:r>
              <a:rPr lang="ru-RU" sz="1200" b="1" i="1" u="sng" dirty="0" smtClean="0">
                <a:solidFill>
                  <a:srgbClr val="FFC000"/>
                </a:solidFill>
                <a:latin typeface="Bookman Old Style" pitchFamily="18" charset="0"/>
              </a:rPr>
              <a:t>-  </a:t>
            </a:r>
            <a:r>
              <a:rPr lang="en-US" sz="1200" b="1" i="1" u="sng" dirty="0" smtClean="0">
                <a:solidFill>
                  <a:srgbClr val="FFC000"/>
                </a:solidFill>
                <a:latin typeface="Bookman Old Style" pitchFamily="18" charset="0"/>
              </a:rPr>
              <a:t>www. lytkarinomuseum.ru</a:t>
            </a:r>
            <a:r>
              <a:rPr lang="ru-RU" sz="1200" b="1" i="1" dirty="0" smtClean="0">
                <a:solidFill>
                  <a:srgbClr val="FFC000"/>
                </a:solidFill>
                <a:latin typeface="Bookman Old Style" pitchFamily="18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ru-RU" sz="1200" b="1" i="1" dirty="0" smtClean="0">
                <a:solidFill>
                  <a:srgbClr val="FFC000"/>
                </a:solidFill>
                <a:latin typeface="Bookman Old Style" pitchFamily="18" charset="0"/>
              </a:rPr>
              <a:t>         </a:t>
            </a:r>
            <a:r>
              <a:rPr lang="ru-RU" sz="1200" i="1" dirty="0" smtClean="0">
                <a:solidFill>
                  <a:srgbClr val="FFC000"/>
                </a:solidFill>
                <a:latin typeface="Bookman Old Style" pitchFamily="18" charset="0"/>
              </a:rPr>
              <a:t>Администрации городского округа Лыткарино</a:t>
            </a:r>
          </a:p>
          <a:p>
            <a:pPr algn="just">
              <a:lnSpc>
                <a:spcPct val="150000"/>
              </a:lnSpc>
            </a:pPr>
            <a:r>
              <a:rPr lang="ru-RU" sz="1200" b="1" i="1" dirty="0" smtClean="0">
                <a:solidFill>
                  <a:srgbClr val="FFC000"/>
                </a:solidFill>
                <a:latin typeface="Bookman Old Style" pitchFamily="18" charset="0"/>
              </a:rPr>
              <a:t>         </a:t>
            </a:r>
            <a:r>
              <a:rPr lang="ru-RU" sz="1200" b="1" i="1" u="sng" dirty="0" smtClean="0">
                <a:solidFill>
                  <a:srgbClr val="FFC000"/>
                </a:solidFill>
                <a:latin typeface="Bookman Old Style" pitchFamily="18" charset="0"/>
              </a:rPr>
              <a:t>-  </a:t>
            </a:r>
            <a:r>
              <a:rPr lang="en-US" sz="1200" b="1" i="1" u="sng" dirty="0" smtClean="0">
                <a:solidFill>
                  <a:srgbClr val="FFC000"/>
                </a:solidFill>
                <a:latin typeface="Bookman Old Style" pitchFamily="18" charset="0"/>
              </a:rPr>
              <a:t>www.lytkarino.com</a:t>
            </a:r>
            <a:r>
              <a:rPr lang="ru-RU" sz="1200" b="1" i="1" u="sng" dirty="0" smtClean="0">
                <a:solidFill>
                  <a:srgbClr val="FFC000"/>
                </a:solidFill>
                <a:latin typeface="Bookman Old Style" pitchFamily="18" charset="0"/>
              </a:rPr>
              <a:t>  .</a:t>
            </a:r>
          </a:p>
          <a:p>
            <a:pPr algn="just">
              <a:lnSpc>
                <a:spcPct val="150000"/>
              </a:lnSpc>
            </a:pPr>
            <a:endParaRPr lang="ru-RU" sz="1400" b="1" i="1" dirty="0" smtClean="0">
              <a:solidFill>
                <a:schemeClr val="accent6">
                  <a:lumMod val="40000"/>
                  <a:lumOff val="60000"/>
                </a:schemeClr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itchFamily="18" charset="0"/>
              </a:rPr>
              <a:t>           </a:t>
            </a:r>
          </a:p>
          <a:p>
            <a:pPr algn="just">
              <a:lnSpc>
                <a:spcPct val="150000"/>
              </a:lnSpc>
            </a:pPr>
            <a:endParaRPr lang="ru-RU" sz="1400" b="1" i="1" dirty="0" smtClean="0">
              <a:solidFill>
                <a:srgbClr val="FFC00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1400" i="1" dirty="0">
              <a:solidFill>
                <a:srgbClr val="FFC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 spd="slow" advClick="0" advTm="40000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488" y="3143248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3" name="Рисунок 2" descr="Уд-е облож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2428868"/>
            <a:ext cx="2857520" cy="407196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 descr="Уд-е Шестако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8992" y="2428868"/>
            <a:ext cx="5357850" cy="407196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Лента лицом вверх 4"/>
          <p:cNvSpPr/>
          <p:nvPr/>
        </p:nvSpPr>
        <p:spPr>
          <a:xfrm>
            <a:off x="285720" y="285728"/>
            <a:ext cx="8572560" cy="928694"/>
          </a:xfrm>
          <a:prstGeom prst="ribbon2">
            <a:avLst>
              <a:gd name="adj1" fmla="val 23432"/>
              <a:gd name="adj2" fmla="val 75000"/>
            </a:avLst>
          </a:prstGeom>
          <a:solidFill>
            <a:srgbClr val="C00000">
              <a:alpha val="62000"/>
            </a:srgbClr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УДОСТОВЕРЕНИЕ ПОЧЕТНОГО ГРАЖДАНИНА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ГОРОДА ЛЫТКАРИНО</a:t>
            </a:r>
            <a:endParaRPr lang="ru-RU" b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pic>
        <p:nvPicPr>
          <p:cNvPr id="6" name="Рисунок 5" descr="lytkarin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3306" y="1071546"/>
            <a:ext cx="1643074" cy="1143008"/>
          </a:xfrm>
          <a:prstGeom prst="rect">
            <a:avLst/>
          </a:prstGeom>
        </p:spPr>
      </p:pic>
      <p:pic>
        <p:nvPicPr>
          <p:cNvPr id="10" name="Рисунок 9" descr="shestakov.jpg.5b3b2944668d734c73a49f1ab8f4710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868" y="2714620"/>
            <a:ext cx="2071702" cy="3143272"/>
          </a:xfrm>
          <a:prstGeom prst="rect">
            <a:avLst/>
          </a:prstGeom>
          <a:ln w="28575">
            <a:noFill/>
          </a:ln>
        </p:spPr>
      </p:pic>
    </p:spTree>
  </p:cSld>
  <p:clrMapOvr>
    <a:masterClrMapping/>
  </p:clrMapOvr>
  <p:transition spd="slow" advClick="0" advTm="20000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8601</TotalTime>
  <Words>4822</Words>
  <Application>Microsoft Office PowerPoint</Application>
  <PresentationFormat>Экран (4:3)</PresentationFormat>
  <Paragraphs>1102</Paragraphs>
  <Slides>88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88</vt:i4>
      </vt:variant>
    </vt:vector>
  </HeadingPairs>
  <TitlesOfParts>
    <vt:vector size="8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970</cp:revision>
  <dcterms:modified xsi:type="dcterms:W3CDTF">2022-12-27T09:46:41Z</dcterms:modified>
</cp:coreProperties>
</file>