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39B3-E2C3-4AD8-A04E-FFAC6B6ABBE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05CB-0054-4458-ADF2-7026EFBAB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4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F05CB-0054-4458-ADF2-7026EFBAB4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2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1340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85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7673" y="-49911"/>
            <a:ext cx="521665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107" y="3182239"/>
            <a:ext cx="769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</a:rPr>
              <a:t>Благоустройство</a:t>
            </a:r>
            <a:r>
              <a:rPr sz="2400" spc="10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парков</a:t>
            </a:r>
            <a:r>
              <a:rPr sz="2400" spc="-1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в</a:t>
            </a:r>
            <a:r>
              <a:rPr sz="2400" spc="-5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лесу</a:t>
            </a:r>
            <a:r>
              <a:rPr sz="2400" spc="-15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2022</a:t>
            </a:r>
            <a:r>
              <a:rPr sz="2400" spc="2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-</a:t>
            </a:r>
            <a:r>
              <a:rPr sz="2400" spc="-10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2023</a:t>
            </a:r>
            <a:r>
              <a:rPr sz="2400" spc="5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годов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47" y="1060703"/>
          <a:ext cx="12185014" cy="4521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244">
                <a:tc>
                  <a:txBody>
                    <a:bodyPr/>
                    <a:lstStyle/>
                    <a:p>
                      <a:pPr marL="27127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15" dirty="0">
                          <a:latin typeface="Century Gothic"/>
                          <a:cs typeface="Century Gothic"/>
                        </a:rPr>
                        <a:t>2022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66040" marB="0">
                    <a:solidFill>
                      <a:srgbClr val="E1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1188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15" dirty="0">
                          <a:latin typeface="Century Gothic"/>
                          <a:cs typeface="Century Gothic"/>
                        </a:rPr>
                        <a:t>2023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66040" marB="0"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Электросталь</a:t>
                      </a:r>
                      <a:r>
                        <a:rPr sz="1400" b="1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Авангард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119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11.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Дзержинский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Томилинский</a:t>
                      </a:r>
                      <a:r>
                        <a:rPr sz="1400" i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лесопарк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2.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Балашиха</a:t>
                      </a:r>
                      <a:r>
                        <a:rPr sz="1400" b="1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Ольгинский</a:t>
                      </a:r>
                      <a:r>
                        <a:rPr sz="1400" i="1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71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12.</a:t>
                      </a:r>
                      <a:r>
                        <a:rPr sz="1400" b="1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Сергиев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Посад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Загорское</a:t>
                      </a:r>
                      <a:r>
                        <a:rPr sz="1400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море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6525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69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36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3.</a:t>
                      </a:r>
                      <a:r>
                        <a:rPr sz="14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Наро-Фоминский</a:t>
                      </a:r>
                      <a:r>
                        <a:rPr sz="1400" b="1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Апрелевка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63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460"/>
                        </a:lnSpc>
                        <a:spcBef>
                          <a:spcPts val="1380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13.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Домодедово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Городской</a:t>
                      </a:r>
                      <a:r>
                        <a:rPr sz="1400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7526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460"/>
                        </a:lnSpc>
                        <a:spcBef>
                          <a:spcPts val="13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128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752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4.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Фрязино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Фрязинский</a:t>
                      </a:r>
                      <a:r>
                        <a:rPr sz="1400" i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ts val="1155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14.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Ленинский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Видновский</a:t>
                      </a:r>
                      <a:r>
                        <a:rPr sz="1400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ts val="1155"/>
                        </a:lnSpc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62,2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5.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Лобня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Лобненский</a:t>
                      </a:r>
                      <a:r>
                        <a:rPr sz="1400" i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22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ts val="850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15.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Истра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Истринский</a:t>
                      </a:r>
                      <a:r>
                        <a:rPr sz="1400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27025">
                        <a:lnSpc>
                          <a:spcPts val="850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116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6.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Подольск</a:t>
                      </a:r>
                      <a:r>
                        <a:rPr sz="1400" b="1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Дубровицкий</a:t>
                      </a:r>
                      <a:r>
                        <a:rPr sz="1400" i="1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 gridSpan="3"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73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7.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Люберцы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400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Томилинский</a:t>
                      </a:r>
                      <a:r>
                        <a:rPr sz="1400" i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114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035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16.</a:t>
                      </a:r>
                      <a:r>
                        <a:rPr sz="1400" b="1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Красногорск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Опалиха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035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112</a:t>
                      </a:r>
                      <a:r>
                        <a:rPr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8.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Лыткарино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Волкуша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96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340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17.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Истра</a:t>
                      </a:r>
                      <a:r>
                        <a:rPr sz="1400" b="1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 Лесопарк</a:t>
                      </a:r>
                      <a:r>
                        <a:rPr sz="1400" i="1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вблизи</a:t>
                      </a:r>
                      <a:r>
                        <a:rPr sz="1400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лицея</a:t>
                      </a:r>
                      <a:r>
                        <a:rPr sz="1400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им.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В.И.</a:t>
                      </a:r>
                      <a:r>
                        <a:rPr sz="1400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Долгих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1340"/>
                        </a:lnSpc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61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9.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Химки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3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Химкинский</a:t>
                      </a:r>
                      <a:r>
                        <a:rPr sz="1400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132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645"/>
                        </a:lnSpc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18.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spc="-5" dirty="0">
                          <a:latin typeface="Century Gothic"/>
                          <a:cs typeface="Century Gothic"/>
                        </a:rPr>
                        <a:t>Клин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Шариха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645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132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189">
                <a:tc>
                  <a:txBody>
                    <a:bodyPr/>
                    <a:lstStyle/>
                    <a:p>
                      <a:pPr marL="304165">
                        <a:lnSpc>
                          <a:spcPts val="1610"/>
                        </a:lnSpc>
                        <a:spcBef>
                          <a:spcPts val="62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10.</a:t>
                      </a:r>
                      <a:r>
                        <a:rPr sz="1400" b="1" i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Чехов</a:t>
                      </a:r>
                      <a:r>
                        <a:rPr sz="1400" b="1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5" dirty="0">
                          <a:latin typeface="Century Gothic"/>
                          <a:cs typeface="Century Gothic"/>
                        </a:rPr>
                        <a:t> Губернский</a:t>
                      </a:r>
                      <a:r>
                        <a:rPr sz="1400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61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52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19.</a:t>
                      </a:r>
                      <a:r>
                        <a:rPr sz="1400" b="1" i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i="1" dirty="0">
                          <a:latin typeface="Century Gothic"/>
                          <a:cs typeface="Century Gothic"/>
                        </a:rPr>
                        <a:t>Пушкинский</a:t>
                      </a:r>
                      <a:r>
                        <a:rPr sz="1400" b="1" i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400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Лесопарк</a:t>
                      </a:r>
                      <a:r>
                        <a:rPr sz="1400" i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i="1" dirty="0">
                          <a:latin typeface="Century Gothic"/>
                          <a:cs typeface="Century Gothic"/>
                        </a:rPr>
                        <a:t>Северный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90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8360" y="117728"/>
            <a:ext cx="6416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52525"/>
                </a:solidFill>
              </a:rPr>
              <a:t>Благоустройство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spc="-5" dirty="0">
                <a:solidFill>
                  <a:srgbClr val="252525"/>
                </a:solidFill>
              </a:rPr>
              <a:t>парков</a:t>
            </a:r>
            <a:r>
              <a:rPr spc="-1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в</a:t>
            </a:r>
            <a:r>
              <a:rPr spc="-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лесу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5" dirty="0">
                <a:solidFill>
                  <a:srgbClr val="252525"/>
                </a:solidFill>
              </a:rPr>
              <a:t>2022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-</a:t>
            </a:r>
            <a:r>
              <a:rPr spc="-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2023</a:t>
            </a:r>
            <a:r>
              <a:rPr spc="-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годов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59969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04675" y="6627672"/>
            <a:ext cx="8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2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1" y="3398021"/>
            <a:ext cx="2900164" cy="24078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76771" y="3639350"/>
            <a:ext cx="2651760" cy="2138680"/>
            <a:chOff x="6176771" y="3639350"/>
            <a:chExt cx="2651760" cy="2138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3639350"/>
              <a:ext cx="2589276" cy="21381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4535" y="4239768"/>
              <a:ext cx="240792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7187" y="4331208"/>
              <a:ext cx="240791" cy="954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9463" y="4841748"/>
              <a:ext cx="237743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9171" y="4732020"/>
              <a:ext cx="239268" cy="5166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4307" y="4547616"/>
              <a:ext cx="109727" cy="6233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60718" y="4084701"/>
              <a:ext cx="1099820" cy="363855"/>
            </a:xfrm>
            <a:custGeom>
              <a:avLst/>
              <a:gdLst/>
              <a:ahLst/>
              <a:cxnLst/>
              <a:rect l="l" t="t" r="r" b="b"/>
              <a:pathLst>
                <a:path w="1099820" h="363854">
                  <a:moveTo>
                    <a:pt x="17652" y="0"/>
                  </a:moveTo>
                  <a:lnTo>
                    <a:pt x="0" y="64135"/>
                  </a:lnTo>
                  <a:lnTo>
                    <a:pt x="1081912" y="363474"/>
                  </a:lnTo>
                  <a:lnTo>
                    <a:pt x="1099565" y="29946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5C6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0718" y="4084701"/>
              <a:ext cx="1099820" cy="363855"/>
            </a:xfrm>
            <a:custGeom>
              <a:avLst/>
              <a:gdLst/>
              <a:ahLst/>
              <a:cxnLst/>
              <a:rect l="l" t="t" r="r" b="b"/>
              <a:pathLst>
                <a:path w="1099820" h="363854">
                  <a:moveTo>
                    <a:pt x="17652" y="0"/>
                  </a:moveTo>
                  <a:lnTo>
                    <a:pt x="1099565" y="299466"/>
                  </a:lnTo>
                  <a:lnTo>
                    <a:pt x="1081912" y="363474"/>
                  </a:lnTo>
                  <a:lnTo>
                    <a:pt x="0" y="64135"/>
                  </a:lnTo>
                  <a:lnTo>
                    <a:pt x="176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6771" y="3965448"/>
              <a:ext cx="111251" cy="2133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4639" y="4381500"/>
              <a:ext cx="239268" cy="10515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9879" y="4418076"/>
              <a:ext cx="240792" cy="10515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4698" y="5328285"/>
              <a:ext cx="532765" cy="193675"/>
            </a:xfrm>
            <a:custGeom>
              <a:avLst/>
              <a:gdLst/>
              <a:ahLst/>
              <a:cxnLst/>
              <a:rect l="l" t="t" r="r" b="b"/>
              <a:pathLst>
                <a:path w="532765" h="193675">
                  <a:moveTo>
                    <a:pt x="13842" y="0"/>
                  </a:moveTo>
                  <a:lnTo>
                    <a:pt x="0" y="50164"/>
                  </a:lnTo>
                  <a:lnTo>
                    <a:pt x="518286" y="193547"/>
                  </a:lnTo>
                  <a:lnTo>
                    <a:pt x="532256" y="143382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708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30868" y="795527"/>
            <a:ext cx="2753868" cy="18331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8515" y="941928"/>
            <a:ext cx="2622804" cy="193981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88614" y="109220"/>
            <a:ext cx="5414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52525"/>
                </a:solidFill>
              </a:rPr>
              <a:t>Стандарт</a:t>
            </a:r>
            <a:r>
              <a:rPr spc="1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благоустройства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spc="-5" dirty="0">
                <a:solidFill>
                  <a:srgbClr val="252525"/>
                </a:solidFill>
              </a:rPr>
              <a:t>парка</a:t>
            </a:r>
            <a:r>
              <a:rPr spc="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в</a:t>
            </a:r>
            <a:r>
              <a:rPr spc="-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лесу</a:t>
            </a: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34511" y="954260"/>
            <a:ext cx="2622804" cy="191847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158484" y="1255775"/>
            <a:ext cx="2880360" cy="1724025"/>
            <a:chOff x="6158484" y="1255775"/>
            <a:chExt cx="2880360" cy="1724025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0692" y="1255775"/>
              <a:ext cx="1950720" cy="14504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5248" y="1764791"/>
              <a:ext cx="845795" cy="8823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58484" y="2709672"/>
              <a:ext cx="2880360" cy="269875"/>
            </a:xfrm>
            <a:custGeom>
              <a:avLst/>
              <a:gdLst/>
              <a:ahLst/>
              <a:cxnLst/>
              <a:rect l="l" t="t" r="r" b="b"/>
              <a:pathLst>
                <a:path w="2880359" h="269875">
                  <a:moveTo>
                    <a:pt x="2880360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2880360" y="269748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04040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3652" y="2709672"/>
            <a:ext cx="2880360" cy="26225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45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Входная</a:t>
            </a:r>
            <a:r>
              <a:rPr sz="11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группа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с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платной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парковкой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1067" y="2709672"/>
            <a:ext cx="2880360" cy="26225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367030">
              <a:lnSpc>
                <a:spcPct val="100000"/>
              </a:lnSpc>
              <a:spcBef>
                <a:spcPts val="345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Дорожки/вело</a:t>
            </a:r>
            <a:r>
              <a:rPr sz="11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освещением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7423" y="2709672"/>
            <a:ext cx="2879090" cy="26987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4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Навигация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94601" y="2740279"/>
            <a:ext cx="10115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Скамьи,</a:t>
            </a:r>
            <a:r>
              <a:rPr sz="11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урны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08020" y="3517434"/>
            <a:ext cx="2816352" cy="241540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223260" y="5827776"/>
            <a:ext cx="2880360" cy="26987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445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3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Детские/спорт</a:t>
            </a:r>
            <a:r>
              <a:rPr sz="11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площадки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73723" y="5827776"/>
            <a:ext cx="2880360" cy="26987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Туалеты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24188" y="5827776"/>
            <a:ext cx="2880360" cy="269875"/>
          </a:xfrm>
          <a:custGeom>
            <a:avLst/>
            <a:gdLst/>
            <a:ahLst/>
            <a:cxnLst/>
            <a:rect l="l" t="t" r="r" b="b"/>
            <a:pathLst>
              <a:path w="2880359" h="269875">
                <a:moveTo>
                  <a:pt x="2880359" y="0"/>
                </a:moveTo>
                <a:lnTo>
                  <a:pt x="0" y="0"/>
                </a:lnTo>
                <a:lnTo>
                  <a:pt x="0" y="269748"/>
                </a:lnTo>
                <a:lnTo>
                  <a:pt x="2880359" y="269748"/>
                </a:lnTo>
                <a:lnTo>
                  <a:pt x="2880359" y="0"/>
                </a:lnTo>
                <a:close/>
              </a:path>
            </a:pathLst>
          </a:custGeom>
          <a:solidFill>
            <a:srgbClr val="404040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882885" y="5859272"/>
            <a:ext cx="1363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Видеонаблюдение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2795" y="5827776"/>
            <a:ext cx="2880360" cy="262255"/>
          </a:xfrm>
          <a:prstGeom prst="rect">
            <a:avLst/>
          </a:prstGeom>
          <a:solidFill>
            <a:srgbClr val="404040">
              <a:alpha val="63920"/>
            </a:srgbClr>
          </a:solidFill>
        </p:spPr>
        <p:txBody>
          <a:bodyPr vert="horz" wrap="square" lIns="0" tIns="4445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35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Центр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активного</a:t>
            </a:r>
            <a:r>
              <a:rPr sz="11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отдыха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1" y="59969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070842" y="6647789"/>
            <a:ext cx="8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3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88308" y="1818132"/>
            <a:ext cx="1346200" cy="803275"/>
            <a:chOff x="3988308" y="1818132"/>
            <a:chExt cx="1346200" cy="803275"/>
          </a:xfrm>
        </p:grpSpPr>
        <p:sp>
          <p:nvSpPr>
            <p:cNvPr id="39" name="object 39"/>
            <p:cNvSpPr/>
            <p:nvPr/>
          </p:nvSpPr>
          <p:spPr>
            <a:xfrm>
              <a:off x="3991356" y="1857756"/>
              <a:ext cx="1230630" cy="760730"/>
            </a:xfrm>
            <a:custGeom>
              <a:avLst/>
              <a:gdLst/>
              <a:ahLst/>
              <a:cxnLst/>
              <a:rect l="l" t="t" r="r" b="b"/>
              <a:pathLst>
                <a:path w="1230629" h="760730">
                  <a:moveTo>
                    <a:pt x="0" y="0"/>
                  </a:moveTo>
                  <a:lnTo>
                    <a:pt x="1230376" y="760222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01084" y="1821180"/>
              <a:ext cx="1230630" cy="760730"/>
            </a:xfrm>
            <a:custGeom>
              <a:avLst/>
              <a:gdLst/>
              <a:ahLst/>
              <a:cxnLst/>
              <a:rect l="l" t="t" r="r" b="b"/>
              <a:pathLst>
                <a:path w="1230629" h="760730">
                  <a:moveTo>
                    <a:pt x="0" y="0"/>
                  </a:moveTo>
                  <a:lnTo>
                    <a:pt x="1230376" y="760222"/>
                  </a:lnTo>
                </a:path>
              </a:pathLst>
            </a:custGeom>
            <a:ln w="6096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5416" y="1997773"/>
              <a:ext cx="106425" cy="836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58245" y="2277300"/>
              <a:ext cx="105409" cy="84709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753695" y="3947513"/>
            <a:ext cx="1900296" cy="1575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847725"/>
            <a:ext cx="5245608" cy="42729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3352" y="841247"/>
            <a:ext cx="3131820" cy="28087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3352" y="3819144"/>
            <a:ext cx="3131820" cy="28087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3819144"/>
            <a:ext cx="3136392" cy="28087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43771" y="841755"/>
            <a:ext cx="3115055" cy="28082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48917" y="613409"/>
            <a:ext cx="9695815" cy="0"/>
          </a:xfrm>
          <a:custGeom>
            <a:avLst/>
            <a:gdLst/>
            <a:ahLst/>
            <a:cxnLst/>
            <a:rect l="l" t="t" r="r" b="b"/>
            <a:pathLst>
              <a:path w="9695815">
                <a:moveTo>
                  <a:pt x="0" y="0"/>
                </a:moveTo>
                <a:lnTo>
                  <a:pt x="9695688" y="0"/>
                </a:lnTo>
              </a:path>
            </a:pathLst>
          </a:custGeom>
          <a:ln w="28956">
            <a:solidFill>
              <a:srgbClr val="85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395"/>
              </a:lnSpc>
              <a:spcBef>
                <a:spcPts val="100"/>
              </a:spcBef>
            </a:pPr>
            <a:r>
              <a:rPr spc="-5" dirty="0"/>
              <a:t>Лыткарино.</a:t>
            </a:r>
            <a:r>
              <a:rPr dirty="0"/>
              <a:t> </a:t>
            </a:r>
            <a:r>
              <a:rPr spc="-5" dirty="0"/>
              <a:t>Лесопарк</a:t>
            </a:r>
            <a:r>
              <a:rPr spc="-25" dirty="0"/>
              <a:t> </a:t>
            </a:r>
            <a:r>
              <a:rPr spc="-5" dirty="0"/>
              <a:t>Волкуша</a:t>
            </a:r>
          </a:p>
          <a:p>
            <a:pPr marL="1270" algn="ctr">
              <a:lnSpc>
                <a:spcPts val="1914"/>
              </a:lnSpc>
            </a:pPr>
            <a:r>
              <a:rPr sz="1600" b="0" spc="-5" dirty="0">
                <a:latin typeface="Century Gothic"/>
                <a:cs typeface="Century Gothic"/>
              </a:rPr>
              <a:t>Существующее</a:t>
            </a:r>
            <a:r>
              <a:rPr sz="1600" b="0" spc="5" dirty="0">
                <a:latin typeface="Century Gothic"/>
                <a:cs typeface="Century Gothic"/>
              </a:rPr>
              <a:t> </a:t>
            </a:r>
            <a:r>
              <a:rPr sz="1600" b="0" spc="-5" dirty="0">
                <a:latin typeface="Century Gothic"/>
                <a:cs typeface="Century Gothic"/>
              </a:rPr>
              <a:t>положение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15343" y="6644131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EABAB"/>
                </a:solidFill>
                <a:latin typeface="Century Gothic"/>
                <a:cs typeface="Century Gothic"/>
              </a:rPr>
              <a:t>19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303" y="5111394"/>
            <a:ext cx="4752975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latin typeface="Century Gothic"/>
                <a:cs typeface="Century Gothic"/>
              </a:rPr>
              <a:t>Общая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площадь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–</a:t>
            </a:r>
            <a:r>
              <a:rPr sz="1400" spc="-5" dirty="0">
                <a:latin typeface="Century Gothic"/>
                <a:cs typeface="Century Gothic"/>
              </a:rPr>
              <a:t> 96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Га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50000"/>
              </a:lnSpc>
            </a:pPr>
            <a:r>
              <a:rPr sz="1400" spc="-5" dirty="0">
                <a:latin typeface="Century Gothic"/>
                <a:cs typeface="Century Gothic"/>
              </a:rPr>
              <a:t>Численность </a:t>
            </a:r>
            <a:r>
              <a:rPr sz="1400" dirty="0">
                <a:latin typeface="Century Gothic"/>
                <a:cs typeface="Century Gothic"/>
              </a:rPr>
              <a:t>населения </a:t>
            </a:r>
            <a:r>
              <a:rPr sz="1400" spc="-5" dirty="0">
                <a:latin typeface="Century Gothic"/>
                <a:cs typeface="Century Gothic"/>
              </a:rPr>
              <a:t>г.о. Лыткарино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59,9 тыс.чел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Ожидаемая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посещаемость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– 29</a:t>
            </a:r>
            <a:r>
              <a:rPr sz="1400" spc="-5" dirty="0">
                <a:latin typeface="Century Gothic"/>
                <a:cs typeface="Century Gothic"/>
              </a:rPr>
              <a:t> тыс.чел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868" y="844296"/>
            <a:ext cx="5224780" cy="317500"/>
          </a:xfrm>
          <a:custGeom>
            <a:avLst/>
            <a:gdLst/>
            <a:ahLst/>
            <a:cxnLst/>
            <a:rect l="l" t="t" r="r" b="b"/>
            <a:pathLst>
              <a:path w="5224780" h="317500">
                <a:moveTo>
                  <a:pt x="5224272" y="0"/>
                </a:moveTo>
                <a:lnTo>
                  <a:pt x="0" y="0"/>
                </a:lnTo>
                <a:lnTo>
                  <a:pt x="0" y="316991"/>
                </a:lnTo>
                <a:lnTo>
                  <a:pt x="5224272" y="316991"/>
                </a:lnTo>
                <a:lnTo>
                  <a:pt x="5224272" y="0"/>
                </a:lnTo>
                <a:close/>
              </a:path>
            </a:pathLst>
          </a:custGeom>
          <a:solidFill>
            <a:srgbClr val="585858">
              <a:alpha val="8313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2013" y="886205"/>
            <a:ext cx="2630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Схема</a:t>
            </a:r>
            <a:r>
              <a:rPr sz="12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расположения</a:t>
            </a:r>
            <a:r>
              <a:rPr sz="12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лесопарка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9105" y="2160270"/>
            <a:ext cx="1727200" cy="1252855"/>
          </a:xfrm>
          <a:custGeom>
            <a:avLst/>
            <a:gdLst/>
            <a:ahLst/>
            <a:cxnLst/>
            <a:rect l="l" t="t" r="r" b="b"/>
            <a:pathLst>
              <a:path w="1727200" h="1252854">
                <a:moveTo>
                  <a:pt x="67690" y="617854"/>
                </a:moveTo>
                <a:lnTo>
                  <a:pt x="67690" y="440181"/>
                </a:lnTo>
                <a:lnTo>
                  <a:pt x="0" y="355472"/>
                </a:lnTo>
                <a:lnTo>
                  <a:pt x="118490" y="380872"/>
                </a:lnTo>
                <a:lnTo>
                  <a:pt x="245490" y="347090"/>
                </a:lnTo>
                <a:lnTo>
                  <a:pt x="347091" y="372490"/>
                </a:lnTo>
                <a:lnTo>
                  <a:pt x="482473" y="287781"/>
                </a:lnTo>
                <a:lnTo>
                  <a:pt x="685545" y="270890"/>
                </a:lnTo>
                <a:lnTo>
                  <a:pt x="1117219" y="118490"/>
                </a:lnTo>
                <a:lnTo>
                  <a:pt x="1210437" y="143890"/>
                </a:lnTo>
                <a:lnTo>
                  <a:pt x="1252727" y="127000"/>
                </a:lnTo>
                <a:lnTo>
                  <a:pt x="1252727" y="42290"/>
                </a:lnTo>
                <a:lnTo>
                  <a:pt x="1388110" y="0"/>
                </a:lnTo>
                <a:lnTo>
                  <a:pt x="1616710" y="169290"/>
                </a:lnTo>
                <a:lnTo>
                  <a:pt x="1726692" y="1015745"/>
                </a:lnTo>
                <a:lnTo>
                  <a:pt x="1642110" y="1100327"/>
                </a:lnTo>
                <a:lnTo>
                  <a:pt x="1472819" y="1210437"/>
                </a:lnTo>
                <a:lnTo>
                  <a:pt x="1337310" y="1210437"/>
                </a:lnTo>
                <a:lnTo>
                  <a:pt x="1244219" y="1252727"/>
                </a:lnTo>
                <a:lnTo>
                  <a:pt x="947927" y="1185037"/>
                </a:lnTo>
                <a:lnTo>
                  <a:pt x="854837" y="1151127"/>
                </a:lnTo>
                <a:lnTo>
                  <a:pt x="846455" y="1125727"/>
                </a:lnTo>
                <a:lnTo>
                  <a:pt x="770255" y="1142745"/>
                </a:lnTo>
                <a:lnTo>
                  <a:pt x="685545" y="1007237"/>
                </a:lnTo>
                <a:lnTo>
                  <a:pt x="736345" y="948054"/>
                </a:lnTo>
                <a:lnTo>
                  <a:pt x="761745" y="804163"/>
                </a:lnTo>
                <a:lnTo>
                  <a:pt x="880237" y="787145"/>
                </a:lnTo>
                <a:lnTo>
                  <a:pt x="947927" y="888745"/>
                </a:lnTo>
                <a:lnTo>
                  <a:pt x="1007237" y="846454"/>
                </a:lnTo>
                <a:lnTo>
                  <a:pt x="973327" y="795654"/>
                </a:lnTo>
                <a:lnTo>
                  <a:pt x="1015745" y="677163"/>
                </a:lnTo>
                <a:lnTo>
                  <a:pt x="981837" y="609472"/>
                </a:lnTo>
                <a:lnTo>
                  <a:pt x="871855" y="694054"/>
                </a:lnTo>
                <a:lnTo>
                  <a:pt x="795655" y="694054"/>
                </a:lnTo>
                <a:lnTo>
                  <a:pt x="761745" y="592454"/>
                </a:lnTo>
                <a:lnTo>
                  <a:pt x="710945" y="499363"/>
                </a:lnTo>
                <a:lnTo>
                  <a:pt x="677163" y="431672"/>
                </a:lnTo>
                <a:lnTo>
                  <a:pt x="338581" y="507872"/>
                </a:lnTo>
                <a:lnTo>
                  <a:pt x="220090" y="524763"/>
                </a:lnTo>
                <a:lnTo>
                  <a:pt x="143890" y="550163"/>
                </a:lnTo>
                <a:lnTo>
                  <a:pt x="67690" y="617854"/>
                </a:lnTo>
                <a:close/>
              </a:path>
            </a:pathLst>
          </a:custGeom>
          <a:ln w="28956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20544" y="3044444"/>
            <a:ext cx="3638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96</a:t>
            </a:r>
            <a:r>
              <a:rPr sz="105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entury Gothic"/>
                <a:cs typeface="Century Gothic"/>
              </a:rPr>
              <a:t>Га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9680" y="3774947"/>
            <a:ext cx="3102102" cy="2843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 rotWithShape="1">
          <a:blip r:embed="rId4" cstate="print"/>
          <a:srcRect t="8829"/>
          <a:stretch/>
        </p:blipFill>
        <p:spPr>
          <a:xfrm>
            <a:off x="5663184" y="1046607"/>
            <a:ext cx="3116580" cy="2592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/>
          <a:stretch/>
        </p:blipFill>
        <p:spPr>
          <a:xfrm>
            <a:off x="8848723" y="1030320"/>
            <a:ext cx="3118486" cy="2382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3184" y="3774947"/>
            <a:ext cx="3118104" cy="28304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61659" y="3351276"/>
            <a:ext cx="3118485" cy="288290"/>
          </a:xfrm>
          <a:prstGeom prst="rect">
            <a:avLst/>
          </a:prstGeom>
          <a:solidFill>
            <a:srgbClr val="585858">
              <a:alpha val="83135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Центр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активного</a:t>
            </a:r>
            <a:r>
              <a:rPr sz="12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отдыха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17120" y="6711492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AEABAB"/>
                </a:solidFill>
                <a:latin typeface="Century Gothic"/>
                <a:cs typeface="Century Gothic"/>
              </a:rPr>
              <a:t>20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395"/>
              </a:lnSpc>
              <a:spcBef>
                <a:spcPts val="100"/>
              </a:spcBef>
            </a:pPr>
            <a:r>
              <a:rPr spc="-5" dirty="0"/>
              <a:t>Лыткарино.</a:t>
            </a:r>
            <a:r>
              <a:rPr dirty="0"/>
              <a:t> </a:t>
            </a:r>
            <a:r>
              <a:rPr spc="-5" dirty="0"/>
              <a:t>Лесопарк</a:t>
            </a:r>
            <a:r>
              <a:rPr spc="-30" dirty="0"/>
              <a:t> </a:t>
            </a:r>
            <a:r>
              <a:rPr spc="-5" dirty="0"/>
              <a:t>Волкуша</a:t>
            </a:r>
          </a:p>
          <a:p>
            <a:pPr algn="ctr">
              <a:lnSpc>
                <a:spcPts val="1914"/>
              </a:lnSpc>
            </a:pPr>
            <a:r>
              <a:rPr sz="1600" b="0" spc="-10" dirty="0">
                <a:latin typeface="Century Gothic"/>
                <a:cs typeface="Century Gothic"/>
              </a:rPr>
              <a:t>Предпроектное</a:t>
            </a:r>
            <a:r>
              <a:rPr sz="1600" b="0" spc="15" dirty="0">
                <a:latin typeface="Century Gothic"/>
                <a:cs typeface="Century Gothic"/>
              </a:rPr>
              <a:t> </a:t>
            </a:r>
            <a:r>
              <a:rPr sz="1600" b="0" spc="-10" dirty="0">
                <a:latin typeface="Century Gothic"/>
                <a:cs typeface="Century Gothic"/>
              </a:rPr>
              <a:t>предложение</a:t>
            </a:r>
            <a:r>
              <a:rPr sz="1600" b="0" spc="25" dirty="0">
                <a:latin typeface="Century Gothic"/>
                <a:cs typeface="Century Gothic"/>
              </a:rPr>
              <a:t> </a:t>
            </a:r>
            <a:r>
              <a:rPr sz="1600" b="0" spc="-5" dirty="0">
                <a:latin typeface="Century Gothic"/>
                <a:cs typeface="Century Gothic"/>
              </a:rPr>
              <a:t>по</a:t>
            </a:r>
            <a:r>
              <a:rPr sz="1600" b="0" spc="5" dirty="0">
                <a:latin typeface="Century Gothic"/>
                <a:cs typeface="Century Gothic"/>
              </a:rPr>
              <a:t> </a:t>
            </a:r>
            <a:r>
              <a:rPr sz="1600" b="0" spc="-5" dirty="0">
                <a:latin typeface="Century Gothic"/>
                <a:cs typeface="Century Gothic"/>
              </a:rPr>
              <a:t>благоустройству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2916" y="3412967"/>
            <a:ext cx="3118485" cy="226344"/>
          </a:xfrm>
          <a:prstGeom prst="rect">
            <a:avLst/>
          </a:prstGeom>
          <a:solidFill>
            <a:srgbClr val="585858">
              <a:alpha val="83135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lang="ru-RU"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Прогулочная дорожка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1659" y="6344411"/>
            <a:ext cx="3118485" cy="288290"/>
          </a:xfrm>
          <a:prstGeom prst="rect">
            <a:avLst/>
          </a:prstGeom>
          <a:solidFill>
            <a:srgbClr val="585858">
              <a:alpha val="83135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Детская</a:t>
            </a:r>
            <a:r>
              <a:rPr sz="12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площадка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9680" y="6330696"/>
            <a:ext cx="3108960" cy="288290"/>
          </a:xfrm>
          <a:prstGeom prst="rect">
            <a:avLst/>
          </a:prstGeom>
          <a:solidFill>
            <a:srgbClr val="585858">
              <a:alpha val="83135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Входная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группа</a:t>
            </a:r>
            <a:endParaRPr sz="1200">
              <a:latin typeface="Century Gothic"/>
              <a:cs typeface="Century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55185"/>
              </p:ext>
            </p:extLst>
          </p:nvPr>
        </p:nvGraphicFramePr>
        <p:xfrm>
          <a:off x="35718" y="769619"/>
          <a:ext cx="5531484" cy="5849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37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Предлагаемые</a:t>
                      </a:r>
                      <a:r>
                        <a:rPr sz="11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виды</a:t>
                      </a:r>
                      <a:r>
                        <a:rPr sz="1100" b="1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100" b="1" spc="-5" dirty="0">
                          <a:latin typeface="Century Gothic"/>
                          <a:cs typeface="Century Gothic"/>
                        </a:rPr>
                        <a:t>объемы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работ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Century Gothic"/>
                          <a:cs typeface="Century Gothic"/>
                        </a:rPr>
                        <a:t>№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712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5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9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dirty="0">
                          <a:latin typeface="Century Gothic"/>
                          <a:cs typeface="Century Gothic"/>
                        </a:rPr>
                        <a:t>работ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00" b="1" spc="-5" dirty="0">
                          <a:latin typeface="Century Gothic"/>
                          <a:cs typeface="Century Gothic"/>
                        </a:rPr>
                        <a:t>Объем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Проектирование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Расчистка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территории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Га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3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Входная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группа</a:t>
                      </a:r>
                      <a:r>
                        <a:rPr sz="10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с пунктом охраны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05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4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lang="ru-RU" sz="1050" spc="-5" dirty="0">
                          <a:latin typeface="Century Gothic"/>
                          <a:cs typeface="Century Gothic"/>
                        </a:rPr>
                        <a:t>Центр</a:t>
                      </a:r>
                      <a:r>
                        <a:rPr lang="ru-RU" sz="105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50" spc="-5" dirty="0">
                          <a:latin typeface="Century Gothic"/>
                          <a:cs typeface="Century Gothic"/>
                        </a:rPr>
                        <a:t>активного</a:t>
                      </a:r>
                      <a:r>
                        <a:rPr lang="ru-RU" sz="105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50" spc="-5" dirty="0">
                          <a:latin typeface="Century Gothic"/>
                          <a:cs typeface="Century Gothic"/>
                        </a:rPr>
                        <a:t>отдыха</a:t>
                      </a:r>
                      <a:endParaRPr lang="ru-RU" sz="1050" dirty="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ts val="1075"/>
                        </a:lnSpc>
                      </a:pPr>
                      <a:r>
                        <a:rPr lang="ru-RU" sz="1000" i="1" spc="-5" dirty="0">
                          <a:latin typeface="Century Gothic"/>
                          <a:cs typeface="Century Gothic"/>
                        </a:rPr>
                        <a:t>(прокат,</a:t>
                      </a:r>
                      <a:r>
                        <a:rPr lang="ru-RU" sz="1000" i="1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i="1" spc="-5" dirty="0">
                          <a:latin typeface="Century Gothic"/>
                          <a:cs typeface="Century Gothic"/>
                        </a:rPr>
                        <a:t>раздевалки,</a:t>
                      </a:r>
                      <a:r>
                        <a:rPr lang="ru-RU" sz="1000" i="1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i="1" spc="-5" dirty="0">
                          <a:latin typeface="Century Gothic"/>
                          <a:cs typeface="Century Gothic"/>
                        </a:rPr>
                        <a:t>душевые,</a:t>
                      </a:r>
                      <a:r>
                        <a:rPr lang="ru-RU" sz="1000" i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i="1" spc="-5" dirty="0">
                          <a:latin typeface="Century Gothic"/>
                          <a:cs typeface="Century Gothic"/>
                        </a:rPr>
                        <a:t>кафе)</a:t>
                      </a:r>
                      <a:endParaRPr lang="ru-RU"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50" dirty="0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lang="ru-RU"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50" spc="-5" dirty="0" err="1">
                          <a:latin typeface="Century Gothic"/>
                          <a:cs typeface="Century Gothic"/>
                        </a:rPr>
                        <a:t>кв.м</a:t>
                      </a:r>
                      <a:endParaRPr lang="ru-RU"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5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95"/>
                        </a:lnSpc>
                        <a:spcBef>
                          <a:spcPts val="54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Велопешеходная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дорожка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освещением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ts val="1075"/>
                        </a:lnSpc>
                      </a:pPr>
                      <a:r>
                        <a:rPr sz="900" i="1" spc="-5" dirty="0">
                          <a:latin typeface="Century Gothic"/>
                          <a:cs typeface="Century Gothic"/>
                        </a:rPr>
                        <a:t>(ширина</a:t>
                      </a:r>
                      <a:r>
                        <a:rPr sz="900" i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i="1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900" i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i="1" dirty="0">
                          <a:latin typeface="Century Gothic"/>
                          <a:cs typeface="Century Gothic"/>
                        </a:rPr>
                        <a:t>м)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sz="105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км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6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Туалеты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5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7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Комплект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скамеек,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урн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60</a:t>
                      </a:r>
                      <a:r>
                        <a:rPr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8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Детская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площадка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05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9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Зона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воркаут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05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59715" algn="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10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Видеонаблюдение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89255" algn="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камер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168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11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Навигация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75</a:t>
                      </a:r>
                      <a:r>
                        <a:rPr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latin typeface="Century Gothic"/>
                          <a:cs typeface="Century Gothic"/>
                        </a:rPr>
                        <a:t>шт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0197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12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Платная парковка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50" dirty="0">
                          <a:latin typeface="Century Gothic"/>
                          <a:cs typeface="Century Gothic"/>
                        </a:rPr>
                        <a:t>200</a:t>
                      </a:r>
                      <a:r>
                        <a:rPr sz="105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latin typeface="Century Gothic"/>
                          <a:cs typeface="Century Gothic"/>
                        </a:rPr>
                        <a:t>м/м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355</Words>
  <Application>Microsoft Office PowerPoint</Application>
  <PresentationFormat>Широкоэкранный</PresentationFormat>
  <Paragraphs>126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Times New Roman</vt:lpstr>
      <vt:lpstr>Office Theme</vt:lpstr>
      <vt:lpstr>Благоустройство парков в лесу 2022 - 2023 годов</vt:lpstr>
      <vt:lpstr>Благоустройство парков в лесу 2022 - 2023 годов</vt:lpstr>
      <vt:lpstr>Стандарт благоустройства парка в лесу</vt:lpstr>
      <vt:lpstr>Лыткарино. Лесопарк Волкуша Существующее положение</vt:lpstr>
      <vt:lpstr>Лыткарино. Лесопарк Волкуша Предпроектное предложение по благоустройству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Кузьмичев</dc:creator>
  <cp:lastModifiedBy>Evgeniya</cp:lastModifiedBy>
  <cp:revision>3</cp:revision>
  <dcterms:created xsi:type="dcterms:W3CDTF">2022-03-25T07:38:37Z</dcterms:created>
  <dcterms:modified xsi:type="dcterms:W3CDTF">2022-03-25T08:48:54Z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2022-03-25T00:00:00Z</vt:filetime>
  </property>
</Properties>
</file>