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7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2500000000000014E-2"/>
          <c:w val="0.59148413709018088"/>
          <c:h val="0.93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0.15598231250658759"/>
                  <c:y val="0.11704775858237973"/>
                </c:manualLayout>
              </c:layout>
              <c:spPr/>
              <c:txPr>
                <a:bodyPr/>
                <a:lstStyle/>
                <a:p>
                  <a:pPr>
                    <a:defRPr sz="1200" b="1" i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1">
                  <c:v>Доля оцифрованных архивных документов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900" b="1" i="1">
                <a:latin typeface="+mj-lt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76577816140085"/>
          <c:y val="0.32444774654668002"/>
          <c:w val="0.38410048456154444"/>
          <c:h val="0.35110450690664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r>
              <a:rPr lang="ru-RU" sz="1800" b="0" dirty="0" smtClean="0">
                <a:latin typeface="Arial Narrow" panose="020B0606020202030204" pitchFamily="34" charset="0"/>
              </a:rPr>
              <a:t>Рост </a:t>
            </a:r>
            <a:r>
              <a:rPr lang="ru-RU" sz="1800" b="0" dirty="0" err="1" smtClean="0">
                <a:latin typeface="Arial Narrow" panose="020B0606020202030204" pitchFamily="34" charset="0"/>
              </a:rPr>
              <a:t>поступаемых</a:t>
            </a:r>
            <a:r>
              <a:rPr lang="ru-RU" sz="1800" b="0" dirty="0" smtClean="0">
                <a:latin typeface="Arial Narrow" panose="020B0606020202030204" pitchFamily="34" charset="0"/>
              </a:rPr>
              <a:t> фондов</a:t>
            </a:r>
            <a:endParaRPr lang="ru-RU" sz="1800" b="0" dirty="0">
              <a:latin typeface="Arial Narrow" panose="020B0606020202030204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88538666643876"/>
          <c:y val="0.14195309716544904"/>
          <c:w val="0.82360453539350331"/>
          <c:h val="0.561192443263879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фондов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2000г.</c:v>
                </c:pt>
                <c:pt idx="1">
                  <c:v>2010г.</c:v>
                </c:pt>
                <c:pt idx="2">
                  <c:v>2021г.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55</c:v>
                </c:pt>
                <c:pt idx="2">
                  <c:v>102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Управленческая документация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2000г.</c:v>
                </c:pt>
                <c:pt idx="1">
                  <c:v>2010г.</c:v>
                </c:pt>
                <c:pt idx="2">
                  <c:v>2021г.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17</c:v>
                </c:pt>
                <c:pt idx="2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Документы по личному составу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2000г.</c:v>
                </c:pt>
                <c:pt idx="1">
                  <c:v>2010г.</c:v>
                </c:pt>
                <c:pt idx="2">
                  <c:v>2021г.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</c:v>
                </c:pt>
                <c:pt idx="1">
                  <c:v>38</c:v>
                </c:pt>
                <c:pt idx="2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241536"/>
        <c:axId val="202243456"/>
        <c:axId val="0"/>
      </c:bar3DChart>
      <c:catAx>
        <c:axId val="2022415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+mj-lt"/>
              </a:defRPr>
            </a:pPr>
            <a:endParaRPr lang="ru-RU"/>
          </a:p>
        </c:txPr>
        <c:crossAx val="202243456"/>
        <c:crosses val="autoZero"/>
        <c:auto val="1"/>
        <c:lblAlgn val="ctr"/>
        <c:lblOffset val="100"/>
        <c:noMultiLvlLbl val="0"/>
      </c:catAx>
      <c:valAx>
        <c:axId val="2022434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022415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077553348773213"/>
          <c:y val="0.77843625612479839"/>
          <c:w val="0.67508257629494162"/>
          <c:h val="0.12420205625300892"/>
        </c:manualLayout>
      </c:layout>
      <c:overlay val="0"/>
      <c:txPr>
        <a:bodyPr/>
        <a:lstStyle/>
        <a:p>
          <a:pPr>
            <a:defRPr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800" b="0" dirty="0" smtClean="0">
                <a:latin typeface="Arial Narrow" panose="020B0606020202030204" pitchFamily="34" charset="0"/>
              </a:rPr>
              <a:t>Рост объема хранимых</a:t>
            </a:r>
            <a:r>
              <a:rPr lang="ru-RU" sz="1800" b="0" baseline="0" dirty="0" smtClean="0">
                <a:latin typeface="Arial Narrow" panose="020B0606020202030204" pitchFamily="34" charset="0"/>
              </a:rPr>
              <a:t> документов</a:t>
            </a:r>
            <a:endParaRPr lang="ru-RU" sz="1800" b="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22551536562272517"/>
          <c:y val="3.953104827432966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761530836851461"/>
          <c:y val="0.15918825111386092"/>
          <c:w val="0.68115109929742468"/>
          <c:h val="0.571999458907857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документов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2000г.</c:v>
                </c:pt>
                <c:pt idx="1">
                  <c:v>2010г.</c:v>
                </c:pt>
                <c:pt idx="2">
                  <c:v>2021г.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2228</c:v>
                </c:pt>
                <c:pt idx="1">
                  <c:v>5583</c:v>
                </c:pt>
                <c:pt idx="2">
                  <c:v>17632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Управленческая документация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2000г.</c:v>
                </c:pt>
                <c:pt idx="1">
                  <c:v>2010г.</c:v>
                </c:pt>
                <c:pt idx="2">
                  <c:v>2021г.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2172</c:v>
                </c:pt>
                <c:pt idx="1">
                  <c:v>4399</c:v>
                </c:pt>
                <c:pt idx="2">
                  <c:v>10766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Документы по личному составу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2000г.</c:v>
                </c:pt>
                <c:pt idx="1">
                  <c:v>2010г.</c:v>
                </c:pt>
                <c:pt idx="2">
                  <c:v>2021г.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55</c:v>
                </c:pt>
                <c:pt idx="1">
                  <c:v>1184</c:v>
                </c:pt>
                <c:pt idx="2">
                  <c:v>6363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02288128"/>
        <c:axId val="202375936"/>
        <c:axId val="0"/>
      </c:bar3DChart>
      <c:catAx>
        <c:axId val="2022881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+mj-lt"/>
              </a:defRPr>
            </a:pPr>
            <a:endParaRPr lang="ru-RU"/>
          </a:p>
        </c:txPr>
        <c:crossAx val="202375936"/>
        <c:crosses val="autoZero"/>
        <c:auto val="1"/>
        <c:lblAlgn val="ctr"/>
        <c:lblOffset val="100"/>
        <c:noMultiLvlLbl val="0"/>
      </c:catAx>
      <c:valAx>
        <c:axId val="202375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20228812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1690558687923564"/>
          <c:y val="0.81450260670625074"/>
          <c:w val="0.53673928435812268"/>
          <c:h val="0.137327606300824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537333378052333"/>
          <c:w val="0.75102585219999696"/>
          <c:h val="0.824626666219476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7275240859235858"/>
                  <c:y val="6.163951155520063E-2"/>
                </c:manualLayout>
              </c:layout>
              <c:tx>
                <c:rich>
                  <a:bodyPr/>
                  <a:lstStyle/>
                  <a:p>
                    <a:r>
                      <a:rPr lang="ru-RU" i="1" smtClean="0"/>
                      <a:t>469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4795511415377925E-2"/>
                  <c:y val="-0.21146296433278133"/>
                </c:manualLayout>
              </c:layout>
              <c:tx>
                <c:rich>
                  <a:bodyPr/>
                  <a:lstStyle/>
                  <a:p>
                    <a:r>
                      <a:rPr lang="ru-RU" i="1" smtClean="0"/>
                      <a:t>650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i="1" smtClean="0"/>
                      <a:t>360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c:spPr>
            <c:txPr>
              <a:bodyPr/>
              <a:lstStyle/>
              <a:p>
                <a:pPr>
                  <a:defRPr i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469</c:v>
                </c:pt>
                <c:pt idx="1">
                  <c:v>650</c:v>
                </c:pt>
                <c:pt idx="2">
                  <c:v>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72254592484892988"/>
          <c:y val="0.55147672271215153"/>
          <c:w val="0.23102566143109271"/>
          <c:h val="0.292430735973213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ru-RU" sz="1400" b="0" i="1" dirty="0" smtClean="0">
                <a:latin typeface="+mj-lt"/>
              </a:rPr>
              <a:t>Доля запросов</a:t>
            </a:r>
            <a:r>
              <a:rPr lang="ru-RU" sz="1400" b="0" i="1" baseline="0" dirty="0" smtClean="0">
                <a:latin typeface="+mj-lt"/>
              </a:rPr>
              <a:t> граждан поступивших через РПГУ</a:t>
            </a:r>
            <a:endParaRPr lang="ru-RU" sz="1400" b="0" i="1" dirty="0">
              <a:latin typeface="+mj-lt"/>
            </a:endParaRPr>
          </a:p>
        </c:rich>
      </c:tx>
      <c:layout>
        <c:manualLayout>
          <c:xMode val="edge"/>
          <c:yMode val="edge"/>
          <c:x val="0.23940184564584244"/>
          <c:y val="0.1148451205679989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40917253919748"/>
          <c:y val="0.27507247256764755"/>
          <c:w val="0.62993211724716947"/>
          <c:h val="0.693552460579315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7.1039047700747733E-3"/>
                  <c:y val="-0.28745933914319599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+mj-lt"/>
                      </a:defRPr>
                    </a:pPr>
                    <a:r>
                      <a:rPr lang="en-US" sz="1400" dirty="0">
                        <a:latin typeface="+mj-lt"/>
                      </a:rPr>
                      <a:t>98%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Через РПГУ</c:v>
                </c:pt>
                <c:pt idx="1">
                  <c:v>Иным способом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100" i="1">
                <a:latin typeface="+mj-lt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i="1">
                <a:latin typeface="+mj-lt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586901033499796"/>
          <c:y val="0.60230000284206142"/>
          <c:w val="0.21055044516853963"/>
          <c:h val="0.15394219763695507"/>
        </c:manualLayout>
      </c:layout>
      <c:overlay val="0"/>
      <c:txPr>
        <a:bodyPr/>
        <a:lstStyle/>
        <a:p>
          <a:pPr>
            <a:defRPr i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3C0FC-BD4E-4C89-B714-C90A64B4285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064D62A-A922-4CFB-9630-8F85C82D3896}">
      <dgm:prSet/>
      <dgm:spPr>
        <a:solidFill>
          <a:schemeClr val="tx2">
            <a:lumMod val="40000"/>
            <a:lumOff val="6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latin typeface="+mj-lt"/>
            </a:rPr>
            <a:t>Комплектование документами </a:t>
          </a:r>
          <a:r>
            <a:rPr lang="ru-RU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+mj-lt"/>
            </a:rPr>
            <a:t>постоянного</a:t>
          </a:r>
          <a:r>
            <a:rPr lang="ru-RU" dirty="0" smtClean="0">
              <a:latin typeface="+mj-lt"/>
            </a:rPr>
            <a:t> хранения и по личному составу</a:t>
          </a:r>
          <a:endParaRPr lang="ru-RU" dirty="0">
            <a:latin typeface="+mj-lt"/>
          </a:endParaRPr>
        </a:p>
      </dgm:t>
    </dgm:pt>
    <dgm:pt modelId="{C1A07598-0AAE-4660-83F5-8FFA55F1F39B}" type="parTrans" cxnId="{FE5D4CA8-C21E-4F60-BE0C-6399D5B4B92C}">
      <dgm:prSet/>
      <dgm:spPr/>
      <dgm:t>
        <a:bodyPr/>
        <a:lstStyle/>
        <a:p>
          <a:endParaRPr lang="ru-RU"/>
        </a:p>
      </dgm:t>
    </dgm:pt>
    <dgm:pt modelId="{9C690A24-845C-4CE6-B1E1-5C1CE78A0687}" type="sibTrans" cxnId="{FE5D4CA8-C21E-4F60-BE0C-6399D5B4B92C}">
      <dgm:prSet/>
      <dgm:spPr/>
      <dgm:t>
        <a:bodyPr/>
        <a:lstStyle/>
        <a:p>
          <a:endParaRPr lang="ru-RU"/>
        </a:p>
      </dgm:t>
    </dgm:pt>
    <dgm:pt modelId="{F57596EF-363A-461B-BC63-A49995A95724}">
      <dgm:prSet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latin typeface="+mj-lt"/>
            </a:rPr>
            <a:t>Учет архивных документов и создание оптимальных условий для обеспечения их сохранности</a:t>
          </a:r>
          <a:endParaRPr lang="ru-RU" dirty="0">
            <a:latin typeface="+mj-lt"/>
          </a:endParaRPr>
        </a:p>
      </dgm:t>
    </dgm:pt>
    <dgm:pt modelId="{CDFD058B-F01E-4E83-A33E-419F7B0BDAA8}" type="parTrans" cxnId="{6A27B179-F2FE-4596-A989-B40C8E9F89B7}">
      <dgm:prSet/>
      <dgm:spPr/>
      <dgm:t>
        <a:bodyPr/>
        <a:lstStyle/>
        <a:p>
          <a:endParaRPr lang="ru-RU"/>
        </a:p>
      </dgm:t>
    </dgm:pt>
    <dgm:pt modelId="{E976845D-DC57-43D4-A77E-830136490A51}" type="sibTrans" cxnId="{6A27B179-F2FE-4596-A989-B40C8E9F89B7}">
      <dgm:prSet/>
      <dgm:spPr/>
      <dgm:t>
        <a:bodyPr/>
        <a:lstStyle/>
        <a:p>
          <a:endParaRPr lang="ru-RU"/>
        </a:p>
      </dgm:t>
    </dgm:pt>
    <dgm:pt modelId="{849C3F68-DB13-476B-9991-995F63285666}">
      <dgm:prSet/>
      <dgm:spPr>
        <a:solidFill>
          <a:schemeClr val="tx2">
            <a:lumMod val="40000"/>
            <a:lumOff val="6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latin typeface="+mj-lt"/>
            </a:rPr>
            <a:t>Повышение технической оснащенности архива</a:t>
          </a:r>
          <a:endParaRPr lang="ru-RU" dirty="0">
            <a:latin typeface="+mj-lt"/>
          </a:endParaRPr>
        </a:p>
      </dgm:t>
    </dgm:pt>
    <dgm:pt modelId="{095AC7FE-4533-4BCB-B67E-E172CCFAB47E}" type="parTrans" cxnId="{7F8BD376-D1AD-46EE-9C4C-DE8D4D99D645}">
      <dgm:prSet/>
      <dgm:spPr/>
      <dgm:t>
        <a:bodyPr/>
        <a:lstStyle/>
        <a:p>
          <a:endParaRPr lang="ru-RU"/>
        </a:p>
      </dgm:t>
    </dgm:pt>
    <dgm:pt modelId="{64B10670-2233-405E-A794-16BA1D1DE95E}" type="sibTrans" cxnId="{7F8BD376-D1AD-46EE-9C4C-DE8D4D99D645}">
      <dgm:prSet/>
      <dgm:spPr/>
      <dgm:t>
        <a:bodyPr/>
        <a:lstStyle/>
        <a:p>
          <a:endParaRPr lang="ru-RU"/>
        </a:p>
      </dgm:t>
    </dgm:pt>
    <dgm:pt modelId="{853F0138-F73E-4C60-ABFA-FFAD3F2724C5}">
      <dgm:prSet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latin typeface="+mj-lt"/>
            </a:rPr>
            <a:t>Совершенствование использования архивных документов</a:t>
          </a:r>
          <a:endParaRPr lang="ru-RU" dirty="0">
            <a:latin typeface="+mj-lt"/>
          </a:endParaRPr>
        </a:p>
      </dgm:t>
    </dgm:pt>
    <dgm:pt modelId="{D445CA3E-70DD-4D4A-8B7E-46AACFDDFBE8}" type="parTrans" cxnId="{4EE39492-7A7A-4604-BEAA-80909C4E5D53}">
      <dgm:prSet/>
      <dgm:spPr/>
      <dgm:t>
        <a:bodyPr/>
        <a:lstStyle/>
        <a:p>
          <a:endParaRPr lang="ru-RU"/>
        </a:p>
      </dgm:t>
    </dgm:pt>
    <dgm:pt modelId="{A2771EC8-998C-4268-A028-8175B01352EE}" type="sibTrans" cxnId="{4EE39492-7A7A-4604-BEAA-80909C4E5D53}">
      <dgm:prSet/>
      <dgm:spPr/>
      <dgm:t>
        <a:bodyPr/>
        <a:lstStyle/>
        <a:p>
          <a:endParaRPr lang="ru-RU"/>
        </a:p>
      </dgm:t>
    </dgm:pt>
    <dgm:pt modelId="{C5F5329A-539C-4BF6-B75F-2517C4539995}" type="pres">
      <dgm:prSet presAssocID="{E493C0FC-BD4E-4C89-B714-C90A64B42850}" presName="compositeShape" presStyleCnt="0">
        <dgm:presLayoutVars>
          <dgm:dir/>
          <dgm:resizeHandles/>
        </dgm:presLayoutVars>
      </dgm:prSet>
      <dgm:spPr/>
    </dgm:pt>
    <dgm:pt modelId="{0047060C-7712-4DB8-80FC-949C2C132A04}" type="pres">
      <dgm:prSet presAssocID="{E493C0FC-BD4E-4C89-B714-C90A64B42850}" presName="pyramid" presStyleLbl="node1" presStyleIdx="0" presStyleCnt="1"/>
      <dgm:spPr/>
    </dgm:pt>
    <dgm:pt modelId="{BEB33CCA-1166-47C4-855E-BDFD6053C5B2}" type="pres">
      <dgm:prSet presAssocID="{E493C0FC-BD4E-4C89-B714-C90A64B42850}" presName="theList" presStyleCnt="0"/>
      <dgm:spPr/>
    </dgm:pt>
    <dgm:pt modelId="{71876160-1E6F-4A50-976B-CCE9D12A43FD}" type="pres">
      <dgm:prSet presAssocID="{C064D62A-A922-4CFB-9630-8F85C82D3896}" presName="aNode" presStyleLbl="fgAcc1" presStyleIdx="0" presStyleCnt="4" custScaleX="110151" custLinFactNeighborX="-1294" custLinFactNeighborY="68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F1D7E-1D01-4DC7-B18D-0A14D1EEB516}" type="pres">
      <dgm:prSet presAssocID="{C064D62A-A922-4CFB-9630-8F85C82D3896}" presName="aSpace" presStyleCnt="0"/>
      <dgm:spPr/>
    </dgm:pt>
    <dgm:pt modelId="{9EDAF3C2-31BD-4550-8784-8A02EA8B8E07}" type="pres">
      <dgm:prSet presAssocID="{F57596EF-363A-461B-BC63-A49995A95724}" presName="aNode" presStyleLbl="fgAcc1" presStyleIdx="1" presStyleCnt="4" custScaleX="110161" custLinFactNeighborX="4" custLinFactNeighborY="57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5A1ED-3A0B-45DD-ACD8-DC7834316E5E}" type="pres">
      <dgm:prSet presAssocID="{F57596EF-363A-461B-BC63-A49995A95724}" presName="aSpace" presStyleCnt="0"/>
      <dgm:spPr/>
    </dgm:pt>
    <dgm:pt modelId="{EBD6993E-0D3E-4A86-8CDC-97FB284EB673}" type="pres">
      <dgm:prSet presAssocID="{849C3F68-DB13-476B-9991-995F63285666}" presName="aNode" presStyleLbl="fgAcc1" presStyleIdx="2" presStyleCnt="4" custScaleX="110166" custLinFactNeighborX="1246" custLinFactNeighborY="4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CA7E6-4B71-4ADA-87FE-5387006E4185}" type="pres">
      <dgm:prSet presAssocID="{849C3F68-DB13-476B-9991-995F63285666}" presName="aSpace" presStyleCnt="0"/>
      <dgm:spPr/>
    </dgm:pt>
    <dgm:pt modelId="{2D408346-BFB3-42BD-82F7-FAF9544A814F}" type="pres">
      <dgm:prSet presAssocID="{853F0138-F73E-4C60-ABFA-FFAD3F2724C5}" presName="aNode" presStyleLbl="fgAcc1" presStyleIdx="3" presStyleCnt="4" custScaleX="110168" custLinFactNeighborX="1247" custLinFactNeighborY="36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59655-35FC-4DD7-81BE-363F598945BE}" type="pres">
      <dgm:prSet presAssocID="{853F0138-F73E-4C60-ABFA-FFAD3F2724C5}" presName="aSpace" presStyleCnt="0"/>
      <dgm:spPr/>
    </dgm:pt>
  </dgm:ptLst>
  <dgm:cxnLst>
    <dgm:cxn modelId="{1CE2020E-842D-4C83-9E95-0BB88970C625}" type="presOf" srcId="{849C3F68-DB13-476B-9991-995F63285666}" destId="{EBD6993E-0D3E-4A86-8CDC-97FB284EB673}" srcOrd="0" destOrd="0" presId="urn:microsoft.com/office/officeart/2005/8/layout/pyramid2"/>
    <dgm:cxn modelId="{4EE39492-7A7A-4604-BEAA-80909C4E5D53}" srcId="{E493C0FC-BD4E-4C89-B714-C90A64B42850}" destId="{853F0138-F73E-4C60-ABFA-FFAD3F2724C5}" srcOrd="3" destOrd="0" parTransId="{D445CA3E-70DD-4D4A-8B7E-46AACFDDFBE8}" sibTransId="{A2771EC8-998C-4268-A028-8175B01352EE}"/>
    <dgm:cxn modelId="{7F8BD376-D1AD-46EE-9C4C-DE8D4D99D645}" srcId="{E493C0FC-BD4E-4C89-B714-C90A64B42850}" destId="{849C3F68-DB13-476B-9991-995F63285666}" srcOrd="2" destOrd="0" parTransId="{095AC7FE-4533-4BCB-B67E-E172CCFAB47E}" sibTransId="{64B10670-2233-405E-A794-16BA1D1DE95E}"/>
    <dgm:cxn modelId="{BEDC0999-5CDF-4C05-8390-A9EA80F0073B}" type="presOf" srcId="{F57596EF-363A-461B-BC63-A49995A95724}" destId="{9EDAF3C2-31BD-4550-8784-8A02EA8B8E07}" srcOrd="0" destOrd="0" presId="urn:microsoft.com/office/officeart/2005/8/layout/pyramid2"/>
    <dgm:cxn modelId="{9DEFF31B-037E-4079-B8F5-E572EF7D0509}" type="presOf" srcId="{853F0138-F73E-4C60-ABFA-FFAD3F2724C5}" destId="{2D408346-BFB3-42BD-82F7-FAF9544A814F}" srcOrd="0" destOrd="0" presId="urn:microsoft.com/office/officeart/2005/8/layout/pyramid2"/>
    <dgm:cxn modelId="{4A30AD79-03DE-4A01-A7D6-224EA41746F8}" type="presOf" srcId="{C064D62A-A922-4CFB-9630-8F85C82D3896}" destId="{71876160-1E6F-4A50-976B-CCE9D12A43FD}" srcOrd="0" destOrd="0" presId="urn:microsoft.com/office/officeart/2005/8/layout/pyramid2"/>
    <dgm:cxn modelId="{6A27B179-F2FE-4596-A989-B40C8E9F89B7}" srcId="{E493C0FC-BD4E-4C89-B714-C90A64B42850}" destId="{F57596EF-363A-461B-BC63-A49995A95724}" srcOrd="1" destOrd="0" parTransId="{CDFD058B-F01E-4E83-A33E-419F7B0BDAA8}" sibTransId="{E976845D-DC57-43D4-A77E-830136490A51}"/>
    <dgm:cxn modelId="{82F03CE5-A536-44C7-9382-1E123F59C94C}" type="presOf" srcId="{E493C0FC-BD4E-4C89-B714-C90A64B42850}" destId="{C5F5329A-539C-4BF6-B75F-2517C4539995}" srcOrd="0" destOrd="0" presId="urn:microsoft.com/office/officeart/2005/8/layout/pyramid2"/>
    <dgm:cxn modelId="{FE5D4CA8-C21E-4F60-BE0C-6399D5B4B92C}" srcId="{E493C0FC-BD4E-4C89-B714-C90A64B42850}" destId="{C064D62A-A922-4CFB-9630-8F85C82D3896}" srcOrd="0" destOrd="0" parTransId="{C1A07598-0AAE-4660-83F5-8FFA55F1F39B}" sibTransId="{9C690A24-845C-4CE6-B1E1-5C1CE78A0687}"/>
    <dgm:cxn modelId="{E4383C3E-3728-4C88-82D8-D619C45ED166}" type="presParOf" srcId="{C5F5329A-539C-4BF6-B75F-2517C4539995}" destId="{0047060C-7712-4DB8-80FC-949C2C132A04}" srcOrd="0" destOrd="0" presId="urn:microsoft.com/office/officeart/2005/8/layout/pyramid2"/>
    <dgm:cxn modelId="{698FA7FA-5F0B-414A-8ACC-A0DFBEC305E8}" type="presParOf" srcId="{C5F5329A-539C-4BF6-B75F-2517C4539995}" destId="{BEB33CCA-1166-47C4-855E-BDFD6053C5B2}" srcOrd="1" destOrd="0" presId="urn:microsoft.com/office/officeart/2005/8/layout/pyramid2"/>
    <dgm:cxn modelId="{8847D4E6-ECFB-4844-9817-9CFA4D5578D1}" type="presParOf" srcId="{BEB33CCA-1166-47C4-855E-BDFD6053C5B2}" destId="{71876160-1E6F-4A50-976B-CCE9D12A43FD}" srcOrd="0" destOrd="0" presId="urn:microsoft.com/office/officeart/2005/8/layout/pyramid2"/>
    <dgm:cxn modelId="{F7493542-A9D6-473E-B618-C026B98A489A}" type="presParOf" srcId="{BEB33CCA-1166-47C4-855E-BDFD6053C5B2}" destId="{CFCF1D7E-1D01-4DC7-B18D-0A14D1EEB516}" srcOrd="1" destOrd="0" presId="urn:microsoft.com/office/officeart/2005/8/layout/pyramid2"/>
    <dgm:cxn modelId="{ED8DDDD5-2CB8-4983-8AD6-FCCE48F1F1E3}" type="presParOf" srcId="{BEB33CCA-1166-47C4-855E-BDFD6053C5B2}" destId="{9EDAF3C2-31BD-4550-8784-8A02EA8B8E07}" srcOrd="2" destOrd="0" presId="urn:microsoft.com/office/officeart/2005/8/layout/pyramid2"/>
    <dgm:cxn modelId="{7E0E66F6-5153-4B12-8471-22208B69AE7D}" type="presParOf" srcId="{BEB33CCA-1166-47C4-855E-BDFD6053C5B2}" destId="{68C5A1ED-3A0B-45DD-ACD8-DC7834316E5E}" srcOrd="3" destOrd="0" presId="urn:microsoft.com/office/officeart/2005/8/layout/pyramid2"/>
    <dgm:cxn modelId="{546A6453-2FB7-4A9A-A4D3-ED4FDB9E42C5}" type="presParOf" srcId="{BEB33CCA-1166-47C4-855E-BDFD6053C5B2}" destId="{EBD6993E-0D3E-4A86-8CDC-97FB284EB673}" srcOrd="4" destOrd="0" presId="urn:microsoft.com/office/officeart/2005/8/layout/pyramid2"/>
    <dgm:cxn modelId="{7671BFFF-9EA6-404E-9009-83E4C9E6DC15}" type="presParOf" srcId="{BEB33CCA-1166-47C4-855E-BDFD6053C5B2}" destId="{BE5CA7E6-4B71-4ADA-87FE-5387006E4185}" srcOrd="5" destOrd="0" presId="urn:microsoft.com/office/officeart/2005/8/layout/pyramid2"/>
    <dgm:cxn modelId="{C98BE52A-8E88-47B0-93A8-99B9FE1BF38D}" type="presParOf" srcId="{BEB33CCA-1166-47C4-855E-BDFD6053C5B2}" destId="{2D408346-BFB3-42BD-82F7-FAF9544A814F}" srcOrd="6" destOrd="0" presId="urn:microsoft.com/office/officeart/2005/8/layout/pyramid2"/>
    <dgm:cxn modelId="{7A1DF464-9111-454C-9876-8ACF52BF24E2}" type="presParOf" srcId="{BEB33CCA-1166-47C4-855E-BDFD6053C5B2}" destId="{22859655-35FC-4DD7-81BE-363F598945B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874B1B-E2D7-416C-8EDA-5A157403E82C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7B7762-5659-479A-9459-F83995B680AA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Выставки виртуальные</a:t>
          </a:r>
          <a:endParaRPr lang="ru-RU" b="1" i="1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BFD41F72-DCF0-4E8E-9D9A-C81E6FDCFE0F}" type="parTrans" cxnId="{5CE7EA90-4624-4E3C-9BEA-8B22A5345610}">
      <dgm:prSet/>
      <dgm:spPr/>
      <dgm:t>
        <a:bodyPr/>
        <a:lstStyle/>
        <a:p>
          <a:endParaRPr lang="ru-RU"/>
        </a:p>
      </dgm:t>
    </dgm:pt>
    <dgm:pt modelId="{712E693D-9F59-452D-8E42-303A09EDD7B7}" type="sibTrans" cxnId="{5CE7EA90-4624-4E3C-9BEA-8B22A5345610}">
      <dgm:prSet/>
      <dgm:spPr/>
      <dgm:t>
        <a:bodyPr/>
        <a:lstStyle/>
        <a:p>
          <a:endParaRPr lang="ru-RU"/>
        </a:p>
      </dgm:t>
    </dgm:pt>
    <dgm:pt modelId="{84CED077-0430-4ED5-BEFD-C398D198C671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Дни открытых дверей</a:t>
          </a:r>
          <a:endParaRPr lang="ru-RU" b="1" i="1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14DCE760-F94A-46AF-915E-164B040EEE9D}" type="parTrans" cxnId="{546B9327-BA47-4BF3-8E68-8AB68FFF40F8}">
      <dgm:prSet/>
      <dgm:spPr/>
      <dgm:t>
        <a:bodyPr/>
        <a:lstStyle/>
        <a:p>
          <a:endParaRPr lang="ru-RU"/>
        </a:p>
      </dgm:t>
    </dgm:pt>
    <dgm:pt modelId="{895928C6-B075-4296-8DF6-E1578CECC094}" type="sibTrans" cxnId="{546B9327-BA47-4BF3-8E68-8AB68FFF40F8}">
      <dgm:prSet/>
      <dgm:spPr/>
      <dgm:t>
        <a:bodyPr/>
        <a:lstStyle/>
        <a:p>
          <a:endParaRPr lang="ru-RU"/>
        </a:p>
      </dgm:t>
    </dgm:pt>
    <dgm:pt modelId="{8B2F8511-FD7A-4992-BA4D-55973850D098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Работа в читальном зале</a:t>
          </a:r>
          <a:endParaRPr lang="ru-RU" b="1" i="1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09B634A3-7489-4DD0-962B-9E4C7DA8281A}" type="parTrans" cxnId="{9AF4BE46-A812-453D-9F5E-D3CAEF633CAB}">
      <dgm:prSet/>
      <dgm:spPr/>
      <dgm:t>
        <a:bodyPr/>
        <a:lstStyle/>
        <a:p>
          <a:endParaRPr lang="ru-RU"/>
        </a:p>
      </dgm:t>
    </dgm:pt>
    <dgm:pt modelId="{0B86BCD0-3127-4302-B10B-24C02A7BF37A}" type="sibTrans" cxnId="{9AF4BE46-A812-453D-9F5E-D3CAEF633CAB}">
      <dgm:prSet/>
      <dgm:spPr/>
      <dgm:t>
        <a:bodyPr/>
        <a:lstStyle/>
        <a:p>
          <a:endParaRPr lang="ru-RU"/>
        </a:p>
      </dgm:t>
    </dgm:pt>
    <dgm:pt modelId="{8343C485-D971-4B94-9386-0177997C774C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Публикации в СМИ</a:t>
          </a:r>
          <a:endParaRPr lang="ru-RU" b="1" i="1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4018FB3A-5EA7-4D0D-B4C5-FA84315B1C62}" type="parTrans" cxnId="{D08C9A2E-5430-4976-9CE3-CA9AA3F20728}">
      <dgm:prSet/>
      <dgm:spPr/>
      <dgm:t>
        <a:bodyPr/>
        <a:lstStyle/>
        <a:p>
          <a:endParaRPr lang="ru-RU"/>
        </a:p>
      </dgm:t>
    </dgm:pt>
    <dgm:pt modelId="{5F4F0F6F-7D9D-4185-8FDA-ABD10D0CCDB8}" type="sibTrans" cxnId="{D08C9A2E-5430-4976-9CE3-CA9AA3F20728}">
      <dgm:prSet/>
      <dgm:spPr/>
      <dgm:t>
        <a:bodyPr/>
        <a:lstStyle/>
        <a:p>
          <a:endParaRPr lang="ru-RU"/>
        </a:p>
      </dgm:t>
    </dgm:pt>
    <dgm:pt modelId="{89FF5B7A-DC07-4705-B3F6-85A702441C78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tx1">
                  <a:lumMod val="85000"/>
                  <a:lumOff val="15000"/>
                </a:schemeClr>
              </a:solidFill>
            </a:rPr>
            <a:t>Экскурсии</a:t>
          </a:r>
          <a:endParaRPr lang="ru-RU" sz="1100" b="1" i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DA66FF1-FC7B-4404-9735-BCBC22F2058B}" type="parTrans" cxnId="{C6C995BB-3C47-4A18-9D73-6FB35536EFF8}">
      <dgm:prSet/>
      <dgm:spPr/>
      <dgm:t>
        <a:bodyPr/>
        <a:lstStyle/>
        <a:p>
          <a:endParaRPr lang="ru-RU"/>
        </a:p>
      </dgm:t>
    </dgm:pt>
    <dgm:pt modelId="{31F0FBDB-C60B-4FD5-AAA6-ADBFB837018B}" type="sibTrans" cxnId="{C6C995BB-3C47-4A18-9D73-6FB35536EFF8}">
      <dgm:prSet/>
      <dgm:spPr/>
      <dgm:t>
        <a:bodyPr/>
        <a:lstStyle/>
        <a:p>
          <a:endParaRPr lang="ru-RU"/>
        </a:p>
      </dgm:t>
    </dgm:pt>
    <dgm:pt modelId="{C0B71C51-9B62-410E-A960-2C61D2235AA1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Уроки со школьниками</a:t>
          </a:r>
          <a:endParaRPr lang="ru-RU" b="1" i="1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B00A8B3B-EFFE-4062-83EE-9D5F3A4C3730}" type="parTrans" cxnId="{3D2C4D50-E667-4B14-8CEA-C03DE436B340}">
      <dgm:prSet/>
      <dgm:spPr/>
      <dgm:t>
        <a:bodyPr/>
        <a:lstStyle/>
        <a:p>
          <a:endParaRPr lang="ru-RU"/>
        </a:p>
      </dgm:t>
    </dgm:pt>
    <dgm:pt modelId="{7B5496DF-73B8-4EB6-AB5B-944843ECE126}" type="sibTrans" cxnId="{3D2C4D50-E667-4B14-8CEA-C03DE436B340}">
      <dgm:prSet/>
      <dgm:spPr/>
      <dgm:t>
        <a:bodyPr/>
        <a:lstStyle/>
        <a:p>
          <a:endParaRPr lang="ru-RU"/>
        </a:p>
      </dgm:t>
    </dgm:pt>
    <dgm:pt modelId="{37C158B8-D145-408D-BC6C-A2052E2A76F6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Выставки стационарные</a:t>
          </a:r>
        </a:p>
      </dgm:t>
    </dgm:pt>
    <dgm:pt modelId="{204194AA-2F41-43C0-A42A-8A224D121221}" type="parTrans" cxnId="{303E3466-00A0-46D6-B458-C26715BA4844}">
      <dgm:prSet/>
      <dgm:spPr/>
      <dgm:t>
        <a:bodyPr/>
        <a:lstStyle/>
        <a:p>
          <a:endParaRPr lang="ru-RU"/>
        </a:p>
      </dgm:t>
    </dgm:pt>
    <dgm:pt modelId="{2DF8360E-7BCC-4DFB-AD92-9E61014D5423}" type="sibTrans" cxnId="{303E3466-00A0-46D6-B458-C26715BA4844}">
      <dgm:prSet/>
      <dgm:spPr/>
      <dgm:t>
        <a:bodyPr/>
        <a:lstStyle/>
        <a:p>
          <a:endParaRPr lang="ru-RU"/>
        </a:p>
      </dgm:t>
    </dgm:pt>
    <dgm:pt modelId="{75330484-D15C-45F3-A149-19AF784BEB9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Участие в конкурсе «Юный  архивист»</a:t>
          </a:r>
          <a:endParaRPr lang="ru-RU" sz="1100" b="1" i="1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08D51F8C-2C80-45AB-B63B-DA91870F3D8F}" type="parTrans" cxnId="{3A70F496-EB93-4B0A-9F2A-A6D58AD985C5}">
      <dgm:prSet/>
      <dgm:spPr/>
      <dgm:t>
        <a:bodyPr/>
        <a:lstStyle/>
        <a:p>
          <a:endParaRPr lang="ru-RU"/>
        </a:p>
      </dgm:t>
    </dgm:pt>
    <dgm:pt modelId="{EA5D7F59-D9D4-4483-AD9B-7F2A5C506971}" type="sibTrans" cxnId="{3A70F496-EB93-4B0A-9F2A-A6D58AD985C5}">
      <dgm:prSet/>
      <dgm:spPr/>
      <dgm:t>
        <a:bodyPr/>
        <a:lstStyle/>
        <a:p>
          <a:endParaRPr lang="ru-RU"/>
        </a:p>
      </dgm:t>
    </dgm:pt>
    <dgm:pt modelId="{536B7E09-2654-4E4C-8905-634483B99693}" type="pres">
      <dgm:prSet presAssocID="{0C874B1B-E2D7-416C-8EDA-5A157403E82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56572F8-5B26-4CC8-A0BA-BA897D02D982}" type="pres">
      <dgm:prSet presAssocID="{A57B7762-5659-479A-9459-F83995B680AA}" presName="composite" presStyleCnt="0"/>
      <dgm:spPr/>
    </dgm:pt>
    <dgm:pt modelId="{E54B9B9C-2C47-4A8B-8E21-15F8D32A6E2E}" type="pres">
      <dgm:prSet presAssocID="{A57B7762-5659-479A-9459-F83995B680AA}" presName="ParentText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914D1-5C8E-4EC0-A95A-C2436B9D0F57}" type="pres">
      <dgm:prSet presAssocID="{A57B7762-5659-479A-9459-F83995B680AA}" presName="Image" presStyleLbl="bgImgPlace1" presStyleIdx="0" presStyleCnt="8" custScaleY="9925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B591C13-6EE2-41FA-B229-D2A58BD24FC5}" type="pres">
      <dgm:prSet presAssocID="{A57B7762-5659-479A-9459-F83995B680AA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0F618-E501-4D06-AFD5-C5DEC35D951F}" type="pres">
      <dgm:prSet presAssocID="{712E693D-9F59-452D-8E42-303A09EDD7B7}" presName="sibTrans" presStyleCnt="0"/>
      <dgm:spPr/>
    </dgm:pt>
    <dgm:pt modelId="{61F2BD93-44E4-4FDD-A191-9B156382EEF6}" type="pres">
      <dgm:prSet presAssocID="{37C158B8-D145-408D-BC6C-A2052E2A76F6}" presName="composite" presStyleCnt="0"/>
      <dgm:spPr/>
    </dgm:pt>
    <dgm:pt modelId="{F918606A-159D-4A7F-A32C-A896B3D20666}" type="pres">
      <dgm:prSet presAssocID="{37C158B8-D145-408D-BC6C-A2052E2A76F6}" presName="ParentText" presStyleLbl="node1" presStyleIdx="1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744AC-D1CB-46FA-BFCB-FD9107076C89}" type="pres">
      <dgm:prSet presAssocID="{37C158B8-D145-408D-BC6C-A2052E2A76F6}" presName="Image" presStyleLbl="b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1663FDA-805C-41BF-B74B-935971892E58}" type="pres">
      <dgm:prSet presAssocID="{37C158B8-D145-408D-BC6C-A2052E2A76F6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1F94408B-1EBB-4C47-9C83-CAC062F1A7C6}" type="pres">
      <dgm:prSet presAssocID="{2DF8360E-7BCC-4DFB-AD92-9E61014D5423}" presName="sibTrans" presStyleCnt="0"/>
      <dgm:spPr/>
    </dgm:pt>
    <dgm:pt modelId="{FAFEC18D-B30F-432F-8CFA-44E254A446F6}" type="pres">
      <dgm:prSet presAssocID="{89FF5B7A-DC07-4705-B3F6-85A702441C78}" presName="composite" presStyleCnt="0"/>
      <dgm:spPr/>
    </dgm:pt>
    <dgm:pt modelId="{6A0A051E-4A5B-403E-97E9-3F281C9FBAE0}" type="pres">
      <dgm:prSet presAssocID="{89FF5B7A-DC07-4705-B3F6-85A702441C78}" presName="ParentText" presStyleLbl="node1" presStyleIdx="2" presStyleCnt="8" custLinFactNeighborX="-766" custLinFactNeighborY="-44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50EC5-D59D-47B0-844B-FFA741BB201B}" type="pres">
      <dgm:prSet presAssocID="{89FF5B7A-DC07-4705-B3F6-85A702441C78}" presName="Image" presStyleLbl="b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1007336-F16D-43C8-9E65-5FA9112FA7BB}" type="pres">
      <dgm:prSet presAssocID="{89FF5B7A-DC07-4705-B3F6-85A702441C78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BC5702D8-826B-4A50-BD56-7B45711C5DE4}" type="pres">
      <dgm:prSet presAssocID="{31F0FBDB-C60B-4FD5-AAA6-ADBFB837018B}" presName="sibTrans" presStyleCnt="0"/>
      <dgm:spPr/>
    </dgm:pt>
    <dgm:pt modelId="{13D8D863-A702-4FF7-BA0E-599FD1C50AAB}" type="pres">
      <dgm:prSet presAssocID="{C0B71C51-9B62-410E-A960-2C61D2235AA1}" presName="composite" presStyleCnt="0"/>
      <dgm:spPr/>
    </dgm:pt>
    <dgm:pt modelId="{1A78FC79-4EC7-4C2B-9FDE-39F0FDCDCD70}" type="pres">
      <dgm:prSet presAssocID="{C0B71C51-9B62-410E-A960-2C61D2235AA1}" presName="ParentText" presStyleLbl="node1" presStyleIdx="3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FC91A-6428-43BA-A7E8-8A30AA49249D}" type="pres">
      <dgm:prSet presAssocID="{C0B71C51-9B62-410E-A960-2C61D2235AA1}" presName="Image" presStyleLbl="bg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943E6BD-7684-410B-82DE-227FB6651DAF}" type="pres">
      <dgm:prSet presAssocID="{C0B71C51-9B62-410E-A960-2C61D2235AA1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7247509-4CA9-4E19-AFAE-31C1E06DD94A}" type="pres">
      <dgm:prSet presAssocID="{7B5496DF-73B8-4EB6-AB5B-944843ECE126}" presName="sibTrans" presStyleCnt="0"/>
      <dgm:spPr/>
    </dgm:pt>
    <dgm:pt modelId="{6CDDF7FF-D03E-4E83-AEE0-47F5B681BD09}" type="pres">
      <dgm:prSet presAssocID="{84CED077-0430-4ED5-BEFD-C398D198C671}" presName="composite" presStyleCnt="0"/>
      <dgm:spPr/>
    </dgm:pt>
    <dgm:pt modelId="{FA1EDCDB-D104-49EF-B47A-88A52AD7740A}" type="pres">
      <dgm:prSet presAssocID="{84CED077-0430-4ED5-BEFD-C398D198C671}" presName="ParentText" presStyleLbl="node1" presStyleIdx="4" presStyleCnt="8" custLinFactNeighborX="-383" custLinFactNeighborY="-100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E56A4-0852-4B4C-B11D-BD8AAB0650BA}" type="pres">
      <dgm:prSet presAssocID="{84CED077-0430-4ED5-BEFD-C398D198C671}" presName="Image" presStyleLbl="bgImgPlace1" presStyleIdx="4" presStyleCnt="8" custLinFactNeighborX="-383" custLinFactNeighborY="-150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4843A6E-D42C-4F0C-BE74-9CD6F2296233}" type="pres">
      <dgm:prSet presAssocID="{84CED077-0430-4ED5-BEFD-C398D198C671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81D987E-CE49-4F98-9B86-206DEE34C61E}" type="pres">
      <dgm:prSet presAssocID="{895928C6-B075-4296-8DF6-E1578CECC094}" presName="sibTrans" presStyleCnt="0"/>
      <dgm:spPr/>
    </dgm:pt>
    <dgm:pt modelId="{E2F799C8-E809-4644-B5B5-F8E727EE7D4E}" type="pres">
      <dgm:prSet presAssocID="{8343C485-D971-4B94-9386-0177997C774C}" presName="composite" presStyleCnt="0"/>
      <dgm:spPr/>
    </dgm:pt>
    <dgm:pt modelId="{07F1EFE5-5594-4969-842A-039CD830FD36}" type="pres">
      <dgm:prSet presAssocID="{8343C485-D971-4B94-9386-0177997C774C}" presName="ParentText" presStyleLbl="node1" presStyleIdx="5" presStyleCnt="8" custLinFactNeighborX="409" custLinFactNeighborY="-264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996F6-BC9C-414B-9BEE-66B0EC8BD923}" type="pres">
      <dgm:prSet presAssocID="{8343C485-D971-4B94-9386-0177997C774C}" presName="Image" presStyleLbl="bgImgPlace1" presStyleIdx="5" presStyleCnt="8" custLinFactNeighborX="409" custLinFactNeighborY="-350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CDFFEFB-000B-4EAE-89E5-92C98B85A477}" type="pres">
      <dgm:prSet presAssocID="{8343C485-D971-4B94-9386-0177997C774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BEEB42D9-650C-4AF0-9028-F72019F86165}" type="pres">
      <dgm:prSet presAssocID="{5F4F0F6F-7D9D-4185-8FDA-ABD10D0CCDB8}" presName="sibTrans" presStyleCnt="0"/>
      <dgm:spPr/>
    </dgm:pt>
    <dgm:pt modelId="{0FDD2201-8CC7-45B0-8045-AA5950B99FEC}" type="pres">
      <dgm:prSet presAssocID="{8B2F8511-FD7A-4992-BA4D-55973850D098}" presName="composite" presStyleCnt="0"/>
      <dgm:spPr/>
    </dgm:pt>
    <dgm:pt modelId="{730CB0E9-CCCD-4E17-A105-AF302C33B26B}" type="pres">
      <dgm:prSet presAssocID="{8B2F8511-FD7A-4992-BA4D-55973850D098}" presName="ParentText" presStyleLbl="node1" presStyleIdx="6" presStyleCnt="8" custLinFactNeighborX="8658" custLinFactNeighborY="-259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B4FC5-6496-4752-8145-424622768D67}" type="pres">
      <dgm:prSet presAssocID="{8B2F8511-FD7A-4992-BA4D-55973850D098}" presName="Image" presStyleLbl="bgImgPlace1" presStyleIdx="6" presStyleCnt="8" custScaleX="99318" custScaleY="100357" custLinFactNeighborX="8317" custLinFactNeighborY="-323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E5BF4F3-81A9-4C36-B8B6-AF181824DE87}" type="pres">
      <dgm:prSet presAssocID="{8B2F8511-FD7A-4992-BA4D-55973850D098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028EA-AD9A-487C-B8C2-CB082274271B}" type="pres">
      <dgm:prSet presAssocID="{0B86BCD0-3127-4302-B10B-24C02A7BF37A}" presName="sibTrans" presStyleCnt="0"/>
      <dgm:spPr/>
    </dgm:pt>
    <dgm:pt modelId="{BD5F3DCA-ACC1-4BFE-83A2-4D5B8F68C185}" type="pres">
      <dgm:prSet presAssocID="{75330484-D15C-45F3-A149-19AF784BEB96}" presName="composite" presStyleCnt="0"/>
      <dgm:spPr/>
    </dgm:pt>
    <dgm:pt modelId="{9BCE96CB-1E21-4F5A-A546-4595E97AE4D6}" type="pres">
      <dgm:prSet presAssocID="{75330484-D15C-45F3-A149-19AF784BEB96}" presName="ParentText" presStyleLbl="node1" presStyleIdx="7" presStyleCnt="8" custScaleY="159801" custLinFactNeighborX="-575" custLinFactNeighborY="-370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07552-375E-46AA-BBCF-010065809130}" type="pres">
      <dgm:prSet presAssocID="{75330484-D15C-45F3-A149-19AF784BEB96}" presName="Image" presStyleLbl="bgImgPlace1" presStyleIdx="7" presStyleCnt="8" custScaleY="95481" custLinFactNeighborX="-575" custLinFactNeighborY="-3922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F77BD5F4-3F76-4CB0-840D-AD1F6DED713C}" type="pres">
      <dgm:prSet presAssocID="{75330484-D15C-45F3-A149-19AF784BEB96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37E7B85-4562-4F03-B600-95EE1D366E1D}" type="presOf" srcId="{C0B71C51-9B62-410E-A960-2C61D2235AA1}" destId="{1A78FC79-4EC7-4C2B-9FDE-39F0FDCDCD70}" srcOrd="0" destOrd="0" presId="urn:microsoft.com/office/officeart/2008/layout/TitledPictureBlocks"/>
    <dgm:cxn modelId="{3A70F496-EB93-4B0A-9F2A-A6D58AD985C5}" srcId="{0C874B1B-E2D7-416C-8EDA-5A157403E82C}" destId="{75330484-D15C-45F3-A149-19AF784BEB96}" srcOrd="7" destOrd="0" parTransId="{08D51F8C-2C80-45AB-B63B-DA91870F3D8F}" sibTransId="{EA5D7F59-D9D4-4483-AD9B-7F2A5C506971}"/>
    <dgm:cxn modelId="{8B1AC75A-5032-4D5E-B329-0BBF43567BDE}" type="presOf" srcId="{0C874B1B-E2D7-416C-8EDA-5A157403E82C}" destId="{536B7E09-2654-4E4C-8905-634483B99693}" srcOrd="0" destOrd="0" presId="urn:microsoft.com/office/officeart/2008/layout/TitledPictureBlocks"/>
    <dgm:cxn modelId="{289C55EB-55F4-4D65-9CED-5F9FF095D23F}" type="presOf" srcId="{8B2F8511-FD7A-4992-BA4D-55973850D098}" destId="{730CB0E9-CCCD-4E17-A105-AF302C33B26B}" srcOrd="0" destOrd="0" presId="urn:microsoft.com/office/officeart/2008/layout/TitledPictureBlocks"/>
    <dgm:cxn modelId="{F28B25A5-048B-459A-BE4C-1C0B07D3A909}" type="presOf" srcId="{37C158B8-D145-408D-BC6C-A2052E2A76F6}" destId="{F918606A-159D-4A7F-A32C-A896B3D20666}" srcOrd="0" destOrd="0" presId="urn:microsoft.com/office/officeart/2008/layout/TitledPictureBlocks"/>
    <dgm:cxn modelId="{9AF4BE46-A812-453D-9F5E-D3CAEF633CAB}" srcId="{0C874B1B-E2D7-416C-8EDA-5A157403E82C}" destId="{8B2F8511-FD7A-4992-BA4D-55973850D098}" srcOrd="6" destOrd="0" parTransId="{09B634A3-7489-4DD0-962B-9E4C7DA8281A}" sibTransId="{0B86BCD0-3127-4302-B10B-24C02A7BF37A}"/>
    <dgm:cxn modelId="{506F1788-FCBB-46FC-A5EB-C3AEC4DA7202}" type="presOf" srcId="{8343C485-D971-4B94-9386-0177997C774C}" destId="{07F1EFE5-5594-4969-842A-039CD830FD36}" srcOrd="0" destOrd="0" presId="urn:microsoft.com/office/officeart/2008/layout/TitledPictureBlocks"/>
    <dgm:cxn modelId="{6D6598CC-0000-4BC6-9FDA-D5CAD1DA2401}" type="presOf" srcId="{84CED077-0430-4ED5-BEFD-C398D198C671}" destId="{FA1EDCDB-D104-49EF-B47A-88A52AD7740A}" srcOrd="0" destOrd="0" presId="urn:microsoft.com/office/officeart/2008/layout/TitledPictureBlocks"/>
    <dgm:cxn modelId="{5CE7EA90-4624-4E3C-9BEA-8B22A5345610}" srcId="{0C874B1B-E2D7-416C-8EDA-5A157403E82C}" destId="{A57B7762-5659-479A-9459-F83995B680AA}" srcOrd="0" destOrd="0" parTransId="{BFD41F72-DCF0-4E8E-9D9A-C81E6FDCFE0F}" sibTransId="{712E693D-9F59-452D-8E42-303A09EDD7B7}"/>
    <dgm:cxn modelId="{D08C9A2E-5430-4976-9CE3-CA9AA3F20728}" srcId="{0C874B1B-E2D7-416C-8EDA-5A157403E82C}" destId="{8343C485-D971-4B94-9386-0177997C774C}" srcOrd="5" destOrd="0" parTransId="{4018FB3A-5EA7-4D0D-B4C5-FA84315B1C62}" sibTransId="{5F4F0F6F-7D9D-4185-8FDA-ABD10D0CCDB8}"/>
    <dgm:cxn modelId="{0A10DC15-8A39-44A2-B7F2-20FD4A420D7C}" type="presOf" srcId="{75330484-D15C-45F3-A149-19AF784BEB96}" destId="{9BCE96CB-1E21-4F5A-A546-4595E97AE4D6}" srcOrd="0" destOrd="0" presId="urn:microsoft.com/office/officeart/2008/layout/TitledPictureBlocks"/>
    <dgm:cxn modelId="{F64794A7-D49C-4A01-86DA-1C66FCDFD533}" type="presOf" srcId="{A57B7762-5659-479A-9459-F83995B680AA}" destId="{E54B9B9C-2C47-4A8B-8E21-15F8D32A6E2E}" srcOrd="0" destOrd="0" presId="urn:microsoft.com/office/officeart/2008/layout/TitledPictureBlocks"/>
    <dgm:cxn modelId="{C6C995BB-3C47-4A18-9D73-6FB35536EFF8}" srcId="{0C874B1B-E2D7-416C-8EDA-5A157403E82C}" destId="{89FF5B7A-DC07-4705-B3F6-85A702441C78}" srcOrd="2" destOrd="0" parTransId="{9DA66FF1-FC7B-4404-9735-BCBC22F2058B}" sibTransId="{31F0FBDB-C60B-4FD5-AAA6-ADBFB837018B}"/>
    <dgm:cxn modelId="{303E3466-00A0-46D6-B458-C26715BA4844}" srcId="{0C874B1B-E2D7-416C-8EDA-5A157403E82C}" destId="{37C158B8-D145-408D-BC6C-A2052E2A76F6}" srcOrd="1" destOrd="0" parTransId="{204194AA-2F41-43C0-A42A-8A224D121221}" sibTransId="{2DF8360E-7BCC-4DFB-AD92-9E61014D5423}"/>
    <dgm:cxn modelId="{F21E0F94-4AF4-49D5-8882-924B23DEF4F8}" type="presOf" srcId="{89FF5B7A-DC07-4705-B3F6-85A702441C78}" destId="{6A0A051E-4A5B-403E-97E9-3F281C9FBAE0}" srcOrd="0" destOrd="0" presId="urn:microsoft.com/office/officeart/2008/layout/TitledPictureBlocks"/>
    <dgm:cxn modelId="{3D2C4D50-E667-4B14-8CEA-C03DE436B340}" srcId="{0C874B1B-E2D7-416C-8EDA-5A157403E82C}" destId="{C0B71C51-9B62-410E-A960-2C61D2235AA1}" srcOrd="3" destOrd="0" parTransId="{B00A8B3B-EFFE-4062-83EE-9D5F3A4C3730}" sibTransId="{7B5496DF-73B8-4EB6-AB5B-944843ECE126}"/>
    <dgm:cxn modelId="{546B9327-BA47-4BF3-8E68-8AB68FFF40F8}" srcId="{0C874B1B-E2D7-416C-8EDA-5A157403E82C}" destId="{84CED077-0430-4ED5-BEFD-C398D198C671}" srcOrd="4" destOrd="0" parTransId="{14DCE760-F94A-46AF-915E-164B040EEE9D}" sibTransId="{895928C6-B075-4296-8DF6-E1578CECC094}"/>
    <dgm:cxn modelId="{1DD59AB1-66C1-44CC-A5C8-98E6ECA0E84C}" type="presParOf" srcId="{536B7E09-2654-4E4C-8905-634483B99693}" destId="{D56572F8-5B26-4CC8-A0BA-BA897D02D982}" srcOrd="0" destOrd="0" presId="urn:microsoft.com/office/officeart/2008/layout/TitledPictureBlocks"/>
    <dgm:cxn modelId="{E9994448-B7DA-4A15-86E3-CEB5A8323E71}" type="presParOf" srcId="{D56572F8-5B26-4CC8-A0BA-BA897D02D982}" destId="{E54B9B9C-2C47-4A8B-8E21-15F8D32A6E2E}" srcOrd="0" destOrd="0" presId="urn:microsoft.com/office/officeart/2008/layout/TitledPictureBlocks"/>
    <dgm:cxn modelId="{B21B2DBA-B45F-4D0B-A824-59BE5581B151}" type="presParOf" srcId="{D56572F8-5B26-4CC8-A0BA-BA897D02D982}" destId="{EAC914D1-5C8E-4EC0-A95A-C2436B9D0F57}" srcOrd="1" destOrd="0" presId="urn:microsoft.com/office/officeart/2008/layout/TitledPictureBlocks"/>
    <dgm:cxn modelId="{7D178655-EECB-4541-97F7-061A085A72AA}" type="presParOf" srcId="{D56572F8-5B26-4CC8-A0BA-BA897D02D982}" destId="{4B591C13-6EE2-41FA-B229-D2A58BD24FC5}" srcOrd="2" destOrd="0" presId="urn:microsoft.com/office/officeart/2008/layout/TitledPictureBlocks"/>
    <dgm:cxn modelId="{DEF88469-DED2-4281-A666-FB9BCCD44D2E}" type="presParOf" srcId="{536B7E09-2654-4E4C-8905-634483B99693}" destId="{14D0F618-E501-4D06-AFD5-C5DEC35D951F}" srcOrd="1" destOrd="0" presId="urn:microsoft.com/office/officeart/2008/layout/TitledPictureBlocks"/>
    <dgm:cxn modelId="{66F48FE7-5DB8-47C8-A61E-BCE91746C8C7}" type="presParOf" srcId="{536B7E09-2654-4E4C-8905-634483B99693}" destId="{61F2BD93-44E4-4FDD-A191-9B156382EEF6}" srcOrd="2" destOrd="0" presId="urn:microsoft.com/office/officeart/2008/layout/TitledPictureBlocks"/>
    <dgm:cxn modelId="{F8145AC0-191F-455F-A830-67246D1E29CC}" type="presParOf" srcId="{61F2BD93-44E4-4FDD-A191-9B156382EEF6}" destId="{F918606A-159D-4A7F-A32C-A896B3D20666}" srcOrd="0" destOrd="0" presId="urn:microsoft.com/office/officeart/2008/layout/TitledPictureBlocks"/>
    <dgm:cxn modelId="{05C4C7FD-48B7-4C5F-9975-14D1EE3DA534}" type="presParOf" srcId="{61F2BD93-44E4-4FDD-A191-9B156382EEF6}" destId="{D9D744AC-D1CB-46FA-BFCB-FD9107076C89}" srcOrd="1" destOrd="0" presId="urn:microsoft.com/office/officeart/2008/layout/TitledPictureBlocks"/>
    <dgm:cxn modelId="{87C1DAC0-1C42-4355-87DD-875ED2DF9A1F}" type="presParOf" srcId="{61F2BD93-44E4-4FDD-A191-9B156382EEF6}" destId="{91663FDA-805C-41BF-B74B-935971892E58}" srcOrd="2" destOrd="0" presId="urn:microsoft.com/office/officeart/2008/layout/TitledPictureBlocks"/>
    <dgm:cxn modelId="{6CBFD756-EEF4-4D7B-802B-EEEE1B214C31}" type="presParOf" srcId="{536B7E09-2654-4E4C-8905-634483B99693}" destId="{1F94408B-1EBB-4C47-9C83-CAC062F1A7C6}" srcOrd="3" destOrd="0" presId="urn:microsoft.com/office/officeart/2008/layout/TitledPictureBlocks"/>
    <dgm:cxn modelId="{1BFFEA04-38AC-4DCF-9D73-F508F6B89A42}" type="presParOf" srcId="{536B7E09-2654-4E4C-8905-634483B99693}" destId="{FAFEC18D-B30F-432F-8CFA-44E254A446F6}" srcOrd="4" destOrd="0" presId="urn:microsoft.com/office/officeart/2008/layout/TitledPictureBlocks"/>
    <dgm:cxn modelId="{15F71D03-4863-4DF9-9CBB-15C5416E2604}" type="presParOf" srcId="{FAFEC18D-B30F-432F-8CFA-44E254A446F6}" destId="{6A0A051E-4A5B-403E-97E9-3F281C9FBAE0}" srcOrd="0" destOrd="0" presId="urn:microsoft.com/office/officeart/2008/layout/TitledPictureBlocks"/>
    <dgm:cxn modelId="{19128909-F667-4330-AD00-587E5CEF5221}" type="presParOf" srcId="{FAFEC18D-B30F-432F-8CFA-44E254A446F6}" destId="{50950EC5-D59D-47B0-844B-FFA741BB201B}" srcOrd="1" destOrd="0" presId="urn:microsoft.com/office/officeart/2008/layout/TitledPictureBlocks"/>
    <dgm:cxn modelId="{1012FE3B-C0FA-4984-9623-0804AC97B294}" type="presParOf" srcId="{FAFEC18D-B30F-432F-8CFA-44E254A446F6}" destId="{B1007336-F16D-43C8-9E65-5FA9112FA7BB}" srcOrd="2" destOrd="0" presId="urn:microsoft.com/office/officeart/2008/layout/TitledPictureBlocks"/>
    <dgm:cxn modelId="{25E67414-8E57-4887-9F76-37753770FADE}" type="presParOf" srcId="{536B7E09-2654-4E4C-8905-634483B99693}" destId="{BC5702D8-826B-4A50-BD56-7B45711C5DE4}" srcOrd="5" destOrd="0" presId="urn:microsoft.com/office/officeart/2008/layout/TitledPictureBlocks"/>
    <dgm:cxn modelId="{53B571E1-14D4-485B-A90A-BA855FB5B572}" type="presParOf" srcId="{536B7E09-2654-4E4C-8905-634483B99693}" destId="{13D8D863-A702-4FF7-BA0E-599FD1C50AAB}" srcOrd="6" destOrd="0" presId="urn:microsoft.com/office/officeart/2008/layout/TitledPictureBlocks"/>
    <dgm:cxn modelId="{056A285F-7349-4D7A-8F49-75CEF8784691}" type="presParOf" srcId="{13D8D863-A702-4FF7-BA0E-599FD1C50AAB}" destId="{1A78FC79-4EC7-4C2B-9FDE-39F0FDCDCD70}" srcOrd="0" destOrd="0" presId="urn:microsoft.com/office/officeart/2008/layout/TitledPictureBlocks"/>
    <dgm:cxn modelId="{22A0049F-EE0B-4CF5-9943-FEFB4CFB374E}" type="presParOf" srcId="{13D8D863-A702-4FF7-BA0E-599FD1C50AAB}" destId="{1B7FC91A-6428-43BA-A7E8-8A30AA49249D}" srcOrd="1" destOrd="0" presId="urn:microsoft.com/office/officeart/2008/layout/TitledPictureBlocks"/>
    <dgm:cxn modelId="{C64EA475-13B9-43EB-90EA-6B41E5A2D027}" type="presParOf" srcId="{13D8D863-A702-4FF7-BA0E-599FD1C50AAB}" destId="{C943E6BD-7684-410B-82DE-227FB6651DAF}" srcOrd="2" destOrd="0" presId="urn:microsoft.com/office/officeart/2008/layout/TitledPictureBlocks"/>
    <dgm:cxn modelId="{AAACEE6D-FD85-41CF-9E5C-6860A7B94FDC}" type="presParOf" srcId="{536B7E09-2654-4E4C-8905-634483B99693}" destId="{F7247509-4CA9-4E19-AFAE-31C1E06DD94A}" srcOrd="7" destOrd="0" presId="urn:microsoft.com/office/officeart/2008/layout/TitledPictureBlocks"/>
    <dgm:cxn modelId="{57CFD8B3-5FE9-4BFB-85E5-ACEF395B72FB}" type="presParOf" srcId="{536B7E09-2654-4E4C-8905-634483B99693}" destId="{6CDDF7FF-D03E-4E83-AEE0-47F5B681BD09}" srcOrd="8" destOrd="0" presId="urn:microsoft.com/office/officeart/2008/layout/TitledPictureBlocks"/>
    <dgm:cxn modelId="{BF7740B3-FA83-407A-A213-DFD6574A6DA3}" type="presParOf" srcId="{6CDDF7FF-D03E-4E83-AEE0-47F5B681BD09}" destId="{FA1EDCDB-D104-49EF-B47A-88A52AD7740A}" srcOrd="0" destOrd="0" presId="urn:microsoft.com/office/officeart/2008/layout/TitledPictureBlocks"/>
    <dgm:cxn modelId="{6268A54B-CD46-48E7-96DD-E4CFCD0396C8}" type="presParOf" srcId="{6CDDF7FF-D03E-4E83-AEE0-47F5B681BD09}" destId="{310E56A4-0852-4B4C-B11D-BD8AAB0650BA}" srcOrd="1" destOrd="0" presId="urn:microsoft.com/office/officeart/2008/layout/TitledPictureBlocks"/>
    <dgm:cxn modelId="{A0C76213-D455-4BE1-A0B1-EE704FC54A6C}" type="presParOf" srcId="{6CDDF7FF-D03E-4E83-AEE0-47F5B681BD09}" destId="{B4843A6E-D42C-4F0C-BE74-9CD6F2296233}" srcOrd="2" destOrd="0" presId="urn:microsoft.com/office/officeart/2008/layout/TitledPictureBlocks"/>
    <dgm:cxn modelId="{0CF44F5A-1AF3-4C47-9217-EA10E0840727}" type="presParOf" srcId="{536B7E09-2654-4E4C-8905-634483B99693}" destId="{781D987E-CE49-4F98-9B86-206DEE34C61E}" srcOrd="9" destOrd="0" presId="urn:microsoft.com/office/officeart/2008/layout/TitledPictureBlocks"/>
    <dgm:cxn modelId="{B1D20B75-B6A9-4DAF-81C4-22723626F15B}" type="presParOf" srcId="{536B7E09-2654-4E4C-8905-634483B99693}" destId="{E2F799C8-E809-4644-B5B5-F8E727EE7D4E}" srcOrd="10" destOrd="0" presId="urn:microsoft.com/office/officeart/2008/layout/TitledPictureBlocks"/>
    <dgm:cxn modelId="{A20F0A17-715B-493F-89C5-6A9569B1BAB9}" type="presParOf" srcId="{E2F799C8-E809-4644-B5B5-F8E727EE7D4E}" destId="{07F1EFE5-5594-4969-842A-039CD830FD36}" srcOrd="0" destOrd="0" presId="urn:microsoft.com/office/officeart/2008/layout/TitledPictureBlocks"/>
    <dgm:cxn modelId="{0418BEA1-ACE9-4E23-B454-5DBB3D3A87C1}" type="presParOf" srcId="{E2F799C8-E809-4644-B5B5-F8E727EE7D4E}" destId="{D34996F6-BC9C-414B-9BEE-66B0EC8BD923}" srcOrd="1" destOrd="0" presId="urn:microsoft.com/office/officeart/2008/layout/TitledPictureBlocks"/>
    <dgm:cxn modelId="{F89004A0-7252-490D-BC62-869C750CED32}" type="presParOf" srcId="{E2F799C8-E809-4644-B5B5-F8E727EE7D4E}" destId="{4CDFFEFB-000B-4EAE-89E5-92C98B85A477}" srcOrd="2" destOrd="0" presId="urn:microsoft.com/office/officeart/2008/layout/TitledPictureBlocks"/>
    <dgm:cxn modelId="{A2D7417B-1CBB-49A3-9CD0-2F634E4F4515}" type="presParOf" srcId="{536B7E09-2654-4E4C-8905-634483B99693}" destId="{BEEB42D9-650C-4AF0-9028-F72019F86165}" srcOrd="11" destOrd="0" presId="urn:microsoft.com/office/officeart/2008/layout/TitledPictureBlocks"/>
    <dgm:cxn modelId="{AD28007A-677F-45E1-A3FF-40F65FE6B613}" type="presParOf" srcId="{536B7E09-2654-4E4C-8905-634483B99693}" destId="{0FDD2201-8CC7-45B0-8045-AA5950B99FEC}" srcOrd="12" destOrd="0" presId="urn:microsoft.com/office/officeart/2008/layout/TitledPictureBlocks"/>
    <dgm:cxn modelId="{ABB5E76E-13E5-4A1A-985E-FBC8EC64574A}" type="presParOf" srcId="{0FDD2201-8CC7-45B0-8045-AA5950B99FEC}" destId="{730CB0E9-CCCD-4E17-A105-AF302C33B26B}" srcOrd="0" destOrd="0" presId="urn:microsoft.com/office/officeart/2008/layout/TitledPictureBlocks"/>
    <dgm:cxn modelId="{76F7F9C8-3FA4-4741-9FD0-2580841EAF54}" type="presParOf" srcId="{0FDD2201-8CC7-45B0-8045-AA5950B99FEC}" destId="{4FFB4FC5-6496-4752-8145-424622768D67}" srcOrd="1" destOrd="0" presId="urn:microsoft.com/office/officeart/2008/layout/TitledPictureBlocks"/>
    <dgm:cxn modelId="{E2990738-5866-4E4A-96D0-6718E76720C8}" type="presParOf" srcId="{0FDD2201-8CC7-45B0-8045-AA5950B99FEC}" destId="{6E5BF4F3-81A9-4C36-B8B6-AF181824DE87}" srcOrd="2" destOrd="0" presId="urn:microsoft.com/office/officeart/2008/layout/TitledPictureBlocks"/>
    <dgm:cxn modelId="{4EAFD4D0-8854-45CC-AC8C-46A83C3388E0}" type="presParOf" srcId="{536B7E09-2654-4E4C-8905-634483B99693}" destId="{ABF028EA-AD9A-487C-B8C2-CB082274271B}" srcOrd="13" destOrd="0" presId="urn:microsoft.com/office/officeart/2008/layout/TitledPictureBlocks"/>
    <dgm:cxn modelId="{8170C939-9592-4471-A66F-D04DEA04FDD1}" type="presParOf" srcId="{536B7E09-2654-4E4C-8905-634483B99693}" destId="{BD5F3DCA-ACC1-4BFE-83A2-4D5B8F68C185}" srcOrd="14" destOrd="0" presId="urn:microsoft.com/office/officeart/2008/layout/TitledPictureBlocks"/>
    <dgm:cxn modelId="{E5E67951-C1DC-48DB-A0CD-4EE674251280}" type="presParOf" srcId="{BD5F3DCA-ACC1-4BFE-83A2-4D5B8F68C185}" destId="{9BCE96CB-1E21-4F5A-A546-4595E97AE4D6}" srcOrd="0" destOrd="0" presId="urn:microsoft.com/office/officeart/2008/layout/TitledPictureBlocks"/>
    <dgm:cxn modelId="{FEE7D33B-BCD5-478D-9A76-CA1E9804F0D8}" type="presParOf" srcId="{BD5F3DCA-ACC1-4BFE-83A2-4D5B8F68C185}" destId="{6B907552-375E-46AA-BBCF-010065809130}" srcOrd="1" destOrd="0" presId="urn:microsoft.com/office/officeart/2008/layout/TitledPictureBlocks"/>
    <dgm:cxn modelId="{372AE3D4-E7D6-4885-85A6-5176D94F5D03}" type="presParOf" srcId="{BD5F3DCA-ACC1-4BFE-83A2-4D5B8F68C185}" destId="{F77BD5F4-3F76-4CB0-840D-AD1F6DED713C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039F13-3193-440E-A428-30A70209F929}" type="doc">
      <dgm:prSet loTypeId="urn:microsoft.com/office/officeart/2008/layout/BendingPictureCaption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E539DB-2590-4E36-946B-B663415A015E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</dgm:spPr>
      <dgm:t>
        <a:bodyPr/>
        <a:lstStyle/>
        <a:p>
          <a:r>
            <a:rPr lang="ru-RU" b="0" i="1" dirty="0" smtClean="0">
              <a:latin typeface="+mj-lt"/>
            </a:rPr>
            <a:t>Наличие беспрепятственного доступа инвалидов</a:t>
          </a:r>
          <a:endParaRPr lang="ru-RU" b="0" i="1" dirty="0">
            <a:latin typeface="+mj-lt"/>
          </a:endParaRPr>
        </a:p>
      </dgm:t>
    </dgm:pt>
    <dgm:pt modelId="{D1E05499-4C5C-4378-8549-A6F3B3D58D78}" type="parTrans" cxnId="{D363D7C8-27BB-4F31-AA16-A323D4E3CC1E}">
      <dgm:prSet/>
      <dgm:spPr/>
      <dgm:t>
        <a:bodyPr/>
        <a:lstStyle/>
        <a:p>
          <a:endParaRPr lang="ru-RU"/>
        </a:p>
      </dgm:t>
    </dgm:pt>
    <dgm:pt modelId="{12322BFE-010E-4A35-8D2A-E22935CCD2BC}" type="sibTrans" cxnId="{D363D7C8-27BB-4F31-AA16-A323D4E3CC1E}">
      <dgm:prSet/>
      <dgm:spPr/>
      <dgm:t>
        <a:bodyPr/>
        <a:lstStyle/>
        <a:p>
          <a:endParaRPr lang="ru-RU"/>
        </a:p>
      </dgm:t>
    </dgm:pt>
    <dgm:pt modelId="{9A15DCA7-5258-4823-9154-613EC4102F3C}" type="pres">
      <dgm:prSet presAssocID="{BC039F13-3193-440E-A428-30A70209F929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34EB7701-6BF1-4F0B-9D24-5801CFED2908}" type="pres">
      <dgm:prSet presAssocID="{51E539DB-2590-4E36-946B-B663415A015E}" presName="composite" presStyleCnt="0"/>
      <dgm:spPr/>
    </dgm:pt>
    <dgm:pt modelId="{0923D914-3107-4C78-8E03-99B9C2B69627}" type="pres">
      <dgm:prSet presAssocID="{51E539DB-2590-4E36-946B-B663415A015E}" presName="Image" presStyleLbl="bgShp" presStyleIdx="0" presStyleCnt="1" custScaleX="89407" custScaleY="91114" custLinFactNeighborX="-6493" custLinFactNeighborY="8172"/>
      <dgm:spPr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222EA2C-7A25-456A-BA9B-10DB0060A0A2}" type="pres">
      <dgm:prSet presAssocID="{51E539DB-2590-4E36-946B-B663415A015E}" presName="Parent" presStyleLbl="node0" presStyleIdx="0" presStyleCnt="1" custScaleX="75839" custScaleY="78193" custLinFactY="-100000" custLinFactNeighborX="11446" custLinFactNeighborY="-18198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2ABD22A-65A7-405D-AC68-3B4EA921BC39}" type="presOf" srcId="{BC039F13-3193-440E-A428-30A70209F929}" destId="{9A15DCA7-5258-4823-9154-613EC4102F3C}" srcOrd="0" destOrd="0" presId="urn:microsoft.com/office/officeart/2008/layout/BendingPictureCaption"/>
    <dgm:cxn modelId="{755C128B-EA9C-4E5F-8C09-CDD3C8710E00}" type="presOf" srcId="{51E539DB-2590-4E36-946B-B663415A015E}" destId="{B222EA2C-7A25-456A-BA9B-10DB0060A0A2}" srcOrd="0" destOrd="0" presId="urn:microsoft.com/office/officeart/2008/layout/BendingPictureCaption"/>
    <dgm:cxn modelId="{D363D7C8-27BB-4F31-AA16-A323D4E3CC1E}" srcId="{BC039F13-3193-440E-A428-30A70209F929}" destId="{51E539DB-2590-4E36-946B-B663415A015E}" srcOrd="0" destOrd="0" parTransId="{D1E05499-4C5C-4378-8549-A6F3B3D58D78}" sibTransId="{12322BFE-010E-4A35-8D2A-E22935CCD2BC}"/>
    <dgm:cxn modelId="{342DBD1F-6274-48EB-A6FB-79E5C67B28C0}" type="presParOf" srcId="{9A15DCA7-5258-4823-9154-613EC4102F3C}" destId="{34EB7701-6BF1-4F0B-9D24-5801CFED2908}" srcOrd="0" destOrd="0" presId="urn:microsoft.com/office/officeart/2008/layout/BendingPictureCaption"/>
    <dgm:cxn modelId="{A5A7A733-2213-4866-886A-4F19C74AA968}" type="presParOf" srcId="{34EB7701-6BF1-4F0B-9D24-5801CFED2908}" destId="{0923D914-3107-4C78-8E03-99B9C2B69627}" srcOrd="0" destOrd="0" presId="urn:microsoft.com/office/officeart/2008/layout/BendingPictureCaption"/>
    <dgm:cxn modelId="{7572A9BB-CCDE-4B26-85ED-6560A707E728}" type="presParOf" srcId="{34EB7701-6BF1-4F0B-9D24-5801CFED2908}" destId="{B222EA2C-7A25-456A-BA9B-10DB0060A0A2}" srcOrd="1" destOrd="0" presId="urn:microsoft.com/office/officeart/2008/layout/BendingPictureCaption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7060C-7712-4DB8-80FC-949C2C132A04}">
      <dsp:nvSpPr>
        <dsp:cNvPr id="0" name=""/>
        <dsp:cNvSpPr/>
      </dsp:nvSpPr>
      <dsp:spPr>
        <a:xfrm>
          <a:off x="658654" y="0"/>
          <a:ext cx="4373439" cy="437343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76160-1E6F-4A50-976B-CCE9D12A43FD}">
      <dsp:nvSpPr>
        <dsp:cNvPr id="0" name=""/>
        <dsp:cNvSpPr/>
      </dsp:nvSpPr>
      <dsp:spPr>
        <a:xfrm>
          <a:off x="2664305" y="504056"/>
          <a:ext cx="3131301" cy="777310"/>
        </a:xfrm>
        <a:prstGeom prst="round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Комплектование документами </a:t>
          </a:r>
          <a:r>
            <a:rPr lang="ru-RU" sz="1400" kern="1200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+mj-lt"/>
            </a:rPr>
            <a:t>постоянного</a:t>
          </a:r>
          <a:r>
            <a:rPr lang="ru-RU" sz="1400" kern="1200" dirty="0" smtClean="0">
              <a:latin typeface="+mj-lt"/>
            </a:rPr>
            <a:t> хранения и по личному составу</a:t>
          </a:r>
          <a:endParaRPr lang="ru-RU" sz="1400" kern="1200" dirty="0">
            <a:latin typeface="+mj-lt"/>
          </a:endParaRPr>
        </a:p>
      </dsp:txBody>
      <dsp:txXfrm>
        <a:off x="2702250" y="542001"/>
        <a:ext cx="3055411" cy="701420"/>
      </dsp:txXfrm>
    </dsp:sp>
    <dsp:sp modelId="{9EDAF3C2-31BD-4550-8784-8A02EA8B8E07}">
      <dsp:nvSpPr>
        <dsp:cNvPr id="0" name=""/>
        <dsp:cNvSpPr/>
      </dsp:nvSpPr>
      <dsp:spPr>
        <a:xfrm>
          <a:off x="2701062" y="1368152"/>
          <a:ext cx="3131585" cy="777310"/>
        </a:xfrm>
        <a:prstGeom prst="round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Учет архивных документов и создание оптимальных условий для обеспечения их сохранности</a:t>
          </a:r>
          <a:endParaRPr lang="ru-RU" sz="1400" kern="1200" dirty="0">
            <a:latin typeface="+mj-lt"/>
          </a:endParaRPr>
        </a:p>
      </dsp:txBody>
      <dsp:txXfrm>
        <a:off x="2739007" y="1406097"/>
        <a:ext cx="3055695" cy="701420"/>
      </dsp:txXfrm>
    </dsp:sp>
    <dsp:sp modelId="{EBD6993E-0D3E-4A86-8CDC-97FB284EB673}">
      <dsp:nvSpPr>
        <dsp:cNvPr id="0" name=""/>
        <dsp:cNvSpPr/>
      </dsp:nvSpPr>
      <dsp:spPr>
        <a:xfrm>
          <a:off x="2736297" y="2232248"/>
          <a:ext cx="3131727" cy="777310"/>
        </a:xfrm>
        <a:prstGeom prst="round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Повышение технической оснащенности архива</a:t>
          </a:r>
          <a:endParaRPr lang="ru-RU" sz="1400" kern="1200" dirty="0">
            <a:latin typeface="+mj-lt"/>
          </a:endParaRPr>
        </a:p>
      </dsp:txBody>
      <dsp:txXfrm>
        <a:off x="2774242" y="2270193"/>
        <a:ext cx="3055837" cy="701420"/>
      </dsp:txXfrm>
    </dsp:sp>
    <dsp:sp modelId="{2D408346-BFB3-42BD-82F7-FAF9544A814F}">
      <dsp:nvSpPr>
        <dsp:cNvPr id="0" name=""/>
        <dsp:cNvSpPr/>
      </dsp:nvSpPr>
      <dsp:spPr>
        <a:xfrm>
          <a:off x="2736297" y="3096344"/>
          <a:ext cx="3131784" cy="777310"/>
        </a:xfrm>
        <a:prstGeom prst="round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Совершенствование использования архивных документов</a:t>
          </a:r>
          <a:endParaRPr lang="ru-RU" sz="1400" kern="1200" dirty="0">
            <a:latin typeface="+mj-lt"/>
          </a:endParaRPr>
        </a:p>
      </dsp:txBody>
      <dsp:txXfrm>
        <a:off x="2774242" y="3134289"/>
        <a:ext cx="3055894" cy="701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914D1-5C8E-4EC0-A95A-C2436B9D0F57}">
      <dsp:nvSpPr>
        <dsp:cNvPr id="0" name=""/>
        <dsp:cNvSpPr/>
      </dsp:nvSpPr>
      <dsp:spPr>
        <a:xfrm>
          <a:off x="0" y="321168"/>
          <a:ext cx="1761911" cy="148179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B9B9C-2C47-4A8B-8E21-15F8D32A6E2E}">
      <dsp:nvSpPr>
        <dsp:cNvPr id="0" name=""/>
        <dsp:cNvSpPr/>
      </dsp:nvSpPr>
      <dsp:spPr>
        <a:xfrm>
          <a:off x="0" y="30981"/>
          <a:ext cx="1761911" cy="257064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Выставки виртуальные</a:t>
          </a:r>
          <a:endParaRPr lang="ru-RU" sz="1000" b="1" i="1" kern="1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sp:txBody>
      <dsp:txXfrm>
        <a:off x="0" y="30981"/>
        <a:ext cx="1761911" cy="257064"/>
      </dsp:txXfrm>
    </dsp:sp>
    <dsp:sp modelId="{D9D744AC-D1CB-46FA-BFCB-FD9107076C89}">
      <dsp:nvSpPr>
        <dsp:cNvPr id="0" name=""/>
        <dsp:cNvSpPr/>
      </dsp:nvSpPr>
      <dsp:spPr>
        <a:xfrm>
          <a:off x="2599038" y="312871"/>
          <a:ext cx="1761911" cy="149285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8606A-159D-4A7F-A32C-A896B3D20666}">
      <dsp:nvSpPr>
        <dsp:cNvPr id="0" name=""/>
        <dsp:cNvSpPr/>
      </dsp:nvSpPr>
      <dsp:spPr>
        <a:xfrm>
          <a:off x="2599038" y="28215"/>
          <a:ext cx="1761911" cy="257064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Выставки стационарные</a:t>
          </a:r>
        </a:p>
      </dsp:txBody>
      <dsp:txXfrm>
        <a:off x="2599038" y="28215"/>
        <a:ext cx="1761911" cy="257064"/>
      </dsp:txXfrm>
    </dsp:sp>
    <dsp:sp modelId="{50950EC5-D59D-47B0-844B-FFA741BB201B}">
      <dsp:nvSpPr>
        <dsp:cNvPr id="0" name=""/>
        <dsp:cNvSpPr/>
      </dsp:nvSpPr>
      <dsp:spPr>
        <a:xfrm>
          <a:off x="5198077" y="312871"/>
          <a:ext cx="1761911" cy="149285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A051E-4A5B-403E-97E9-3F281C9FBAE0}">
      <dsp:nvSpPr>
        <dsp:cNvPr id="0" name=""/>
        <dsp:cNvSpPr/>
      </dsp:nvSpPr>
      <dsp:spPr>
        <a:xfrm>
          <a:off x="5184581" y="16866"/>
          <a:ext cx="1761911" cy="257064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Экскурсии</a:t>
          </a:r>
          <a:endParaRPr lang="ru-RU" sz="1100" b="1" i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184581" y="16866"/>
        <a:ext cx="1761911" cy="257064"/>
      </dsp:txXfrm>
    </dsp:sp>
    <dsp:sp modelId="{1B7FC91A-6428-43BA-A7E8-8A30AA49249D}">
      <dsp:nvSpPr>
        <dsp:cNvPr id="0" name=""/>
        <dsp:cNvSpPr/>
      </dsp:nvSpPr>
      <dsp:spPr>
        <a:xfrm>
          <a:off x="0" y="2326661"/>
          <a:ext cx="1761911" cy="149285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8FC79-4EC7-4C2B-9FDE-39F0FDCDCD70}">
      <dsp:nvSpPr>
        <dsp:cNvPr id="0" name=""/>
        <dsp:cNvSpPr/>
      </dsp:nvSpPr>
      <dsp:spPr>
        <a:xfrm>
          <a:off x="0" y="2042005"/>
          <a:ext cx="1761911" cy="257064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Уроки со школьниками</a:t>
          </a:r>
          <a:endParaRPr lang="ru-RU" sz="1000" b="1" i="1" kern="1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sp:txBody>
      <dsp:txXfrm>
        <a:off x="0" y="2042005"/>
        <a:ext cx="1761911" cy="257064"/>
      </dsp:txXfrm>
    </dsp:sp>
    <dsp:sp modelId="{310E56A4-0852-4B4C-B11D-BD8AAB0650BA}">
      <dsp:nvSpPr>
        <dsp:cNvPr id="0" name=""/>
        <dsp:cNvSpPr/>
      </dsp:nvSpPr>
      <dsp:spPr>
        <a:xfrm>
          <a:off x="2592290" y="2304253"/>
          <a:ext cx="1761911" cy="149285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EDCDB-D104-49EF-B47A-88A52AD7740A}">
      <dsp:nvSpPr>
        <dsp:cNvPr id="0" name=""/>
        <dsp:cNvSpPr/>
      </dsp:nvSpPr>
      <dsp:spPr>
        <a:xfrm>
          <a:off x="2592290" y="2016224"/>
          <a:ext cx="1761911" cy="257064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Дни открытых дверей</a:t>
          </a:r>
          <a:endParaRPr lang="ru-RU" sz="1000" b="1" i="1" kern="1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sp:txBody>
      <dsp:txXfrm>
        <a:off x="2592290" y="2016224"/>
        <a:ext cx="1761911" cy="257064"/>
      </dsp:txXfrm>
    </dsp:sp>
    <dsp:sp modelId="{D34996F6-BC9C-414B-9BEE-66B0EC8BD923}">
      <dsp:nvSpPr>
        <dsp:cNvPr id="0" name=""/>
        <dsp:cNvSpPr/>
      </dsp:nvSpPr>
      <dsp:spPr>
        <a:xfrm>
          <a:off x="5205283" y="2274351"/>
          <a:ext cx="1761911" cy="1492857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1EFE5-5594-4969-842A-039CD830FD36}">
      <dsp:nvSpPr>
        <dsp:cNvPr id="0" name=""/>
        <dsp:cNvSpPr/>
      </dsp:nvSpPr>
      <dsp:spPr>
        <a:xfrm>
          <a:off x="5205283" y="1973934"/>
          <a:ext cx="1761911" cy="257064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Публикации в СМИ</a:t>
          </a:r>
          <a:endParaRPr lang="ru-RU" sz="1000" b="1" i="1" kern="1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sp:txBody>
      <dsp:txXfrm>
        <a:off x="5205283" y="1973934"/>
        <a:ext cx="1761911" cy="257064"/>
      </dsp:txXfrm>
    </dsp:sp>
    <dsp:sp modelId="{4FFB4FC5-6496-4752-8145-424622768D67}">
      <dsp:nvSpPr>
        <dsp:cNvPr id="0" name=""/>
        <dsp:cNvSpPr/>
      </dsp:nvSpPr>
      <dsp:spPr>
        <a:xfrm>
          <a:off x="1452065" y="4309695"/>
          <a:ext cx="1749895" cy="149818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CB0E9-CCCD-4E17-A105-AF302C33B26B}">
      <dsp:nvSpPr>
        <dsp:cNvPr id="0" name=""/>
        <dsp:cNvSpPr/>
      </dsp:nvSpPr>
      <dsp:spPr>
        <a:xfrm>
          <a:off x="1452065" y="4009291"/>
          <a:ext cx="1761911" cy="257064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Работа в читальном зале</a:t>
          </a:r>
          <a:endParaRPr lang="ru-RU" sz="1000" b="1" i="1" kern="1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sp:txBody>
      <dsp:txXfrm>
        <a:off x="1452065" y="4009291"/>
        <a:ext cx="1761911" cy="257064"/>
      </dsp:txXfrm>
    </dsp:sp>
    <dsp:sp modelId="{6B907552-375E-46AA-BBCF-010065809130}">
      <dsp:nvSpPr>
        <dsp:cNvPr id="0" name=""/>
        <dsp:cNvSpPr/>
      </dsp:nvSpPr>
      <dsp:spPr>
        <a:xfrm>
          <a:off x="3888427" y="4392495"/>
          <a:ext cx="1761911" cy="1425395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E96CB-1E21-4F5A-A546-4595E97AE4D6}">
      <dsp:nvSpPr>
        <dsp:cNvPr id="0" name=""/>
        <dsp:cNvSpPr/>
      </dsp:nvSpPr>
      <dsp:spPr>
        <a:xfrm>
          <a:off x="3888427" y="3960439"/>
          <a:ext cx="1761911" cy="410791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Участие в конкурсе «Юный  архивист»</a:t>
          </a:r>
          <a:endParaRPr lang="ru-RU" sz="1100" b="1" i="1" kern="1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sp:txBody>
      <dsp:txXfrm>
        <a:off x="3888427" y="3960439"/>
        <a:ext cx="1761911" cy="410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3D914-3107-4C78-8E03-99B9C2B69627}">
      <dsp:nvSpPr>
        <dsp:cNvPr id="0" name=""/>
        <dsp:cNvSpPr/>
      </dsp:nvSpPr>
      <dsp:spPr>
        <a:xfrm>
          <a:off x="334149" y="359334"/>
          <a:ext cx="3646777" cy="2746408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22EA2C-7A25-456A-BA9B-10DB0060A0A2}">
      <dsp:nvSpPr>
        <dsp:cNvPr id="0" name=""/>
        <dsp:cNvSpPr/>
      </dsp:nvSpPr>
      <dsp:spPr>
        <a:xfrm>
          <a:off x="2034299" y="157083"/>
          <a:ext cx="2665554" cy="660460"/>
        </a:xfrm>
        <a:prstGeom prst="round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400" b="0" i="1" kern="1200" dirty="0" smtClean="0">
              <a:latin typeface="+mj-lt"/>
            </a:rPr>
            <a:t>Наличие беспрепятственного доступа инвалидов</a:t>
          </a:r>
          <a:endParaRPr lang="ru-RU" sz="1400" b="0" i="1" kern="1200" dirty="0">
            <a:latin typeface="+mj-lt"/>
          </a:endParaRPr>
        </a:p>
      </dsp:txBody>
      <dsp:txXfrm>
        <a:off x="2066540" y="189324"/>
        <a:ext cx="2601072" cy="595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D4AC-CB39-4667-90AA-2810210A28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D1FF-55AD-41D5-8423-F531B50CA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D4AC-CB39-4667-90AA-2810210A28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D1FF-55AD-41D5-8423-F531B50CA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D4AC-CB39-4667-90AA-2810210A28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D1FF-55AD-41D5-8423-F531B50CA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D4AC-CB39-4667-90AA-2810210A28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D1FF-55AD-41D5-8423-F531B50CA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D4AC-CB39-4667-90AA-2810210A28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D1FF-55AD-41D5-8423-F531B50CA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D4AC-CB39-4667-90AA-2810210A28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D1FF-55AD-41D5-8423-F531B50CA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D4AC-CB39-4667-90AA-2810210A28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D1FF-55AD-41D5-8423-F531B50CA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D4AC-CB39-4667-90AA-2810210A28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D1FF-55AD-41D5-8423-F531B50CA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D4AC-CB39-4667-90AA-2810210A28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D1FF-55AD-41D5-8423-F531B50CA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D4AC-CB39-4667-90AA-2810210A28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D1FF-55AD-41D5-8423-F531B50CAC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D4AC-CB39-4667-90AA-2810210A28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52D1FF-55AD-41D5-8423-F531B50CAC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152D1FF-55AD-41D5-8423-F531B50CAC5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6F2D4AC-CB39-4667-90AA-2810210A285E}" type="datetimeFigureOut">
              <a:rPr lang="ru-RU" smtClean="0"/>
              <a:t>17.02.2022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ytkarino.com/arxivnyj-otdel/" TargetMode="External"/><Relationship Id="rId2" Type="http://schemas.openxmlformats.org/officeDocument/2006/relationships/hyperlink" Target="mailto:arhive.lyt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" y="1484784"/>
            <a:ext cx="8460432" cy="544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064896" cy="1440160"/>
          </a:xfrm>
        </p:spPr>
        <p:txBody>
          <a:bodyPr/>
          <a:lstStyle/>
          <a:p>
            <a:pPr algn="ctr"/>
            <a:r>
              <a:rPr lang="ru-RU" sz="3200" b="1" i="1" dirty="0" smtClean="0">
                <a:ln cmpd="dbl">
                  <a:solidFill>
                    <a:schemeClr val="accent1"/>
                  </a:solidFill>
                  <a:prstDash val="solid"/>
                  <a:beve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Архивный отдел</a:t>
            </a:r>
            <a:br>
              <a:rPr lang="ru-RU" sz="3200" b="1" i="1" dirty="0" smtClean="0">
                <a:ln cmpd="dbl">
                  <a:solidFill>
                    <a:schemeClr val="accent1"/>
                  </a:solidFill>
                  <a:prstDash val="solid"/>
                  <a:beve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ln cmpd="dbl">
                  <a:solidFill>
                    <a:schemeClr val="accent1"/>
                  </a:solidFill>
                  <a:prstDash val="solid"/>
                  <a:beve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Администрации городского округа Лыткарино Московской области</a:t>
            </a:r>
            <a:endParaRPr lang="ru-RU" sz="3200" b="1" i="1" dirty="0">
              <a:ln cmpd="dbl">
                <a:solidFill>
                  <a:schemeClr val="accent1"/>
                </a:solidFill>
                <a:prstDash val="solid"/>
                <a:beve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25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r>
              <a:rPr lang="ru-RU" sz="3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Материально-техническое оснащение архива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171205"/>
            <a:ext cx="2916324" cy="38884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71205"/>
            <a:ext cx="1656184" cy="20123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77" y="3804056"/>
            <a:ext cx="3600400" cy="2073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348719" y="505963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Металлические стеллажи – 465 </a:t>
            </a:r>
            <a:r>
              <a:rPr lang="ru-RU" sz="1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п.м</a:t>
            </a:r>
            <a:r>
              <a:rPr lang="ru-RU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  <a:endParaRPr lang="ru-RU" sz="16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9108" y="3183521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+mj-lt"/>
              </a:rPr>
              <a:t>Увлажнитель воздуха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935" y="5877272"/>
            <a:ext cx="4333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CEB966"/>
              </a:buClr>
            </a:pPr>
            <a:r>
              <a:rPr lang="ru-RU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Охранно-пожарная сигнализация, система автоматического пожаротушения</a:t>
            </a:r>
          </a:p>
        </p:txBody>
      </p:sp>
    </p:spTree>
    <p:extLst>
      <p:ext uri="{BB962C8B-B14F-4D97-AF65-F5344CB8AC3E}">
        <p14:creationId xmlns:p14="http://schemas.microsoft.com/office/powerpoint/2010/main" val="32784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Кадровое обеспечение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4104456" cy="46565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Повышение квалификации по профессиональным программам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</a:t>
            </a:r>
          </a:p>
          <a:p>
            <a:pPr marL="114300" indent="0">
              <a:buNone/>
            </a:pPr>
            <a:endParaRPr lang="ru-RU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ВНИИДАД</a:t>
            </a:r>
          </a:p>
          <a:p>
            <a:pPr marL="114300" indent="0">
              <a:buNone/>
            </a:pPr>
            <a:endParaRPr lang="ru-RU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Московский областной учебный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центр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ФГБУ «Российская государственная библиотека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»</a:t>
            </a:r>
          </a:p>
          <a:p>
            <a:pPr marL="114300" indent="0">
              <a:buNone/>
            </a:pPr>
            <a:endParaRPr lang="ru-RU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Московский областной филиал РАНХ и ГС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3456384" cy="49984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5661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pPr algn="ctr"/>
            <a:r>
              <a:rPr lang="ru-RU" sz="3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Доступность и удобство получения государственных и муниципальных услуг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652220"/>
              </p:ext>
            </p:extLst>
          </p:nvPr>
        </p:nvGraphicFramePr>
        <p:xfrm>
          <a:off x="107504" y="1124744"/>
          <a:ext cx="489654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10792336"/>
              </p:ext>
            </p:extLst>
          </p:nvPr>
        </p:nvGraphicFramePr>
        <p:xfrm>
          <a:off x="2771800" y="3645024"/>
          <a:ext cx="568863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8678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Контактная информация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7719028" cy="5184576"/>
          </a:xfrm>
        </p:spPr>
        <p:txBody>
          <a:bodyPr>
            <a:normAutofit lnSpcReduction="10000"/>
          </a:bodyPr>
          <a:lstStyle/>
          <a:p>
            <a:r>
              <a:rPr lang="ru-RU" sz="1800" i="1" dirty="0">
                <a:latin typeface="+mj-lt"/>
              </a:rPr>
              <a:t>Адрес</a:t>
            </a:r>
            <a:r>
              <a:rPr lang="ru-RU" sz="1800" i="1" dirty="0" smtClean="0">
                <a:latin typeface="+mj-lt"/>
              </a:rPr>
              <a:t>: 140083</a:t>
            </a:r>
            <a:r>
              <a:rPr lang="ru-RU" sz="1800" i="1" dirty="0">
                <a:latin typeface="+mj-lt"/>
              </a:rPr>
              <a:t>, </a:t>
            </a:r>
            <a:r>
              <a:rPr lang="ru-RU" sz="1800" i="1" dirty="0" smtClean="0">
                <a:latin typeface="+mj-lt"/>
              </a:rPr>
              <a:t>Московская область, г. Лыткарино, ул</a:t>
            </a:r>
            <a:r>
              <a:rPr lang="ru-RU" sz="1800" i="1" dirty="0">
                <a:latin typeface="+mj-lt"/>
              </a:rPr>
              <a:t>. </a:t>
            </a:r>
            <a:r>
              <a:rPr lang="ru-RU" sz="1800" i="1" dirty="0" err="1">
                <a:latin typeface="+mj-lt"/>
              </a:rPr>
              <a:t>Cпортивная</a:t>
            </a:r>
            <a:r>
              <a:rPr lang="ru-RU" sz="1800" i="1" dirty="0">
                <a:latin typeface="+mj-lt"/>
              </a:rPr>
              <a:t>, </a:t>
            </a:r>
            <a:r>
              <a:rPr lang="ru-RU" sz="1800" i="1" dirty="0" smtClean="0">
                <a:latin typeface="+mj-lt"/>
              </a:rPr>
              <a:t>                       д</a:t>
            </a:r>
            <a:r>
              <a:rPr lang="ru-RU" sz="1800" i="1" dirty="0">
                <a:latin typeface="+mj-lt"/>
              </a:rPr>
              <a:t>. </a:t>
            </a:r>
            <a:r>
              <a:rPr lang="ru-RU" sz="1800" i="1" dirty="0" smtClean="0">
                <a:latin typeface="+mj-lt"/>
              </a:rPr>
              <a:t>20, тел</a:t>
            </a:r>
            <a:r>
              <a:rPr lang="ru-RU" sz="1800" i="1" dirty="0">
                <a:latin typeface="+mj-lt"/>
              </a:rPr>
              <a:t>. 8(495) 725 63 </a:t>
            </a:r>
            <a:r>
              <a:rPr lang="ru-RU" sz="1800" i="1" dirty="0" smtClean="0">
                <a:latin typeface="+mj-lt"/>
              </a:rPr>
              <a:t>13</a:t>
            </a:r>
          </a:p>
          <a:p>
            <a:pPr marL="114300" indent="0">
              <a:buNone/>
            </a:pPr>
            <a:endParaRPr lang="ru-RU" sz="1800" i="1" dirty="0" smtClean="0">
              <a:latin typeface="+mj-lt"/>
            </a:endParaRPr>
          </a:p>
          <a:p>
            <a:r>
              <a:rPr lang="ru-RU" sz="1800" i="1" dirty="0" smtClean="0">
                <a:latin typeface="+mj-lt"/>
              </a:rPr>
              <a:t>e-</a:t>
            </a:r>
            <a:r>
              <a:rPr lang="ru-RU" sz="1800" i="1" dirty="0" err="1" smtClean="0">
                <a:latin typeface="+mj-lt"/>
              </a:rPr>
              <a:t>mail</a:t>
            </a:r>
            <a:r>
              <a:rPr lang="ru-RU" sz="1800" i="1" dirty="0">
                <a:latin typeface="+mj-lt"/>
              </a:rPr>
              <a:t>: </a:t>
            </a:r>
            <a:r>
              <a:rPr lang="ru-RU" sz="1800" i="1" dirty="0" smtClean="0">
                <a:latin typeface="+mj-lt"/>
                <a:hlinkClick r:id="rId2"/>
              </a:rPr>
              <a:t>arhive.lyt@mail.ru</a:t>
            </a:r>
            <a:endParaRPr lang="ru-RU" sz="1800" i="1" dirty="0" smtClean="0">
              <a:latin typeface="+mj-lt"/>
            </a:endParaRPr>
          </a:p>
          <a:p>
            <a:pPr marL="114300" indent="0">
              <a:buNone/>
            </a:pPr>
            <a:endParaRPr lang="ru-RU" sz="1800" i="1" dirty="0" smtClean="0">
              <a:latin typeface="+mj-lt"/>
            </a:endParaRPr>
          </a:p>
          <a:p>
            <a:pPr marL="114300" indent="0">
              <a:buNone/>
            </a:pPr>
            <a:endParaRPr lang="ru-RU" sz="1800" i="1" dirty="0" smtClean="0">
              <a:latin typeface="+mj-lt"/>
            </a:endParaRPr>
          </a:p>
          <a:p>
            <a:r>
              <a:rPr lang="ru-RU" sz="1800" i="1" dirty="0" smtClean="0">
                <a:latin typeface="+mj-lt"/>
              </a:rPr>
              <a:t>Страничка архивного отдела на сайте                                       Администрации городского округа Лыткарино : </a:t>
            </a:r>
            <a:r>
              <a:rPr lang="en-US" sz="1800" i="1" dirty="0" smtClean="0">
                <a:latin typeface="+mj-lt"/>
                <a:hlinkClick r:id="rId3"/>
              </a:rPr>
              <a:t>http</a:t>
            </a:r>
            <a:r>
              <a:rPr lang="en-US" sz="1800" i="1" dirty="0">
                <a:latin typeface="+mj-lt"/>
                <a:hlinkClick r:id="rId3"/>
              </a:rPr>
              <a:t>://lytkarino.com/arxivnyj-otdel</a:t>
            </a:r>
            <a:r>
              <a:rPr lang="en-US" sz="1800" i="1" dirty="0" smtClean="0">
                <a:latin typeface="+mj-lt"/>
                <a:hlinkClick r:id="rId3"/>
              </a:rPr>
              <a:t>/</a:t>
            </a:r>
            <a:r>
              <a:rPr lang="ru-RU" sz="1800" i="1" dirty="0">
                <a:latin typeface="+mj-lt"/>
              </a:rPr>
              <a:t> </a:t>
            </a:r>
            <a:endParaRPr lang="ru-RU" sz="1800" i="1" dirty="0" smtClean="0">
              <a:latin typeface="+mj-lt"/>
            </a:endParaRPr>
          </a:p>
          <a:p>
            <a:pPr marL="114300" indent="0">
              <a:buNone/>
            </a:pPr>
            <a:endParaRPr lang="ru-RU" sz="1800" i="1" dirty="0">
              <a:latin typeface="+mj-lt"/>
            </a:endParaRPr>
          </a:p>
          <a:p>
            <a:endParaRPr lang="ru-RU" sz="1800" i="1" dirty="0" smtClean="0">
              <a:latin typeface="+mj-lt"/>
            </a:endParaRPr>
          </a:p>
          <a:p>
            <a:endParaRPr lang="ru-RU" sz="1800" i="1" dirty="0" smtClean="0">
              <a:latin typeface="+mj-lt"/>
            </a:endParaRPr>
          </a:p>
          <a:p>
            <a:pPr marL="114300" indent="0">
              <a:buNone/>
            </a:pPr>
            <a:endParaRPr lang="ru-RU" sz="1800" i="1" dirty="0" smtClean="0">
              <a:latin typeface="+mj-lt"/>
            </a:endParaRPr>
          </a:p>
          <a:p>
            <a:pPr marL="114300" indent="0">
              <a:buNone/>
            </a:pPr>
            <a:endParaRPr lang="ru-RU" sz="1800" i="1" dirty="0" smtClean="0">
              <a:latin typeface="+mj-lt"/>
            </a:endParaRPr>
          </a:p>
          <a:p>
            <a:pPr marL="114300" indent="0">
              <a:buNone/>
            </a:pPr>
            <a:endParaRPr lang="ru-RU" sz="1800" i="1" dirty="0" smtClean="0">
              <a:latin typeface="+mj-lt"/>
            </a:endParaRPr>
          </a:p>
          <a:p>
            <a:r>
              <a:rPr lang="ru-RU" sz="1800" i="1" dirty="0" smtClean="0">
                <a:latin typeface="+mj-lt"/>
              </a:rPr>
              <a:t>Наличие аккаунта в социальных сетях: </a:t>
            </a:r>
            <a:r>
              <a:rPr lang="en-US" sz="1800" i="1" u="sng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https</a:t>
            </a:r>
            <a:r>
              <a:rPr lang="en-US" sz="1800" i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://www.facebook.com/arhive.lyt</a:t>
            </a:r>
            <a:endParaRPr lang="ru-RU" sz="1800" i="1" u="sng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114300" indent="0">
              <a:buNone/>
            </a:pPr>
            <a:endParaRPr lang="ru-RU" sz="1800" i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32856"/>
            <a:ext cx="2229822" cy="252028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971600" y="3645024"/>
            <a:ext cx="4536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+mj-lt"/>
              </a:rPr>
              <a:t>Р</a:t>
            </a:r>
            <a:r>
              <a:rPr lang="ru-RU" sz="1400" i="1" dirty="0" smtClean="0">
                <a:latin typeface="+mj-lt"/>
              </a:rPr>
              <a:t>азмещены</a:t>
            </a:r>
            <a:r>
              <a:rPr lang="ru-RU" sz="1400" i="1" dirty="0" smtClean="0">
                <a:latin typeface="+mj-lt"/>
              </a:rPr>
              <a:t>:</a:t>
            </a:r>
          </a:p>
          <a:p>
            <a:r>
              <a:rPr lang="ru-RU" sz="1400" i="1" dirty="0" smtClean="0">
                <a:latin typeface="+mj-lt"/>
              </a:rPr>
              <a:t>- справочник по фондам</a:t>
            </a:r>
          </a:p>
          <a:p>
            <a:r>
              <a:rPr lang="ru-RU" sz="1400" i="1" dirty="0" smtClean="0">
                <a:latin typeface="+mj-lt"/>
              </a:rPr>
              <a:t>- список фондов</a:t>
            </a:r>
          </a:p>
          <a:p>
            <a:r>
              <a:rPr lang="ru-RU" sz="1400" i="1" dirty="0" smtClean="0">
                <a:latin typeface="+mj-lt"/>
              </a:rPr>
              <a:t>- электронные образы описей дел</a:t>
            </a:r>
          </a:p>
          <a:p>
            <a:r>
              <a:rPr lang="ru-RU" sz="1400" i="1" dirty="0" smtClean="0">
                <a:latin typeface="+mj-lt"/>
              </a:rPr>
              <a:t>- электронные выставки</a:t>
            </a:r>
            <a:endParaRPr lang="ru-RU" sz="1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63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1640" y="332656"/>
            <a:ext cx="5915000" cy="1143000"/>
          </a:xfrm>
        </p:spPr>
        <p:txBody>
          <a:bodyPr/>
          <a:lstStyle/>
          <a:p>
            <a:r>
              <a:rPr lang="ru-RU" dirty="0"/>
              <a:t>Цели и задачи архива: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9679256"/>
              </p:ext>
            </p:extLst>
          </p:nvPr>
        </p:nvGraphicFramePr>
        <p:xfrm>
          <a:off x="899592" y="1556792"/>
          <a:ext cx="6491288" cy="437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78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сохранности и учет документов</a:t>
            </a: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48006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Проверка наличия и состояния документов</a:t>
            </a:r>
          </a:p>
          <a:p>
            <a:pPr marL="114300" indent="0">
              <a:buNone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Картонирование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документов</a:t>
            </a:r>
          </a:p>
          <a:p>
            <a:pPr marL="114300" indent="0">
              <a:buNone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Создание фонда пользования архивных документов на электронных носителях</a:t>
            </a:r>
          </a:p>
          <a:p>
            <a:pPr marL="114300" indent="0">
              <a:buNone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Страховой фонд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14300" indent="0">
              <a:buNone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Оцифровка документов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24744"/>
            <a:ext cx="1224136" cy="16321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95830"/>
            <a:ext cx="1944430" cy="11194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436" y="3654444"/>
            <a:ext cx="1091556" cy="152170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585785141"/>
              </p:ext>
            </p:extLst>
          </p:nvPr>
        </p:nvGraphicFramePr>
        <p:xfrm>
          <a:off x="4572000" y="5013176"/>
          <a:ext cx="280831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51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50405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Комплектование архива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064896" cy="5688632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 списке источников комплектования – 17 организаций.   В настоящее время в архивном отделе находится 83 фонда, 17632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ед.хр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управленческой документации, документов по личному составу, отнесенных к федеральной собственности, собственности Московской области, муниципальной собственности. </a:t>
            </a:r>
          </a:p>
          <a:p>
            <a:pPr marL="114300" indent="0">
              <a:buNone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14300" indent="0">
              <a:buNone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14300" indent="0">
              <a:buNone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Организации – источники комплектования имеют согласованные номенклатуры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дел.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42272200"/>
              </p:ext>
            </p:extLst>
          </p:nvPr>
        </p:nvGraphicFramePr>
        <p:xfrm>
          <a:off x="179512" y="1916832"/>
          <a:ext cx="374441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 title="По количеству документов"/>
          <p:cNvGraphicFramePr/>
          <p:nvPr>
            <p:extLst>
              <p:ext uri="{D42A27DB-BD31-4B8C-83A1-F6EECF244321}">
                <p14:modId xmlns:p14="http://schemas.microsoft.com/office/powerpoint/2010/main" val="3000682186"/>
              </p:ext>
            </p:extLst>
          </p:nvPr>
        </p:nvGraphicFramePr>
        <p:xfrm>
          <a:off x="3707904" y="1844824"/>
          <a:ext cx="46085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49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7620000" cy="532859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Ведется инициативное документирование – сбор воспоминаний ветеранов ВОВ.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3" y="1411854"/>
            <a:ext cx="4032448" cy="302433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29000"/>
            <a:ext cx="3956039" cy="296702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04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7499176" cy="24482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книга учета поступлений архива;</a:t>
            </a:r>
          </a:p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список фондов;</a:t>
            </a:r>
          </a:p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лист фонда;</a:t>
            </a:r>
          </a:p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опись дел, документов;</a:t>
            </a:r>
          </a:p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паспорт архивохранилища;</a:t>
            </a:r>
          </a:p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дело фонда.</a:t>
            </a:r>
          </a:p>
          <a:p>
            <a:pPr marL="114300" indent="0"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Ведется программный комплекс «Архивный фонд».</a:t>
            </a:r>
          </a:p>
          <a:p>
            <a:pPr marL="114300" indent="0">
              <a:buNone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730" y="3127243"/>
            <a:ext cx="7609656" cy="29135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справочник по фондам;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каталогизация.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6730" y="260648"/>
            <a:ext cx="4896544" cy="4012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НСА: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1" y="801091"/>
            <a:ext cx="2529083" cy="186716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73016"/>
            <a:ext cx="3290308" cy="2467731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2520280" cy="22551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916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89" y="260648"/>
            <a:ext cx="7620000" cy="504056"/>
          </a:xfrm>
        </p:spPr>
        <p:txBody>
          <a:bodyPr/>
          <a:lstStyle/>
          <a:p>
            <a:pPr algn="ctr"/>
            <a:r>
              <a:rPr lang="ru-RU" sz="3200" dirty="0" smtClean="0"/>
              <a:t>Использование документов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7992888" cy="5688632"/>
          </a:xfrm>
        </p:spPr>
        <p:txBody>
          <a:bodyPr>
            <a:normAutofit/>
          </a:bodyPr>
          <a:lstStyle/>
          <a:p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 документам архива предоставляются 2 услуги:</a:t>
            </a:r>
          </a:p>
          <a:p>
            <a:pPr>
              <a:buFontTx/>
              <a:buChar char="-"/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муниципальная услуга «Выдача архивных справок, архивных выписок, архивных копий и информационных писем на основании архивных документов, созданных с 1 января 1994 года»;</a:t>
            </a:r>
          </a:p>
          <a:p>
            <a:pPr>
              <a:buFontTx/>
              <a:buChar char="-"/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государственная услуга «Выдача архивных справок, архивных выписок, архивных копий и информационных писем на основании архивных документов, созданных до 1 января 1994 года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».</a:t>
            </a:r>
          </a:p>
          <a:p>
            <a:pPr>
              <a:buFontTx/>
              <a:buChar char="-"/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 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области 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внедрения автоматизированных технологий                                          приобретен Визуализатор архива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ViAr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– 80T                                             для 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перевода описей 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дел, архивных документов                                        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 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цифровой формат.</a:t>
            </a:r>
          </a:p>
          <a:p>
            <a:pPr marL="114300" indent="0">
              <a:buNone/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Доля архивных документов переведенных в                             электронно-цифровую форму, от общего                                         количества документов, находящихся на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                            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хранении в архиве – 22%. </a:t>
            </a:r>
          </a:p>
          <a:p>
            <a:pPr marL="11430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90345"/>
            <a:ext cx="1772354" cy="2556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340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347048" cy="72008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Исполнение запросов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869593"/>
              </p:ext>
            </p:extLst>
          </p:nvPr>
        </p:nvGraphicFramePr>
        <p:xfrm>
          <a:off x="467544" y="183822"/>
          <a:ext cx="5328592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33056"/>
            <a:ext cx="368906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378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432048"/>
          </a:xfrm>
        </p:spPr>
        <p:txBody>
          <a:bodyPr/>
          <a:lstStyle/>
          <a:p>
            <a:r>
              <a:rPr lang="ru-RU" sz="3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Проведение информационных мероприятий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21808222"/>
              </p:ext>
            </p:extLst>
          </p:nvPr>
        </p:nvGraphicFramePr>
        <p:xfrm>
          <a:off x="755576" y="764704"/>
          <a:ext cx="756084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8667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666</TotalTime>
  <Words>440</Words>
  <Application>Microsoft Office PowerPoint</Application>
  <PresentationFormat>Экран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Соседство</vt:lpstr>
      <vt:lpstr>Архивный отдел Администрации городского округа Лыткарино Московской области</vt:lpstr>
      <vt:lpstr>Цели и задачи архива:</vt:lpstr>
      <vt:lpstr>Обеспечение сохранности и учет документов</vt:lpstr>
      <vt:lpstr>Комплектование архива</vt:lpstr>
      <vt:lpstr>Презентация PowerPoint</vt:lpstr>
      <vt:lpstr>Презентация PowerPoint</vt:lpstr>
      <vt:lpstr>Использование документов</vt:lpstr>
      <vt:lpstr>Исполнение запросов</vt:lpstr>
      <vt:lpstr>Проведение информационных мероприятий</vt:lpstr>
      <vt:lpstr>Материально-техническое оснащение архива</vt:lpstr>
      <vt:lpstr>Кадровое обеспечение</vt:lpstr>
      <vt:lpstr>Доступность и удобство получения государственных и муниципальных услуг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59</cp:revision>
  <dcterms:created xsi:type="dcterms:W3CDTF">2022-02-16T06:49:13Z</dcterms:created>
  <dcterms:modified xsi:type="dcterms:W3CDTF">2022-02-17T09:31:39Z</dcterms:modified>
</cp:coreProperties>
</file>