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8"/>
  </p:notesMasterIdLst>
  <p:sldIdLst>
    <p:sldId id="258" r:id="rId2"/>
    <p:sldId id="264" r:id="rId3"/>
    <p:sldId id="261" r:id="rId4"/>
    <p:sldId id="262" r:id="rId5"/>
    <p:sldId id="265" r:id="rId6"/>
    <p:sldId id="266" r:id="rId7"/>
    <p:sldId id="270" r:id="rId8"/>
    <p:sldId id="269" r:id="rId9"/>
    <p:sldId id="274" r:id="rId10"/>
    <p:sldId id="267" r:id="rId11"/>
    <p:sldId id="271" r:id="rId12"/>
    <p:sldId id="272" r:id="rId13"/>
    <p:sldId id="273" r:id="rId14"/>
    <p:sldId id="275" r:id="rId15"/>
    <p:sldId id="276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1E14"/>
    <a:srgbClr val="5D1F1F"/>
    <a:srgbClr val="5A222A"/>
    <a:srgbClr val="718D55"/>
    <a:srgbClr val="618174"/>
    <a:srgbClr val="FFFFCC"/>
    <a:srgbClr val="FFFFD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1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Рост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поступаемых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 фондов</a:t>
            </a:r>
          </a:p>
        </c:rich>
      </c:tx>
      <c:layout>
        <c:manualLayout>
          <c:xMode val="edge"/>
          <c:yMode val="edge"/>
          <c:x val="0.21018427583479096"/>
          <c:y val="0.13197173693663666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348436374937871"/>
          <c:y val="0.2144738433588321"/>
          <c:w val="0.89651573010402286"/>
          <c:h val="0.546755709831391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фондов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2002г.</c:v>
                </c:pt>
                <c:pt idx="1">
                  <c:v>2012г.</c:v>
                </c:pt>
                <c:pt idx="2">
                  <c:v>2022г.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</c:v>
                </c:pt>
                <c:pt idx="1">
                  <c:v>59</c:v>
                </c:pt>
                <c:pt idx="2">
                  <c:v>106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Управленческая документация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2002г.</c:v>
                </c:pt>
                <c:pt idx="1">
                  <c:v>2012г.</c:v>
                </c:pt>
                <c:pt idx="2">
                  <c:v>2022г.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</c:v>
                </c:pt>
                <c:pt idx="1">
                  <c:v>16</c:v>
                </c:pt>
                <c:pt idx="2">
                  <c:v>26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Документы по личному составу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2002г.</c:v>
                </c:pt>
                <c:pt idx="1">
                  <c:v>2012г.</c:v>
                </c:pt>
                <c:pt idx="2">
                  <c:v>2022г.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33</c:v>
                </c:pt>
                <c:pt idx="1">
                  <c:v>43</c:v>
                </c:pt>
                <c:pt idx="2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468736"/>
        <c:axId val="181592832"/>
        <c:axId val="0"/>
      </c:bar3DChart>
      <c:catAx>
        <c:axId val="1804687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181592832"/>
        <c:crosses val="autoZero"/>
        <c:auto val="1"/>
        <c:lblAlgn val="ctr"/>
        <c:lblOffset val="100"/>
        <c:noMultiLvlLbl val="0"/>
      </c:catAx>
      <c:valAx>
        <c:axId val="1815928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180468736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8.4227300346879391E-2"/>
          <c:y val="0.85208009295263487"/>
          <c:w val="0.70447527843712221"/>
          <c:h val="0.13515557450138391"/>
        </c:manualLayout>
      </c:layout>
      <c:overlay val="0"/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21475922145597"/>
          <c:y val="0.21253125000000003"/>
          <c:w val="0.86322891847648453"/>
          <c:h val="0.5215415846456692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документов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2002г.</c:v>
                </c:pt>
                <c:pt idx="1">
                  <c:v>2012г.</c:v>
                </c:pt>
                <c:pt idx="2">
                  <c:v>2022г.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3157</c:v>
                </c:pt>
                <c:pt idx="1">
                  <c:v>6315</c:v>
                </c:pt>
                <c:pt idx="2">
                  <c:v>18156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Управленческая документация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2002г.</c:v>
                </c:pt>
                <c:pt idx="1">
                  <c:v>2012г.</c:v>
                </c:pt>
                <c:pt idx="2">
                  <c:v>2022г.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2483</c:v>
                </c:pt>
                <c:pt idx="1">
                  <c:v>4967</c:v>
                </c:pt>
                <c:pt idx="2">
                  <c:v>11084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Научно-техническая документация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2002г.</c:v>
                </c:pt>
                <c:pt idx="1">
                  <c:v>2012г.</c:v>
                </c:pt>
                <c:pt idx="2">
                  <c:v>2022г.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528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Машиночитаемые документы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2002г.</c:v>
                </c:pt>
                <c:pt idx="1">
                  <c:v>2012г.</c:v>
                </c:pt>
                <c:pt idx="2">
                  <c:v>2022г.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Документы по личному составу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2002г.</c:v>
                </c:pt>
                <c:pt idx="1">
                  <c:v>2012г.</c:v>
                </c:pt>
                <c:pt idx="2">
                  <c:v>2022г.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674</c:v>
                </c:pt>
                <c:pt idx="1">
                  <c:v>1348</c:v>
                </c:pt>
                <c:pt idx="2">
                  <c:v>6539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1278720"/>
        <c:axId val="131280256"/>
        <c:axId val="0"/>
      </c:bar3DChart>
      <c:catAx>
        <c:axId val="1312787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131280256"/>
        <c:crosses val="autoZero"/>
        <c:auto val="1"/>
        <c:lblAlgn val="ctr"/>
        <c:lblOffset val="100"/>
        <c:noMultiLvlLbl val="0"/>
      </c:catAx>
      <c:valAx>
        <c:axId val="131280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1312787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223474260107245"/>
          <c:y val="0.80750603734088022"/>
          <c:w val="0.59662770061308767"/>
          <c:h val="0.18624392611347276"/>
        </c:manualLayout>
      </c:layout>
      <c:overlay val="0"/>
      <c:txPr>
        <a:bodyPr/>
        <a:lstStyle/>
        <a:p>
          <a:pPr>
            <a:defRPr sz="1000" b="1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>
                    <a:lumMod val="50000"/>
                  </a:schemeClr>
                </a:solidFill>
              </a:defRPr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Исполнение запросов</a:t>
            </a:r>
          </a:p>
        </c:rich>
      </c:tx>
      <c:layout>
        <c:manualLayout>
          <c:xMode val="edge"/>
          <c:yMode val="edge"/>
          <c:x val="0.35697347923782879"/>
          <c:y val="0.13216565602912497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644372778631362E-2"/>
          <c:y val="0.25702341396463285"/>
          <c:w val="0.72656325809087308"/>
          <c:h val="0.6666638395955382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запросов</c:v>
                </c:pt>
              </c:strCache>
            </c:strRef>
          </c:tx>
          <c:dPt>
            <c:idx val="1"/>
            <c:bubble3D val="0"/>
            <c:explosion val="6"/>
          </c:dPt>
          <c:dPt>
            <c:idx val="2"/>
            <c:bubble3D val="0"/>
            <c:explosion val="2"/>
          </c:dPt>
          <c:cat>
            <c:strRef>
              <c:f>Лист1!$A$2:$A$4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650</c:v>
                </c:pt>
                <c:pt idx="1">
                  <c:v>360</c:v>
                </c:pt>
                <c:pt idx="2">
                  <c:v>480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8444969603021086"/>
          <c:y val="0.44270204968803473"/>
          <c:w val="0.2147310537448634"/>
          <c:h val="0.23809733701086352"/>
        </c:manualLayout>
      </c:layout>
      <c:overlay val="0"/>
      <c:txPr>
        <a:bodyPr/>
        <a:lstStyle/>
        <a:p>
          <a:pPr>
            <a:defRPr sz="1200" b="1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00581176726"/>
          <c:y val="0.14226981838397007"/>
          <c:w val="0.59556808502758951"/>
          <c:h val="0.8517561117442692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0"/>
          <c:cat>
            <c:strRef>
              <c:f>Лист1!$A$2:$A$3</c:f>
              <c:strCache>
                <c:ptCount val="2"/>
                <c:pt idx="1">
                  <c:v>Доля оцифрованных документов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5388564893334902"/>
          <c:y val="0.84181657284993028"/>
          <c:w val="0.63863083840357604"/>
          <c:h val="0.11134209001598107"/>
        </c:manualLayout>
      </c:layout>
      <c:overlay val="0"/>
      <c:txPr>
        <a:bodyPr/>
        <a:lstStyle/>
        <a:p>
          <a:pPr>
            <a:defRPr sz="900" b="1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7B68D9-8461-4FCA-BAD7-3443D3F5E7A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013B145-34DB-4FBE-B979-D79A02F7079F}">
      <dgm:prSet phldrT="[Текст]" custT="1"/>
      <dgm:spPr/>
      <dgm:t>
        <a:bodyPr/>
        <a:lstStyle/>
        <a:p>
          <a:r>
            <a:rPr lang="ru-RU" sz="2400" b="0" dirty="0" smtClean="0">
              <a:latin typeface="+mj-lt"/>
              <a:cs typeface="Calibri" panose="020F0502020204030204" pitchFamily="34" charset="0"/>
            </a:rPr>
            <a:t>Комплектование документами</a:t>
          </a:r>
          <a:endParaRPr lang="ru-RU" sz="2400" b="0" dirty="0">
            <a:latin typeface="+mj-lt"/>
            <a:cs typeface="Calibri" panose="020F0502020204030204" pitchFamily="34" charset="0"/>
          </a:endParaRPr>
        </a:p>
      </dgm:t>
    </dgm:pt>
    <dgm:pt modelId="{57BD3CFC-A14A-46AE-A8B3-B87F0980DD1B}" type="parTrans" cxnId="{9A536491-C78E-4671-B672-9FD25448407B}">
      <dgm:prSet/>
      <dgm:spPr/>
      <dgm:t>
        <a:bodyPr/>
        <a:lstStyle/>
        <a:p>
          <a:endParaRPr lang="ru-RU"/>
        </a:p>
      </dgm:t>
    </dgm:pt>
    <dgm:pt modelId="{3B7C938D-D386-4189-8F46-B9B08D12915E}" type="sibTrans" cxnId="{9A536491-C78E-4671-B672-9FD25448407B}">
      <dgm:prSet/>
      <dgm:spPr/>
      <dgm:t>
        <a:bodyPr/>
        <a:lstStyle/>
        <a:p>
          <a:endParaRPr lang="ru-RU"/>
        </a:p>
      </dgm:t>
    </dgm:pt>
    <dgm:pt modelId="{6D6684ED-3DFE-4CBA-909F-677846718984}">
      <dgm:prSet phldrT="[Текст]" custT="1"/>
      <dgm:spPr/>
      <dgm:t>
        <a:bodyPr/>
        <a:lstStyle/>
        <a:p>
          <a:r>
            <a:rPr lang="ru-RU" sz="2400" dirty="0" smtClean="0"/>
            <a:t>Использование хранящихся документов</a:t>
          </a:r>
          <a:endParaRPr lang="ru-RU" sz="2400" dirty="0"/>
        </a:p>
      </dgm:t>
    </dgm:pt>
    <dgm:pt modelId="{73B17B8F-CE9B-46E1-980F-89A3C65C74A4}" type="parTrans" cxnId="{72771213-9FE3-4290-9782-68D2E1D105BC}">
      <dgm:prSet/>
      <dgm:spPr/>
      <dgm:t>
        <a:bodyPr/>
        <a:lstStyle/>
        <a:p>
          <a:endParaRPr lang="ru-RU"/>
        </a:p>
      </dgm:t>
    </dgm:pt>
    <dgm:pt modelId="{9D834A97-2792-43E8-8A3F-45E929AF712A}" type="sibTrans" cxnId="{72771213-9FE3-4290-9782-68D2E1D105BC}">
      <dgm:prSet/>
      <dgm:spPr/>
      <dgm:t>
        <a:bodyPr/>
        <a:lstStyle/>
        <a:p>
          <a:endParaRPr lang="ru-RU"/>
        </a:p>
      </dgm:t>
    </dgm:pt>
    <dgm:pt modelId="{415FE52E-11DC-454E-A7F2-41ACE4EB9DA3}">
      <dgm:prSet phldrT="[Текст]" custT="1"/>
      <dgm:spPr/>
      <dgm:t>
        <a:bodyPr/>
        <a:lstStyle/>
        <a:p>
          <a:r>
            <a:rPr lang="ru-RU" sz="2400" dirty="0" smtClean="0"/>
            <a:t>Создание научно-справочного аппарата к документам </a:t>
          </a:r>
          <a:endParaRPr lang="ru-RU" sz="2400" dirty="0"/>
        </a:p>
      </dgm:t>
    </dgm:pt>
    <dgm:pt modelId="{F8D988A5-84CB-4DD3-A7B9-297E60934AD5}" type="parTrans" cxnId="{2BCB0BA6-D73C-4FEF-B36E-701036F332BA}">
      <dgm:prSet/>
      <dgm:spPr/>
      <dgm:t>
        <a:bodyPr/>
        <a:lstStyle/>
        <a:p>
          <a:endParaRPr lang="ru-RU"/>
        </a:p>
      </dgm:t>
    </dgm:pt>
    <dgm:pt modelId="{7D5C6399-4271-4182-B9FC-A17A6BB85B62}" type="sibTrans" cxnId="{2BCB0BA6-D73C-4FEF-B36E-701036F332BA}">
      <dgm:prSet/>
      <dgm:spPr/>
      <dgm:t>
        <a:bodyPr/>
        <a:lstStyle/>
        <a:p>
          <a:endParaRPr lang="ru-RU"/>
        </a:p>
      </dgm:t>
    </dgm:pt>
    <dgm:pt modelId="{856FF2C7-7D6F-4800-8B8D-C9D076638E68}">
      <dgm:prSet phldrT="[Текст]" custT="1"/>
      <dgm:spPr/>
      <dgm:t>
        <a:bodyPr/>
        <a:lstStyle/>
        <a:p>
          <a:r>
            <a:rPr lang="ru-RU" sz="2400" dirty="0" smtClean="0"/>
            <a:t>Учёт и обеспечение сохранности документов</a:t>
          </a:r>
          <a:endParaRPr lang="ru-RU" sz="2400" dirty="0"/>
        </a:p>
      </dgm:t>
    </dgm:pt>
    <dgm:pt modelId="{A71875BE-6C23-44C2-9E03-A5BE32E4FF8D}" type="parTrans" cxnId="{C558C4D9-847C-462F-BF88-FE96C49F16CA}">
      <dgm:prSet/>
      <dgm:spPr/>
      <dgm:t>
        <a:bodyPr/>
        <a:lstStyle/>
        <a:p>
          <a:endParaRPr lang="ru-RU"/>
        </a:p>
      </dgm:t>
    </dgm:pt>
    <dgm:pt modelId="{9AAF6BC4-2244-4B2D-8F84-5ADB6E99D0AB}" type="sibTrans" cxnId="{C558C4D9-847C-462F-BF88-FE96C49F16CA}">
      <dgm:prSet/>
      <dgm:spPr/>
      <dgm:t>
        <a:bodyPr/>
        <a:lstStyle/>
        <a:p>
          <a:endParaRPr lang="ru-RU"/>
        </a:p>
      </dgm:t>
    </dgm:pt>
    <dgm:pt modelId="{79E25F2A-09D7-4AB7-821C-FED1F2DD414D}" type="pres">
      <dgm:prSet presAssocID="{5F7B68D9-8461-4FCA-BAD7-3443D3F5E7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A07101-B190-45AC-83B6-84AF82D71F97}" type="pres">
      <dgm:prSet presAssocID="{0013B145-34DB-4FBE-B979-D79A02F7079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316538-9642-43C6-8FEC-6F058F02D4F4}" type="pres">
      <dgm:prSet presAssocID="{3B7C938D-D386-4189-8F46-B9B08D12915E}" presName="spacer" presStyleCnt="0"/>
      <dgm:spPr/>
      <dgm:t>
        <a:bodyPr/>
        <a:lstStyle/>
        <a:p>
          <a:endParaRPr lang="ru-RU"/>
        </a:p>
      </dgm:t>
    </dgm:pt>
    <dgm:pt modelId="{DB3CB2BD-6133-49A7-9E40-DC36DC574C3D}" type="pres">
      <dgm:prSet presAssocID="{856FF2C7-7D6F-4800-8B8D-C9D076638E68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662BE-E94A-4B27-9865-61831ED8E1ED}" type="pres">
      <dgm:prSet presAssocID="{9AAF6BC4-2244-4B2D-8F84-5ADB6E99D0AB}" presName="spacer" presStyleCnt="0"/>
      <dgm:spPr/>
      <dgm:t>
        <a:bodyPr/>
        <a:lstStyle/>
        <a:p>
          <a:endParaRPr lang="ru-RU"/>
        </a:p>
      </dgm:t>
    </dgm:pt>
    <dgm:pt modelId="{BC37404B-66DF-413C-966B-3D10FF3C2F50}" type="pres">
      <dgm:prSet presAssocID="{415FE52E-11DC-454E-A7F2-41ACE4EB9DA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BAFEFC-BF72-4B35-B9B7-E59755F3C308}" type="pres">
      <dgm:prSet presAssocID="{7D5C6399-4271-4182-B9FC-A17A6BB85B62}" presName="spacer" presStyleCnt="0"/>
      <dgm:spPr/>
      <dgm:t>
        <a:bodyPr/>
        <a:lstStyle/>
        <a:p>
          <a:endParaRPr lang="ru-RU"/>
        </a:p>
      </dgm:t>
    </dgm:pt>
    <dgm:pt modelId="{CB7A1268-F8E3-4131-8F1A-710D5C6E99FC}" type="pres">
      <dgm:prSet presAssocID="{6D6684ED-3DFE-4CBA-909F-67784671898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C08103-77F8-4140-82C9-837268E1E5B9}" type="presOf" srcId="{0013B145-34DB-4FBE-B979-D79A02F7079F}" destId="{0AA07101-B190-45AC-83B6-84AF82D71F97}" srcOrd="0" destOrd="0" presId="urn:microsoft.com/office/officeart/2005/8/layout/vList2"/>
    <dgm:cxn modelId="{E363BF81-40CD-4155-BD46-44142F8E67CA}" type="presOf" srcId="{5F7B68D9-8461-4FCA-BAD7-3443D3F5E7A7}" destId="{79E25F2A-09D7-4AB7-821C-FED1F2DD414D}" srcOrd="0" destOrd="0" presId="urn:microsoft.com/office/officeart/2005/8/layout/vList2"/>
    <dgm:cxn modelId="{C558C4D9-847C-462F-BF88-FE96C49F16CA}" srcId="{5F7B68D9-8461-4FCA-BAD7-3443D3F5E7A7}" destId="{856FF2C7-7D6F-4800-8B8D-C9D076638E68}" srcOrd="1" destOrd="0" parTransId="{A71875BE-6C23-44C2-9E03-A5BE32E4FF8D}" sibTransId="{9AAF6BC4-2244-4B2D-8F84-5ADB6E99D0AB}"/>
    <dgm:cxn modelId="{2BCB0BA6-D73C-4FEF-B36E-701036F332BA}" srcId="{5F7B68D9-8461-4FCA-BAD7-3443D3F5E7A7}" destId="{415FE52E-11DC-454E-A7F2-41ACE4EB9DA3}" srcOrd="2" destOrd="0" parTransId="{F8D988A5-84CB-4DD3-A7B9-297E60934AD5}" sibTransId="{7D5C6399-4271-4182-B9FC-A17A6BB85B62}"/>
    <dgm:cxn modelId="{9A536491-C78E-4671-B672-9FD25448407B}" srcId="{5F7B68D9-8461-4FCA-BAD7-3443D3F5E7A7}" destId="{0013B145-34DB-4FBE-B979-D79A02F7079F}" srcOrd="0" destOrd="0" parTransId="{57BD3CFC-A14A-46AE-A8B3-B87F0980DD1B}" sibTransId="{3B7C938D-D386-4189-8F46-B9B08D12915E}"/>
    <dgm:cxn modelId="{1B91D705-8E72-44D5-92BD-5E187A998EBF}" type="presOf" srcId="{856FF2C7-7D6F-4800-8B8D-C9D076638E68}" destId="{DB3CB2BD-6133-49A7-9E40-DC36DC574C3D}" srcOrd="0" destOrd="0" presId="urn:microsoft.com/office/officeart/2005/8/layout/vList2"/>
    <dgm:cxn modelId="{72771213-9FE3-4290-9782-68D2E1D105BC}" srcId="{5F7B68D9-8461-4FCA-BAD7-3443D3F5E7A7}" destId="{6D6684ED-3DFE-4CBA-909F-677846718984}" srcOrd="3" destOrd="0" parTransId="{73B17B8F-CE9B-46E1-980F-89A3C65C74A4}" sibTransId="{9D834A97-2792-43E8-8A3F-45E929AF712A}"/>
    <dgm:cxn modelId="{EE2A9165-D3E7-47BA-BDC3-12B739AB70C4}" type="presOf" srcId="{6D6684ED-3DFE-4CBA-909F-677846718984}" destId="{CB7A1268-F8E3-4131-8F1A-710D5C6E99FC}" srcOrd="0" destOrd="0" presId="urn:microsoft.com/office/officeart/2005/8/layout/vList2"/>
    <dgm:cxn modelId="{66EA1C89-F730-4460-8DBD-CD19AF237D26}" type="presOf" srcId="{415FE52E-11DC-454E-A7F2-41ACE4EB9DA3}" destId="{BC37404B-66DF-413C-966B-3D10FF3C2F50}" srcOrd="0" destOrd="0" presId="urn:microsoft.com/office/officeart/2005/8/layout/vList2"/>
    <dgm:cxn modelId="{1930589A-A9B3-42D4-BFD1-307F9DAA8ED3}" type="presParOf" srcId="{79E25F2A-09D7-4AB7-821C-FED1F2DD414D}" destId="{0AA07101-B190-45AC-83B6-84AF82D71F97}" srcOrd="0" destOrd="0" presId="urn:microsoft.com/office/officeart/2005/8/layout/vList2"/>
    <dgm:cxn modelId="{493ADD65-0962-408D-98D0-9B60C6424FCB}" type="presParOf" srcId="{79E25F2A-09D7-4AB7-821C-FED1F2DD414D}" destId="{8A316538-9642-43C6-8FEC-6F058F02D4F4}" srcOrd="1" destOrd="0" presId="urn:microsoft.com/office/officeart/2005/8/layout/vList2"/>
    <dgm:cxn modelId="{7E780990-1C67-479A-A26F-64529B387602}" type="presParOf" srcId="{79E25F2A-09D7-4AB7-821C-FED1F2DD414D}" destId="{DB3CB2BD-6133-49A7-9E40-DC36DC574C3D}" srcOrd="2" destOrd="0" presId="urn:microsoft.com/office/officeart/2005/8/layout/vList2"/>
    <dgm:cxn modelId="{89778F75-26B7-41E9-82AE-81A5D89E361D}" type="presParOf" srcId="{79E25F2A-09D7-4AB7-821C-FED1F2DD414D}" destId="{96C662BE-E94A-4B27-9865-61831ED8E1ED}" srcOrd="3" destOrd="0" presId="urn:microsoft.com/office/officeart/2005/8/layout/vList2"/>
    <dgm:cxn modelId="{3D374843-BF17-46FC-A947-FDC2A7857166}" type="presParOf" srcId="{79E25F2A-09D7-4AB7-821C-FED1F2DD414D}" destId="{BC37404B-66DF-413C-966B-3D10FF3C2F50}" srcOrd="4" destOrd="0" presId="urn:microsoft.com/office/officeart/2005/8/layout/vList2"/>
    <dgm:cxn modelId="{D34B2335-C34D-49B7-9441-889EA8C24386}" type="presParOf" srcId="{79E25F2A-09D7-4AB7-821C-FED1F2DD414D}" destId="{B6BAFEFC-BF72-4B35-B9B7-E59755F3C308}" srcOrd="5" destOrd="0" presId="urn:microsoft.com/office/officeart/2005/8/layout/vList2"/>
    <dgm:cxn modelId="{E0890A32-DF7B-49A8-AC7C-7E885DDDD28F}" type="presParOf" srcId="{79E25F2A-09D7-4AB7-821C-FED1F2DD414D}" destId="{CB7A1268-F8E3-4131-8F1A-710D5C6E99F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A07101-B190-45AC-83B6-84AF82D71F97}">
      <dsp:nvSpPr>
        <dsp:cNvPr id="0" name=""/>
        <dsp:cNvSpPr/>
      </dsp:nvSpPr>
      <dsp:spPr>
        <a:xfrm>
          <a:off x="0" y="18967"/>
          <a:ext cx="6984776" cy="992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dirty="0" smtClean="0">
              <a:latin typeface="+mj-lt"/>
              <a:cs typeface="Calibri" panose="020F0502020204030204" pitchFamily="34" charset="0"/>
            </a:rPr>
            <a:t>Комплектование документами</a:t>
          </a:r>
          <a:endParaRPr lang="ru-RU" sz="2400" b="0" kern="1200" dirty="0">
            <a:latin typeface="+mj-lt"/>
            <a:cs typeface="Calibri" panose="020F0502020204030204" pitchFamily="34" charset="0"/>
          </a:endParaRPr>
        </a:p>
      </dsp:txBody>
      <dsp:txXfrm>
        <a:off x="48433" y="67400"/>
        <a:ext cx="6887910" cy="895294"/>
      </dsp:txXfrm>
    </dsp:sp>
    <dsp:sp modelId="{DB3CB2BD-6133-49A7-9E40-DC36DC574C3D}">
      <dsp:nvSpPr>
        <dsp:cNvPr id="0" name=""/>
        <dsp:cNvSpPr/>
      </dsp:nvSpPr>
      <dsp:spPr>
        <a:xfrm>
          <a:off x="0" y="1163768"/>
          <a:ext cx="6984776" cy="992160"/>
        </a:xfrm>
        <a:prstGeom prst="roundRect">
          <a:avLst/>
        </a:prstGeom>
        <a:solidFill>
          <a:schemeClr val="accent5">
            <a:hueOff val="-2840869"/>
            <a:satOff val="3386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Учёт и обеспечение сохранности документов</a:t>
          </a:r>
          <a:endParaRPr lang="ru-RU" sz="2400" kern="1200" dirty="0"/>
        </a:p>
      </dsp:txBody>
      <dsp:txXfrm>
        <a:off x="48433" y="1212201"/>
        <a:ext cx="6887910" cy="895294"/>
      </dsp:txXfrm>
    </dsp:sp>
    <dsp:sp modelId="{BC37404B-66DF-413C-966B-3D10FF3C2F50}">
      <dsp:nvSpPr>
        <dsp:cNvPr id="0" name=""/>
        <dsp:cNvSpPr/>
      </dsp:nvSpPr>
      <dsp:spPr>
        <a:xfrm>
          <a:off x="0" y="2308568"/>
          <a:ext cx="6984776" cy="992160"/>
        </a:xfrm>
        <a:prstGeom prst="roundRect">
          <a:avLst/>
        </a:prstGeom>
        <a:solidFill>
          <a:schemeClr val="accent5">
            <a:hueOff val="-5681739"/>
            <a:satOff val="6772"/>
            <a:lumOff val="5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Создание научно-справочного аппарата к документам </a:t>
          </a:r>
          <a:endParaRPr lang="ru-RU" sz="2400" kern="1200" dirty="0"/>
        </a:p>
      </dsp:txBody>
      <dsp:txXfrm>
        <a:off x="48433" y="2357001"/>
        <a:ext cx="6887910" cy="895294"/>
      </dsp:txXfrm>
    </dsp:sp>
    <dsp:sp modelId="{CB7A1268-F8E3-4131-8F1A-710D5C6E99FC}">
      <dsp:nvSpPr>
        <dsp:cNvPr id="0" name=""/>
        <dsp:cNvSpPr/>
      </dsp:nvSpPr>
      <dsp:spPr>
        <a:xfrm>
          <a:off x="0" y="3453368"/>
          <a:ext cx="6984776" cy="992160"/>
        </a:xfrm>
        <a:prstGeom prst="roundRect">
          <a:avLst/>
        </a:prstGeom>
        <a:solidFill>
          <a:schemeClr val="accent5">
            <a:hueOff val="-8522608"/>
            <a:satOff val="10158"/>
            <a:lumOff val="8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Использование хранящихся документов</a:t>
          </a:r>
          <a:endParaRPr lang="ru-RU" sz="2400" kern="1200" dirty="0"/>
        </a:p>
      </dsp:txBody>
      <dsp:txXfrm>
        <a:off x="48433" y="3501801"/>
        <a:ext cx="6887910" cy="895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0.49151</cdr:x>
      <cdr:y>0.44893</cdr:y>
    </cdr:from>
    <cdr:to>
      <cdr:x>0.60817</cdr:x>
      <cdr:y>0.52657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32120" y="1852629"/>
          <a:ext cx="743455" cy="320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650</a:t>
          </a:r>
          <a:endParaRPr lang="ru-RU" sz="1200" b="1" dirty="0">
            <a:solidFill>
              <a:schemeClr val="accent6">
                <a:lumMod val="20000"/>
                <a:lumOff val="8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0.19966</cdr:x>
      <cdr:y>0.37913</cdr:y>
    </cdr:from>
    <cdr:to>
      <cdr:x>0.31632</cdr:x>
      <cdr:y>0.43736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72311" y="1564597"/>
          <a:ext cx="743456" cy="2402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480</a:t>
          </a:r>
          <a:endParaRPr lang="ru-RU" sz="1200" b="1" dirty="0">
            <a:solidFill>
              <a:schemeClr val="accent6">
                <a:lumMod val="20000"/>
                <a:lumOff val="8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</cdr:x>
      <cdr:y>0.61581</cdr:y>
    </cdr:from>
    <cdr:to>
      <cdr:x>0.41667</cdr:x>
      <cdr:y>0.69345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96144" y="2284677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accent6">
                  <a:lumMod val="20000"/>
                  <a:lumOff val="80000"/>
                </a:schemeClr>
              </a:solidFill>
            </a:rPr>
            <a:t>360</a:t>
          </a:r>
          <a:endParaRPr lang="ru-RU" sz="1200" b="1" dirty="0">
            <a:solidFill>
              <a:schemeClr val="accent6">
                <a:lumMod val="20000"/>
                <a:lumOff val="8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0.31332</cdr:x>
      <cdr:y>0.29262</cdr:y>
    </cdr:from>
    <cdr:to>
      <cdr:x>0.4269</cdr:x>
      <cdr:y>0.38041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720080"/>
          <a:ext cx="495991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solidFill>
                <a:schemeClr val="bg1"/>
              </a:solidFill>
            </a:rPr>
            <a:t>24%</a:t>
          </a:r>
          <a:endParaRPr lang="ru-RU" sz="12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50AC6-5812-47DF-9217-16C1B5919159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FA55E-BD97-4B1B-B47A-D8138A891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66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FA55E-BD97-4B1B-B47A-D8138A89131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5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FA55E-BD97-4B1B-B47A-D8138A89131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853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65D789A-1220-4441-8676-44A034051BFD}" type="datetime1">
              <a:rPr lang="en-US" smtClean="0"/>
              <a:pPr/>
              <a:t>2/15/2023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08CA5B7-46A1-4F0B-8B49-48CB09AD9CDC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B2FC1E4-96E4-4E3F-AA31-B12A4AA1A53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1.wdp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1.wdp"/><Relationship Id="rId7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12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microsoft.com/office/2007/relationships/hdphoto" Target="../media/hdphoto1.wdp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595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TextBox 2"/>
          <p:cNvSpPr txBox="1"/>
          <p:nvPr/>
        </p:nvSpPr>
        <p:spPr>
          <a:xfrm>
            <a:off x="22595" y="22355"/>
            <a:ext cx="6349605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800" i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E1E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Архивный отдел Администрации</a:t>
            </a:r>
          </a:p>
          <a:p>
            <a:pPr algn="ctr"/>
            <a:r>
              <a:rPr lang="ru-RU" sz="2800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E1E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городского округа Лыткарино</a:t>
            </a:r>
          </a:p>
          <a:p>
            <a:pPr algn="ctr"/>
            <a:r>
              <a:rPr lang="ru-RU" sz="2800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E1E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Московской области</a:t>
            </a:r>
          </a:p>
          <a:p>
            <a:pPr algn="ctr"/>
            <a:endParaRPr lang="ru-RU" sz="2800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16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07504" y="2866932"/>
            <a:ext cx="8640960" cy="39910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>
          <a:xfrm>
            <a:off x="5686239" y="3294276"/>
            <a:ext cx="2294283" cy="20779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22190" r="-1"/>
          <a:stretch/>
        </p:blipFill>
        <p:spPr>
          <a:xfrm>
            <a:off x="3201222" y="3294276"/>
            <a:ext cx="2548371" cy="16242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9341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ИСПОЛЬЗОВАНИЕ ДОКУМЕНТОВ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11815"/>
            <a:ext cx="2286043" cy="17151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96" y="5044645"/>
            <a:ext cx="2155255" cy="16164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66" y="1011815"/>
            <a:ext cx="2205784" cy="17151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51" y="4936029"/>
            <a:ext cx="2972745" cy="17145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1" y="3294276"/>
            <a:ext cx="2707603" cy="17328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9" y="4903578"/>
            <a:ext cx="2496824" cy="174698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TextBox 13"/>
          <p:cNvSpPr txBox="1"/>
          <p:nvPr/>
        </p:nvSpPr>
        <p:spPr>
          <a:xfrm>
            <a:off x="5292081" y="150003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>
                <a:solidFill>
                  <a:schemeClr val="accent1">
                    <a:lumMod val="50000"/>
                  </a:schemeClr>
                </a:solidFill>
              </a:rPr>
              <a:t>Виртуальные выставки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77253" y="2924944"/>
            <a:ext cx="3438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</a:rPr>
              <a:t>Стационарные </a:t>
            </a:r>
            <a:r>
              <a:rPr lang="ru-RU" b="1" i="1" u="sng" dirty="0">
                <a:solidFill>
                  <a:schemeClr val="accent1">
                    <a:lumMod val="50000"/>
                  </a:schemeClr>
                </a:solidFill>
              </a:rPr>
              <a:t>выставки</a:t>
            </a:r>
          </a:p>
        </p:txBody>
      </p:sp>
    </p:spTree>
    <p:extLst>
      <p:ext uri="{BB962C8B-B14F-4D97-AF65-F5344CB8AC3E}">
        <p14:creationId xmlns:p14="http://schemas.microsoft.com/office/powerpoint/2010/main" val="28602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07504" y="4221088"/>
            <a:ext cx="8640960" cy="2636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9341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ИСПОЛЬЗОВАНИЕ ДОКУМЕНТОВ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82" y="1254656"/>
            <a:ext cx="2140054" cy="2793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52" y="1268760"/>
            <a:ext cx="1979712" cy="1145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89" y="1268760"/>
            <a:ext cx="2348381" cy="2780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012" y="2348880"/>
            <a:ext cx="1595964" cy="1699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81" y="1268760"/>
            <a:ext cx="1476671" cy="1360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685" y="2248388"/>
            <a:ext cx="1812104" cy="18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719064" y="871391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</a:rPr>
              <a:t>Публикации в СМИ</a:t>
            </a:r>
            <a:endParaRPr lang="ru-RU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" t="17043" r="2874" b="9220"/>
          <a:stretch/>
        </p:blipFill>
        <p:spPr>
          <a:xfrm>
            <a:off x="6140340" y="4380271"/>
            <a:ext cx="1980830" cy="22597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t="6079" r="3957" b="10924"/>
          <a:stretch/>
        </p:blipFill>
        <p:spPr>
          <a:xfrm>
            <a:off x="1653925" y="5013176"/>
            <a:ext cx="2201904" cy="1309239"/>
          </a:xfrm>
          <a:prstGeom prst="rect">
            <a:avLst/>
          </a:prstGeom>
          <a:solidFill>
            <a:srgbClr val="718D5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" name="TextBox 18"/>
          <p:cNvSpPr txBox="1"/>
          <p:nvPr/>
        </p:nvSpPr>
        <p:spPr>
          <a:xfrm>
            <a:off x="660221" y="4392805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</a:rPr>
              <a:t>Участия в конференциях с докладом</a:t>
            </a:r>
            <a:endParaRPr lang="ru-RU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9341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ИСПОЛЬЗОВАНИЕ ДОКУМЕНТОВ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922411"/>
            <a:ext cx="3888433" cy="282768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38" y="3750094"/>
            <a:ext cx="3888432" cy="291632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4355976" y="1556792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</a:rPr>
              <a:t>Экскурсии</a:t>
            </a:r>
          </a:p>
          <a:p>
            <a:pPr algn="just"/>
            <a:endParaRPr lang="ru-RU" sz="8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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Студенты </a:t>
            </a:r>
            <a:r>
              <a:rPr lang="ru-RU" sz="1400" b="1" dirty="0" err="1" smtClean="0">
                <a:solidFill>
                  <a:schemeClr val="accent1">
                    <a:lumMod val="50000"/>
                  </a:schemeClr>
                </a:solidFill>
              </a:rPr>
              <a:t>Лыткаринского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 промышленно-гуманитарного колледжа – Филиал ГБОУ высшего образования Московской области «Университет Дубна» 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654258"/>
            <a:ext cx="4032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Уроки со школьниками</a:t>
            </a:r>
          </a:p>
          <a:p>
            <a:endParaRPr lang="ru-RU" sz="800" b="1" dirty="0" smtClean="0">
              <a:solidFill>
                <a:schemeClr val="accent1">
                  <a:lumMod val="50000"/>
                </a:schemeClr>
              </a:solidFill>
              <a:sym typeface="Wingdings"/>
            </a:endParaRPr>
          </a:p>
          <a:p>
            <a:pPr marL="285750" indent="-285750">
              <a:buFont typeface="Wingdings"/>
              <a:buChar char="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Что такое архив? Для чего он нужен?</a:t>
            </a:r>
          </a:p>
          <a:p>
            <a:pPr marL="285750" indent="-285750">
              <a:buFont typeface="Wingdings"/>
              <a:buChar char="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Хранят историю архивы</a:t>
            </a:r>
          </a:p>
          <a:p>
            <a:pPr marL="285750" indent="-285750">
              <a:buFont typeface="Wingdings"/>
              <a:buChar char="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Документы архива и работа с ними</a:t>
            </a:r>
            <a:endParaRPr lang="ru-RU" dirty="0"/>
          </a:p>
        </p:txBody>
      </p:sp>
      <p:sp>
        <p:nvSpPr>
          <p:cNvPr id="12" name="Стрелка влево 11"/>
          <p:cNvSpPr/>
          <p:nvPr/>
        </p:nvSpPr>
        <p:spPr>
          <a:xfrm>
            <a:off x="4236438" y="2880231"/>
            <a:ext cx="4440018" cy="188729"/>
          </a:xfrm>
          <a:prstGeom prst="lef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179512" y="5863590"/>
            <a:ext cx="4032448" cy="188148"/>
          </a:xfrm>
          <a:prstGeom prst="righ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39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764704"/>
            <a:ext cx="5652120" cy="60932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3" y="15151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ИСПОЛЬЗОВАНИЕ ДОКУМЕНТОВ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15864" r="21462" b="13124"/>
          <a:stretch/>
        </p:blipFill>
        <p:spPr>
          <a:xfrm>
            <a:off x="284751" y="1268760"/>
            <a:ext cx="2381805" cy="3433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6" y="4151501"/>
            <a:ext cx="1603640" cy="2299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892039264"/>
              </p:ext>
            </p:extLst>
          </p:nvPr>
        </p:nvGraphicFramePr>
        <p:xfrm>
          <a:off x="2123728" y="1268760"/>
          <a:ext cx="4366658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1295"/>
          <a:stretch/>
        </p:blipFill>
        <p:spPr>
          <a:xfrm>
            <a:off x="1863635" y="4151501"/>
            <a:ext cx="3600400" cy="23471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331640" y="77749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u="sng" dirty="0" smtClean="0">
                <a:solidFill>
                  <a:schemeClr val="accent1">
                    <a:lumMod val="50000"/>
                  </a:schemeClr>
                </a:solidFill>
              </a:rPr>
              <a:t>Оцифровка документов</a:t>
            </a:r>
            <a:endParaRPr lang="ru-RU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r="3100"/>
          <a:stretch/>
        </p:blipFill>
        <p:spPr>
          <a:xfrm>
            <a:off x="5803947" y="1916832"/>
            <a:ext cx="2781337" cy="33843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28033" y="1564682"/>
            <a:ext cx="293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u="sng" dirty="0" smtClean="0">
                <a:solidFill>
                  <a:schemeClr val="accent1">
                    <a:lumMod val="50000"/>
                  </a:schemeClr>
                </a:solidFill>
              </a:rPr>
              <a:t>Тематические базы данных</a:t>
            </a:r>
            <a:endParaRPr lang="ru-RU" sz="1400" b="1" i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2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45024"/>
            <a:ext cx="8640960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9341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ПОВЫШЕНИЕ КВАЛИФИКАЦИИ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638" y="908720"/>
            <a:ext cx="835292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/>
              <a:buChar char="²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Количество сотрудников, прошедших повышение квалификации за         последние 3 года – 3 человека.</a:t>
            </a:r>
          </a:p>
          <a:p>
            <a:pPr algn="just"/>
            <a:endParaRPr lang="ru-RU" sz="105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      </a:t>
            </a:r>
            <a:r>
              <a:rPr lang="ru-RU" sz="1600" b="1" i="1" u="sng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 </a:t>
            </a:r>
            <a:r>
              <a:rPr lang="ru-RU" sz="1600" b="1" i="1" u="sng" dirty="0" smtClean="0">
                <a:solidFill>
                  <a:schemeClr val="accent1">
                    <a:lumMod val="50000"/>
                  </a:schemeClr>
                </a:solidFill>
              </a:rPr>
              <a:t>2020 год – Московский областной филиал </a:t>
            </a:r>
            <a:r>
              <a:rPr lang="ru-RU" sz="1600" b="1" i="1" u="sng" dirty="0" err="1" smtClean="0">
                <a:solidFill>
                  <a:schemeClr val="accent1">
                    <a:lumMod val="50000"/>
                  </a:schemeClr>
                </a:solidFill>
              </a:rPr>
              <a:t>РАНХиГС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      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198" y="1555392"/>
            <a:ext cx="1506060" cy="2372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9175" y="3910157"/>
            <a:ext cx="1916080" cy="2610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318" y="3897545"/>
            <a:ext cx="1916080" cy="2635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99592" y="371703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u="sng" dirty="0">
                <a:solidFill>
                  <a:srgbClr val="7E97AD">
                    <a:lumMod val="50000"/>
                  </a:srgbClr>
                </a:solidFill>
                <a:sym typeface="Wingdings"/>
              </a:rPr>
              <a:t> </a:t>
            </a:r>
            <a:r>
              <a:rPr lang="ru-RU" sz="1600" b="1" i="1" u="sng" dirty="0">
                <a:solidFill>
                  <a:srgbClr val="7E97AD">
                    <a:lumMod val="50000"/>
                  </a:srgbClr>
                </a:solidFill>
              </a:rPr>
              <a:t>2021 год – Российская государственная библиотека</a:t>
            </a:r>
            <a:r>
              <a:rPr lang="ru-RU" sz="1600" b="1" dirty="0">
                <a:solidFill>
                  <a:srgbClr val="7E97AD">
                    <a:lumMod val="50000"/>
                  </a:srgbClr>
                </a:solidFill>
              </a:rPr>
              <a:t>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5182" y="4258298"/>
            <a:ext cx="1905602" cy="2695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49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9341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НАГРАДЫ ОТДЕЛА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8072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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2021 год – </a:t>
            </a:r>
            <a:r>
              <a:rPr lang="ru-RU" sz="1600" b="1" i="1" u="sng" dirty="0" smtClean="0">
                <a:solidFill>
                  <a:schemeClr val="accent1">
                    <a:lumMod val="50000"/>
                  </a:schemeClr>
                </a:solidFill>
              </a:rPr>
              <a:t>Почетная грамота Главного архивного управления Московской области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– 3 место в номинации «Взаимодействие архива         с организациями – источниками комплектования в категории «Лучший муниципальный архив МО муниципального образования с численностью населения менее 100 тысяч жителей по итогам Конкурса на лучший муниципальный архив МО за 2021 год».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24" y="2780928"/>
            <a:ext cx="2701948" cy="3717032"/>
          </a:xfrm>
          <a:prstGeom prst="rect">
            <a:avLst/>
          </a:prstGeom>
          <a:ln w="155575" cap="sq" cmpd="thickThin">
            <a:solidFill>
              <a:schemeClr val="tx2">
                <a:lumMod val="75000"/>
                <a:lumOff val="2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"/>
          <a:stretch/>
        </p:blipFill>
        <p:spPr>
          <a:xfrm>
            <a:off x="4934559" y="2636912"/>
            <a:ext cx="2880320" cy="3761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19341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КОНТАКТНАЯ ИНФОРМАЦИЯ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24744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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Адрес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: 140083, Московская область, г. Лыткарино, ул.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Cпортивная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ru-RU" sz="1600" b="1" dirty="0">
                <a:solidFill>
                  <a:srgbClr val="7E97AD">
                    <a:lumMod val="50000"/>
                  </a:srgbClr>
                </a:solidFill>
              </a:rPr>
              <a:t> д. 20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pPr lvl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z="1600" b="1" dirty="0" smtClean="0">
                <a:solidFill>
                  <a:srgbClr val="7E97AD">
                    <a:lumMod val="50000"/>
                  </a:srgbClr>
                </a:solidFill>
              </a:rPr>
              <a:t>тел</a:t>
            </a:r>
            <a:r>
              <a:rPr lang="ru-RU" sz="1600" b="1" dirty="0">
                <a:solidFill>
                  <a:srgbClr val="7E97AD">
                    <a:lumMod val="50000"/>
                  </a:srgbClr>
                </a:solidFill>
              </a:rPr>
              <a:t>. 8(495) 725 63 13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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e-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mail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</a:rPr>
              <a:t>arhive.lyt@mail.ru, </a:t>
            </a:r>
            <a:r>
              <a:rPr lang="en-US" sz="1600" b="1" u="sng" dirty="0">
                <a:solidFill>
                  <a:schemeClr val="accent1">
                    <a:lumMod val="50000"/>
                  </a:schemeClr>
                </a:solidFill>
              </a:rPr>
              <a:t>ltkr_arhive-lyt@mosreg.ru</a:t>
            </a:r>
            <a:endParaRPr lang="ru-RU" sz="1600" b="1" u="sng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/>
              <a:buChar char="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Страничка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архивного отдела на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сайте</a:t>
            </a:r>
          </a:p>
          <a:p>
            <a:r>
              <a:rPr lang="ru-RU" sz="1600" b="1" dirty="0" smtClean="0">
                <a:solidFill>
                  <a:srgbClr val="7E97AD">
                    <a:lumMod val="50000"/>
                  </a:srgbClr>
                </a:solidFill>
              </a:rPr>
              <a:t>     Администрации</a:t>
            </a:r>
            <a:r>
              <a:rPr lang="ru-RU" sz="1600" b="1" dirty="0">
                <a:solidFill>
                  <a:srgbClr val="7E97A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7E97AD">
                    <a:lumMod val="50000"/>
                  </a:srgbClr>
                </a:solidFill>
              </a:rPr>
              <a:t>городского округа Лыткарино: </a:t>
            </a:r>
          </a:p>
          <a:p>
            <a:r>
              <a:rPr lang="ru-RU" sz="1600" b="1" dirty="0">
                <a:solidFill>
                  <a:srgbClr val="7E97AD">
                    <a:lumMod val="50000"/>
                  </a:srgbClr>
                </a:solidFill>
              </a:rPr>
              <a:t> </a:t>
            </a:r>
            <a:r>
              <a:rPr lang="ru-RU" sz="1600" b="1" dirty="0" smtClean="0">
                <a:solidFill>
                  <a:srgbClr val="7E97AD">
                    <a:lumMod val="50000"/>
                  </a:srgbClr>
                </a:solidFill>
              </a:rPr>
              <a:t>    </a:t>
            </a:r>
            <a:r>
              <a:rPr lang="en-US" sz="1600" b="1" u="sng" dirty="0" smtClean="0">
                <a:solidFill>
                  <a:srgbClr val="7E97AD">
                    <a:lumMod val="50000"/>
                  </a:srgbClr>
                </a:solidFill>
              </a:rPr>
              <a:t>http</a:t>
            </a:r>
            <a:r>
              <a:rPr lang="en-US" sz="1600" b="1" u="sng" dirty="0">
                <a:solidFill>
                  <a:srgbClr val="7E97AD">
                    <a:lumMod val="50000"/>
                  </a:srgbClr>
                </a:solidFill>
              </a:rPr>
              <a:t>://lytkarino.com/?page_id=9677</a:t>
            </a:r>
            <a:endParaRPr lang="ru-RU" sz="1600" b="1" u="sng" dirty="0">
              <a:solidFill>
                <a:srgbClr val="7E97AD">
                  <a:lumMod val="50000"/>
                </a:srgbClr>
              </a:solidFill>
            </a:endParaRP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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Наличие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аккаунта в социальных сетях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:  </a:t>
            </a:r>
            <a:r>
              <a:rPr lang="en-US" sz="1600" b="1" u="sng" dirty="0" smtClean="0">
                <a:solidFill>
                  <a:srgbClr val="7E97AD">
                    <a:lumMod val="50000"/>
                  </a:srgbClr>
                </a:solidFill>
              </a:rPr>
              <a:t>https</a:t>
            </a:r>
            <a:r>
              <a:rPr lang="en-US" sz="1600" b="1" u="sng" dirty="0">
                <a:solidFill>
                  <a:srgbClr val="7E97AD">
                    <a:lumMod val="50000"/>
                  </a:srgbClr>
                </a:solidFill>
              </a:rPr>
              <a:t>://ok.ru/profile/587476291720</a:t>
            </a:r>
            <a:endParaRPr lang="ru-RU" sz="16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1151" r="3176"/>
          <a:stretch/>
        </p:blipFill>
        <p:spPr>
          <a:xfrm>
            <a:off x="6228184" y="2420888"/>
            <a:ext cx="2160240" cy="247279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  <p:extLst>
      <p:ext uri="{BB962C8B-B14F-4D97-AF65-F5344CB8AC3E}">
        <p14:creationId xmlns:p14="http://schemas.microsoft.com/office/powerpoint/2010/main" val="31120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14610816"/>
              </p:ext>
            </p:extLst>
          </p:nvPr>
        </p:nvGraphicFramePr>
        <p:xfrm>
          <a:off x="1043608" y="1484784"/>
          <a:ext cx="698477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Блок-схема: узел 2"/>
          <p:cNvSpPr/>
          <p:nvPr/>
        </p:nvSpPr>
        <p:spPr>
          <a:xfrm>
            <a:off x="363890" y="1760240"/>
            <a:ext cx="457200" cy="457200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Блок-схема: узел 4"/>
              <p:cNvSpPr/>
              <p:nvPr/>
            </p:nvSpPr>
            <p:spPr>
              <a:xfrm>
                <a:off x="363890" y="2924944"/>
                <a:ext cx="457200" cy="457200"/>
              </a:xfrm>
              <a:prstGeom prst="flowChartConnector">
                <a:avLst/>
              </a:prstGeom>
              <a:solidFill>
                <a:srgbClr val="618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latin typeface="Cambria Math"/>
                          <a:sym typeface="Wingdings"/>
                        </a:rPr>
                        <m:t> </m:t>
                      </m:r>
                      <m:r>
                        <a:rPr lang="ru-RU" sz="2800" i="1" smtClean="0">
                          <a:latin typeface="Cambria Math"/>
                          <a:sym typeface="Wingdings"/>
                        </a:rPr>
                        <m:t>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5" name="Блок-схема: узел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90" y="2924944"/>
                <a:ext cx="457200" cy="457200"/>
              </a:xfrm>
              <a:prstGeom prst="flowChartConnector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Блок-схема: узел 5"/>
              <p:cNvSpPr/>
              <p:nvPr/>
            </p:nvSpPr>
            <p:spPr>
              <a:xfrm>
                <a:off x="404924" y="4077072"/>
                <a:ext cx="457200" cy="457200"/>
              </a:xfrm>
              <a:prstGeom prst="flowChartConnector">
                <a:avLst/>
              </a:prstGeom>
              <a:solidFill>
                <a:srgbClr val="718D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latin typeface="Cambria Math"/>
                          <a:sym typeface="Wingdings"/>
                        </a:rPr>
                        <m:t> </m:t>
                      </m:r>
                      <m:r>
                        <a:rPr lang="ru-RU" sz="2800" i="1" smtClean="0">
                          <a:latin typeface="Cambria Math"/>
                          <a:sym typeface="Wingdings"/>
                        </a:rPr>
                        <m:t>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6" name="Блок-схема: узел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924" y="4077072"/>
                <a:ext cx="457200" cy="457200"/>
              </a:xfrm>
              <a:prstGeom prst="flowChartConnector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Блок-схема: узел 6"/>
              <p:cNvSpPr/>
              <p:nvPr/>
            </p:nvSpPr>
            <p:spPr>
              <a:xfrm>
                <a:off x="412798" y="5229200"/>
                <a:ext cx="457200" cy="457200"/>
              </a:xfrm>
              <a:prstGeom prst="flowChartConnector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smtClean="0">
                          <a:latin typeface="Cambria Math"/>
                          <a:sym typeface="Wingdings"/>
                        </a:rPr>
                        <m:t> </m:t>
                      </m:r>
                      <m:r>
                        <a:rPr lang="ru-RU" sz="2800" i="1" smtClean="0">
                          <a:latin typeface="Cambria Math"/>
                          <a:sym typeface="Wingdings"/>
                        </a:rPr>
                        <m:t>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7" name="Блок-схема: узел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798" y="5229200"/>
                <a:ext cx="457200" cy="457200"/>
              </a:xfrm>
              <a:prstGeom prst="flowChartConnector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3890" y="1727230"/>
                <a:ext cx="4892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solidFill>
                            <a:schemeClr val="bg1"/>
                          </a:solidFill>
                          <a:latin typeface="Cambria Math"/>
                          <a:sym typeface="Wingdings"/>
                        </a:rPr>
                        <m:t></m:t>
                      </m:r>
                    </m:oMath>
                  </m:oMathPara>
                </a14:m>
                <a:endParaRPr lang="ru-RU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90" y="1727230"/>
                <a:ext cx="489255" cy="523220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023430" y="287070"/>
            <a:ext cx="686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ОСНОВНЫЕ ЗАДАЧИ АРХИВА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8864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КОМПЛЕКТОВАНИЕ АРХИВА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349594470"/>
              </p:ext>
            </p:extLst>
          </p:nvPr>
        </p:nvGraphicFramePr>
        <p:xfrm>
          <a:off x="179512" y="2492896"/>
          <a:ext cx="3418191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 descr="Рост объема хранимых документов" title="Рост объема хранимых документов"/>
          <p:cNvGraphicFramePr/>
          <p:nvPr>
            <p:extLst>
              <p:ext uri="{D42A27DB-BD31-4B8C-83A1-F6EECF244321}">
                <p14:modId xmlns:p14="http://schemas.microsoft.com/office/powerpoint/2010/main" val="1366899836"/>
              </p:ext>
            </p:extLst>
          </p:nvPr>
        </p:nvGraphicFramePr>
        <p:xfrm>
          <a:off x="4232545" y="2348880"/>
          <a:ext cx="4413072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76056" y="2906441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Рост объема хранимых документов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908720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96000" algn="just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sym typeface="Wingdings"/>
              </a:rPr>
              <a:t>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списке источников комплектования −17 организаций. Все организации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− источники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комплектования имеют согласованные номенклатуры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дел.                На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01.01.2023 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 в </a:t>
            </a:r>
            <a:r>
              <a:rPr lang="ru-RU" sz="1600" dirty="0">
                <a:solidFill>
                  <a:schemeClr val="accent3">
                    <a:lumMod val="50000"/>
                  </a:schemeClr>
                </a:solidFill>
              </a:rPr>
              <a:t>архивном отделе находится 106 фондов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, 18156 </a:t>
            </a:r>
            <a:r>
              <a:rPr lang="ru-RU" sz="1600" dirty="0" err="1" smtClean="0">
                <a:solidFill>
                  <a:schemeClr val="accent3">
                    <a:lumMod val="50000"/>
                  </a:schemeClr>
                </a:solidFill>
              </a:rPr>
              <a:t>ед.хр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. управленческой документации, научно-технической документации, машиночитаемых документов и документов по личному составу, отнесенных к федеральной собственности, собственности Московской области, муниципальной собственности.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1700" y="181331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КОМПЛЕКТОВАНИЕ АРХИВА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"/>
          <a:stretch/>
        </p:blipFill>
        <p:spPr>
          <a:xfrm>
            <a:off x="467544" y="1052736"/>
            <a:ext cx="2664296" cy="348599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3906"/>
          <a:stretch/>
        </p:blipFill>
        <p:spPr>
          <a:xfrm rot="16200000">
            <a:off x="3863351" y="122823"/>
            <a:ext cx="3231564" cy="50913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767899"/>
            <a:ext cx="2660738" cy="36767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2" y="4077072"/>
            <a:ext cx="5171678" cy="246801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594512" y="6021288"/>
            <a:ext cx="2897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</a:rPr>
              <a:t>Машиночитаемые документы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864096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7664" y="151519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УЧЕТ ДОКУМЕНТОВ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890038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Учетные документы</a:t>
            </a:r>
          </a:p>
          <a:p>
            <a:endParaRPr lang="ru-RU" sz="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книга учета поступлений и выбытия документов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список фондов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лист фонда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архивная опись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реестр описей</a:t>
            </a:r>
          </a:p>
          <a:p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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паспорт архива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692" y="1628800"/>
            <a:ext cx="3190462" cy="16949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7544" y="3575849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Автоматизация ведения архива – работа с ПК «Архивный фонд»,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версия 5.0.2 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53" y="4005064"/>
            <a:ext cx="3744416" cy="2502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23" y="952584"/>
            <a:ext cx="2970076" cy="18218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30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3608" y="188640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547664" y="193411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ОБЕСПЕЧЕНИЕ СОХРАННОСТИ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" r="-1"/>
          <a:stretch/>
        </p:blipFill>
        <p:spPr>
          <a:xfrm>
            <a:off x="5364088" y="2506848"/>
            <a:ext cx="2736304" cy="3771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8" y="1200797"/>
            <a:ext cx="2697267" cy="35963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059832" y="1340768"/>
            <a:ext cx="576064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Приобретено 60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п.м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. стеллажного оборудования.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Общая протяженность стеллажных полок 485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п.м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5013176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Приобретено 300 архивных коробок.</a:t>
            </a:r>
          </a:p>
          <a:p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Картонирование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архивных документов – 100%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1" t="10052" r="20076" b="11818"/>
          <a:stretch/>
        </p:blipFill>
        <p:spPr>
          <a:xfrm rot="5400000">
            <a:off x="6539138" y="2251143"/>
            <a:ext cx="1857237" cy="1309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7" t="2712" r="6734"/>
          <a:stretch/>
        </p:blipFill>
        <p:spPr>
          <a:xfrm>
            <a:off x="223334" y="980728"/>
            <a:ext cx="3288128" cy="1968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3635896" y="980728"/>
            <a:ext cx="46108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</a:t>
            </a: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</a:rPr>
              <a:t>Все помещения оснащены охранно-пожарной сигнализацией  с выводом на пульт охраны, системой автоматического пожаротушения, огнетушителями, увлажнителями воздуха</a:t>
            </a:r>
            <a:endParaRPr lang="ru-RU" sz="13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193411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ОБЕСПЕЧЕНИЕ СОХРАННОСТИ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 t="8546" r="4389" b="62160"/>
          <a:stretch/>
        </p:blipFill>
        <p:spPr>
          <a:xfrm>
            <a:off x="3494515" y="1963603"/>
            <a:ext cx="3318735" cy="1851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17588" r="-1" b="5689"/>
          <a:stretch/>
        </p:blipFill>
        <p:spPr>
          <a:xfrm>
            <a:off x="224759" y="2937195"/>
            <a:ext cx="3291181" cy="2304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97" y="3782770"/>
            <a:ext cx="2518469" cy="2904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046" y="3768411"/>
            <a:ext cx="2171635" cy="2919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110556" y="5445224"/>
            <a:ext cx="3403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</a:t>
            </a: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</a:rPr>
              <a:t>Поддерживается оптимальный температурно-влажностный режим: </a:t>
            </a:r>
            <a:r>
              <a:rPr lang="en-US" sz="1300" b="1" dirty="0" smtClean="0">
                <a:solidFill>
                  <a:schemeClr val="accent1">
                    <a:lumMod val="50000"/>
                  </a:schemeClr>
                </a:solidFill>
              </a:rPr>
              <a:t>t</a:t>
            </a:r>
            <a:r>
              <a:rPr lang="en-US" sz="13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º  17-19ºC</a:t>
            </a: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cs typeface="Times New Roman"/>
              </a:rPr>
              <a:t>, влажность 50-55%</a:t>
            </a:r>
            <a:r>
              <a:rPr lang="en-US" sz="1400" dirty="0" smtClean="0">
                <a:latin typeface="Times New Roman"/>
                <a:cs typeface="Times New Roman"/>
              </a:rPr>
              <a:t>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23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01008"/>
            <a:ext cx="864096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54" y="263728"/>
            <a:ext cx="871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</a:rPr>
              <a:t>СОЗДАНИЕ НАУЧНО-СПРАВОЧНОГО АППАРАТА К ДОКУМЕНТАМ АРХИВА</a:t>
            </a:r>
            <a:endParaRPr lang="ru-RU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263" y="980728"/>
            <a:ext cx="8424936" cy="1438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50" b="1" u="sng" dirty="0" smtClean="0">
                <a:solidFill>
                  <a:schemeClr val="accent1">
                    <a:lumMod val="50000"/>
                  </a:schemeClr>
                </a:solidFill>
              </a:rPr>
              <a:t>За 2020-2022 годы утверждено и согласовано</a:t>
            </a:r>
            <a:r>
              <a:rPr lang="en-US" sz="1550" b="1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550" b="1" u="sng" dirty="0" smtClean="0">
                <a:solidFill>
                  <a:schemeClr val="accent1">
                    <a:lumMod val="50000"/>
                  </a:schemeClr>
                </a:solidFill>
              </a:rPr>
              <a:t>описей дел поступивших фондов</a:t>
            </a:r>
          </a:p>
          <a:p>
            <a:endParaRPr lang="ru-RU" sz="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/>
              <a:buChar char="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Управленческая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документация – 3 описи</a:t>
            </a:r>
          </a:p>
          <a:p>
            <a:pPr marL="285750" indent="-285750">
              <a:buFont typeface="Wingdings"/>
              <a:buChar char="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НТД – 2 описи</a:t>
            </a:r>
          </a:p>
          <a:p>
            <a:pPr marL="285750" indent="-285750">
              <a:buFont typeface="Wingdings"/>
              <a:buChar char="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Электронные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фотодокументы – 3 описи</a:t>
            </a:r>
          </a:p>
          <a:p>
            <a:pPr marL="285750" indent="-285750">
              <a:buFont typeface="Wingdings"/>
              <a:buChar char="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Документы по личному составу – 12 описей 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18" y="3957711"/>
            <a:ext cx="8424681" cy="19389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</a:rPr>
              <a:t>Описаны:</a:t>
            </a:r>
          </a:p>
          <a:p>
            <a:endParaRPr lang="ru-RU" sz="8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/>
              <a:buChar char=""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Коллекция электронных фотодокументов спортивных мероприятий города Лыткарино Московской области за 1964-2017 годы.</a:t>
            </a:r>
          </a:p>
          <a:p>
            <a:pPr marL="285750" indent="-285750">
              <a:buFont typeface="Wingdings"/>
              <a:buChar char="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Коллекция электронных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фотодокументов празднования Дня города Лыткарино Московской области за 2010-2021 годы.</a:t>
            </a:r>
          </a:p>
          <a:p>
            <a:pPr marL="285750" indent="-285750">
              <a:buFont typeface="Wingdings"/>
              <a:buChar char="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sym typeface="Wingdings"/>
              </a:rPr>
              <a:t>Коллекция электронных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фотодокументов празднования Дня Победы в городе Лыткарино Московской области за 2011-2021 годы.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3817" y="1499261"/>
            <a:ext cx="1950448" cy="374441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8191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193411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ИСПОЛЬЗОВАНИЕ ДОКУМЕНТОВ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34174997"/>
              </p:ext>
            </p:extLst>
          </p:nvPr>
        </p:nvGraphicFramePr>
        <p:xfrm>
          <a:off x="215744" y="424243"/>
          <a:ext cx="6372479" cy="4126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62" y="3853572"/>
            <a:ext cx="3404414" cy="2553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87295" y="4437112"/>
            <a:ext cx="3888432" cy="19697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</a:rPr>
              <a:t>Исполнено запросов за 2020-2022 годы, поступивших:</a:t>
            </a:r>
          </a:p>
          <a:p>
            <a:endParaRPr lang="ru-RU" sz="1000" b="1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/>
              <a:buChar char="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РПГУ – 820</a:t>
            </a:r>
          </a:p>
          <a:p>
            <a:pPr marL="285750" indent="-285750">
              <a:buFont typeface="Wingdings"/>
              <a:buChar char="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sym typeface="Wingdings"/>
              </a:rPr>
              <a:t>МСЭД – 534</a:t>
            </a:r>
          </a:p>
          <a:p>
            <a:pPr marL="285750" indent="-285750">
              <a:buFont typeface="Wingdings"/>
              <a:buChar char=""/>
            </a:pPr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</a:rPr>
              <a:t>VipNet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 – 6</a:t>
            </a:r>
          </a:p>
          <a:p>
            <a:pPr marL="285750" indent="-285750">
              <a:buFont typeface="Wingdings"/>
              <a:buChar char="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Иным способом – 130</a:t>
            </a:r>
          </a:p>
          <a:p>
            <a:pPr marL="285750" indent="-285750">
              <a:buFont typeface="Wingdings"/>
              <a:buChar char=""/>
            </a:pPr>
            <a:endParaRPr lang="ru-RU" sz="1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/>
              <a:buChar char=""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Всего 1490 запросов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0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1526</TotalTime>
  <Words>533</Words>
  <Application>Microsoft Office PowerPoint</Application>
  <PresentationFormat>Экран (4:3)</PresentationFormat>
  <Paragraphs>110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125</cp:revision>
  <dcterms:created xsi:type="dcterms:W3CDTF">2023-02-08T12:51:00Z</dcterms:created>
  <dcterms:modified xsi:type="dcterms:W3CDTF">2023-02-15T07:03:32Z</dcterms:modified>
</cp:coreProperties>
</file>