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9144000" cy="5143500" type="screen16x9"/>
  <p:notesSz cx="6797675" cy="9928225"/>
  <p:embeddedFontLst>
    <p:embeddedFont>
      <p:font typeface="Lato" panose="020B0604020202020204" charset="0"/>
      <p:regular r:id="rId5"/>
      <p:bold r:id="rId6"/>
      <p:italic r:id="rId7"/>
      <p:boldItalic r:id="rId8"/>
    </p:embeddedFont>
    <p:embeddedFont>
      <p:font typeface="Raleway" panose="020B0604020202020204" charset="-52"/>
      <p:regular r:id="rId9"/>
      <p:bold r:id="rId10"/>
      <p:italic r:id="rId11"/>
      <p:boldItalic r:id="rId12"/>
    </p:embeddedFont>
    <p:embeddedFont>
      <p:font typeface="맑은 고딕" panose="020B0503020000020004" pitchFamily="34" charset="-127"/>
      <p:regular r:id="rId13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2888" autoAdjust="0"/>
  </p:normalViewPr>
  <p:slideViewPr>
    <p:cSldViewPr>
      <p:cViewPr varScale="1">
        <p:scale>
          <a:sx n="105" d="100"/>
          <a:sy n="105" d="100"/>
        </p:scale>
        <p:origin x="78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64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extBox 58"/>
          <p:cNvSpPr txBox="1"/>
          <p:nvPr/>
        </p:nvSpPr>
        <p:spPr>
          <a:xfrm>
            <a:off x="611560" y="17574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ВОЗМЕЩЕНИЕ ЗАТРАТ НА СОЗДАНИЕ ОБЪЕКТОВ ИНЖЕНЕРНОЙ ИНФРАСТРУКТУРЫ</a:t>
            </a:r>
          </a:p>
          <a:p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ПОСТАНОВЛЕНИЕ ПРАВИТЕЛЬСТВА МОСКОВСКОЙ ОБЛАСТИ ОТ 25.10.2016 № 788/39</a:t>
            </a:r>
          </a:p>
        </p:txBody>
      </p:sp>
      <p:pic>
        <p:nvPicPr>
          <p:cNvPr id="2097201" name="Picture 2" descr="C:\Users\DembitskiyMN\Desktop\Без имени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58"/>
            <a:ext cx="1250282" cy="750170"/>
          </a:xfrm>
          <a:prstGeom prst="rect">
            <a:avLst/>
          </a:prstGeom>
          <a:noFill/>
        </p:spPr>
      </p:pic>
      <p:sp>
        <p:nvSpPr>
          <p:cNvPr id="1048766" name="TextBox 18"/>
          <p:cNvSpPr txBox="1"/>
          <p:nvPr/>
        </p:nvSpPr>
        <p:spPr>
          <a:xfrm>
            <a:off x="5424543" y="699542"/>
            <a:ext cx="187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ОСОБЕННОСТИ:</a:t>
            </a:r>
          </a:p>
        </p:txBody>
      </p:sp>
      <p:sp>
        <p:nvSpPr>
          <p:cNvPr id="1048767" name="TextBox 20"/>
          <p:cNvSpPr txBox="1"/>
          <p:nvPr/>
        </p:nvSpPr>
        <p:spPr>
          <a:xfrm>
            <a:off x="3656905" y="884263"/>
            <a:ext cx="54262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Субсидия не более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20%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 от стоимости всего проекта;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Регистрация предприятия на территории МО;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Ведение производственной деятельности в соответствии с </a:t>
            </a:r>
            <a:r>
              <a:rPr lang="ru-RU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разделом С 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(ОКВЭД 2);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технологического присоединения 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от ресурсоснабжающей организации;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заключения ГАУ МО «</a:t>
            </a:r>
            <a:r>
              <a:rPr lang="ru-RU" sz="11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Мособлгосэкспертиза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/>
                </a:solidFill>
                <a:latin typeface="Century Gothic" panose="020B0502020202020204" pitchFamily="34" charset="0"/>
              </a:rPr>
              <a:t>о правильности определения сметной стоимости по компенсируемым </a:t>
            </a:r>
            <a:r>
              <a:rPr lang="ru-RU" sz="1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затратам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Введение </a:t>
            </a:r>
            <a:r>
              <a:rPr lang="ru-RU" sz="1100" dirty="0" err="1" smtClean="0">
                <a:solidFill>
                  <a:schemeClr val="bg2"/>
                </a:solidFill>
                <a:latin typeface="Century Gothic" panose="020B0502020202020204" pitchFamily="34" charset="0"/>
              </a:rPr>
              <a:t>пром</a:t>
            </a:r>
            <a:r>
              <a:rPr lang="ru-RU" sz="1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. объекта кап. строительства в эксплуатацию с инвестициями от 100 млн. руб. либо модернизация с расширением производственных мощностей с инвестициями от 1 млрд. руб.</a:t>
            </a: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6" name="그룹 44"/>
          <p:cNvGrpSpPr/>
          <p:nvPr/>
        </p:nvGrpSpPr>
        <p:grpSpPr>
          <a:xfrm>
            <a:off x="3491880" y="4518867"/>
            <a:ext cx="1527175" cy="456257"/>
            <a:chOff x="460115" y="3362399"/>
            <a:chExt cx="1527175" cy="456257"/>
          </a:xfrm>
        </p:grpSpPr>
        <p:sp>
          <p:nvSpPr>
            <p:cNvPr id="1048768" name="TextBox 31"/>
            <p:cNvSpPr txBox="1"/>
            <p:nvPr/>
          </p:nvSpPr>
          <p:spPr bwMode="auto">
            <a:xfrm>
              <a:off x="460115" y="3587824"/>
              <a:ext cx="152717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69" name="TextBox 3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Локальные очистные сооружения</a:t>
              </a:r>
              <a:endParaRPr lang="en-US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2097202" name="Picture 3" descr="C:\Users\DembitskiyMN\Desktop\no-translate-detected_318-44259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00" y="3651870"/>
            <a:ext cx="706067" cy="706067"/>
          </a:xfrm>
          <a:prstGeom prst="rect">
            <a:avLst/>
          </a:prstGeom>
          <a:noFill/>
        </p:spPr>
      </p:pic>
      <p:pic>
        <p:nvPicPr>
          <p:cNvPr id="2097203" name="Picture 4" descr="C:\Users\DembitskiyMN\Desktop\lightbulb-312459_6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936" y="3651870"/>
            <a:ext cx="457880" cy="676774"/>
          </a:xfrm>
          <a:prstGeom prst="rect">
            <a:avLst/>
          </a:prstGeom>
          <a:noFill/>
        </p:spPr>
      </p:pic>
      <p:pic>
        <p:nvPicPr>
          <p:cNvPr id="2097204" name="Picture 5" descr="C:\Users\DembitskiyMN\Desktop\1bbb91d2e3cf522eb322fc3a583e58bea010356c_origina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752" y="3435846"/>
            <a:ext cx="1269656" cy="1107230"/>
          </a:xfrm>
          <a:prstGeom prst="rect">
            <a:avLst/>
          </a:prstGeom>
          <a:noFill/>
        </p:spPr>
      </p:pic>
      <p:pic>
        <p:nvPicPr>
          <p:cNvPr id="2097205" name="Picture 6" descr="C:\Users\DembitskiyMN\Desktop\peskootelitel_dlya_chemy_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0476" y="3795886"/>
            <a:ext cx="909985" cy="498216"/>
          </a:xfrm>
          <a:prstGeom prst="rect">
            <a:avLst/>
          </a:prstGeom>
          <a:noFill/>
        </p:spPr>
      </p:pic>
      <p:grpSp>
        <p:nvGrpSpPr>
          <p:cNvPr id="127" name="그룹 44"/>
          <p:cNvGrpSpPr/>
          <p:nvPr/>
        </p:nvGrpSpPr>
        <p:grpSpPr>
          <a:xfrm>
            <a:off x="6300192" y="4421126"/>
            <a:ext cx="1527175" cy="646331"/>
            <a:chOff x="460115" y="3362399"/>
            <a:chExt cx="1527175" cy="646331"/>
          </a:xfrm>
        </p:grpSpPr>
        <p:sp>
          <p:nvSpPr>
            <p:cNvPr id="1048770" name="TextBox 41"/>
            <p:cNvSpPr txBox="1"/>
            <p:nvPr/>
          </p:nvSpPr>
          <p:spPr bwMode="auto">
            <a:xfrm>
              <a:off x="460115" y="3587824"/>
              <a:ext cx="152717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71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Дорожная инфраструктура</a:t>
              </a:r>
            </a:p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(автомобильные дороги)</a:t>
              </a:r>
            </a:p>
          </p:txBody>
        </p:sp>
      </p:grpSp>
      <p:pic>
        <p:nvPicPr>
          <p:cNvPr id="2097206" name="Picture 5" descr="C:\Users\DembitskiyMN\Desktop\4815_trainIcon.png"/>
          <p:cNvPicPr>
            <a:picLocks noChangeAspect="1" noChangeArrowheads="1"/>
          </p:cNvPicPr>
          <p:nvPr/>
        </p:nvPicPr>
        <p:blipFill>
          <a:blip r:embed="rId9">
            <a:biLevel thresh="50000"/>
          </a:blip>
          <a:srcRect/>
          <a:stretch>
            <a:fillRect/>
          </a:stretch>
        </p:blipFill>
        <p:spPr bwMode="auto">
          <a:xfrm>
            <a:off x="5325217" y="3644479"/>
            <a:ext cx="800941" cy="720847"/>
          </a:xfrm>
          <a:prstGeom prst="rect">
            <a:avLst/>
          </a:prstGeom>
          <a:noFill/>
        </p:spPr>
      </p:pic>
      <p:pic>
        <p:nvPicPr>
          <p:cNvPr id="2097207" name="Picture 6" descr="C:\Users\DembitskiyMN\Desktop\images.png"/>
          <p:cNvPicPr>
            <a:picLocks noChangeAspect="1" noChangeArrowheads="1"/>
          </p:cNvPicPr>
          <p:nvPr/>
        </p:nvPicPr>
        <p:blipFill>
          <a:blip r:embed="rId10">
            <a:biLevel thresh="50000"/>
          </a:blip>
          <a:srcRect/>
          <a:stretch>
            <a:fillRect/>
          </a:stretch>
        </p:blipFill>
        <p:spPr bwMode="auto">
          <a:xfrm>
            <a:off x="6726208" y="3708048"/>
            <a:ext cx="673891" cy="673891"/>
          </a:xfrm>
          <a:prstGeom prst="rect">
            <a:avLst/>
          </a:prstGeom>
          <a:noFill/>
        </p:spPr>
      </p:pic>
      <p:sp>
        <p:nvSpPr>
          <p:cNvPr id="1048772" name="Прямоугольник 2"/>
          <p:cNvSpPr/>
          <p:nvPr/>
        </p:nvSpPr>
        <p:spPr>
          <a:xfrm>
            <a:off x="35496" y="4556653"/>
            <a:ext cx="1149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Водоснабжение</a:t>
            </a:r>
            <a:endParaRPr lang="en-US" altLang="ko-KR" sz="900" dirty="0">
              <a:solidFill>
                <a:schemeClr val="bg2"/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48773" name="Прямоугольник 64"/>
          <p:cNvSpPr/>
          <p:nvPr/>
        </p:nvSpPr>
        <p:spPr>
          <a:xfrm>
            <a:off x="1187624" y="4555696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Электрификация</a:t>
            </a:r>
            <a:endParaRPr lang="en-US" altLang="ko-KR" sz="900" dirty="0">
              <a:solidFill>
                <a:schemeClr val="bg2"/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48774" name="Прямоугольник 65"/>
          <p:cNvSpPr/>
          <p:nvPr/>
        </p:nvSpPr>
        <p:spPr>
          <a:xfrm>
            <a:off x="2492717" y="4555696"/>
            <a:ext cx="9637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Газификация</a:t>
            </a:r>
            <a:endParaRPr lang="en-US" altLang="ko-KR" sz="900" dirty="0">
              <a:solidFill>
                <a:schemeClr val="bg2"/>
              </a:solidFill>
              <a:latin typeface="Century Gothic" panose="020B0502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48775" name="Прямоугольник 66"/>
          <p:cNvSpPr/>
          <p:nvPr/>
        </p:nvSpPr>
        <p:spPr>
          <a:xfrm>
            <a:off x="4932040" y="4518867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Железнодорожные пути</a:t>
            </a:r>
          </a:p>
          <a:p>
            <a:pPr algn="ctr"/>
            <a:r>
              <a:rPr lang="ru-RU" altLang="ko-KR" sz="900" dirty="0">
                <a:solidFill>
                  <a:schemeClr val="bg2"/>
                </a:solidFill>
                <a:latin typeface="Century Gothic" panose="020B0502020202020204" pitchFamily="34" charset="0"/>
                <a:ea typeface="맑은 고딕" pitchFamily="50" charset="-127"/>
                <a:cs typeface="Arial" pitchFamily="34" charset="0"/>
              </a:rPr>
              <a:t>необщего пользования</a:t>
            </a:r>
          </a:p>
        </p:txBody>
      </p:sp>
      <p:sp>
        <p:nvSpPr>
          <p:cNvPr id="1048776" name="Прямоугольник 67"/>
          <p:cNvSpPr/>
          <p:nvPr/>
        </p:nvSpPr>
        <p:spPr>
          <a:xfrm>
            <a:off x="251520" y="1131590"/>
            <a:ext cx="33963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80 млн руб. если:</a:t>
            </a:r>
          </a:p>
          <a:p>
            <a:pPr lvl="0"/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30</a:t>
            </a:r>
            <a:r>
              <a:rPr lang="ru-RU" sz="1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новых рабочих мест с з</a:t>
            </a:r>
            <a:r>
              <a:rPr lang="en-US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 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тыс. руб</a:t>
            </a:r>
            <a:r>
              <a:rPr lang="ru-RU" sz="11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Инвестиции от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 млн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до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млрд руб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1100" dirty="0">
              <a:solidFill>
                <a:schemeClr val="bg2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100 млн руб. если:</a:t>
            </a: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ru-RU" sz="11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новых рабочих мест с з</a:t>
            </a:r>
            <a:r>
              <a:rPr lang="en-US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 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тыс. руб.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Инвестиции от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млрд 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5 млрд руб</a:t>
            </a:r>
            <a:r>
              <a:rPr lang="ru-RU" sz="11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200 млн руб. если:</a:t>
            </a:r>
          </a:p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</a:t>
            </a:r>
            <a:r>
              <a:rPr lang="ru-RU" sz="1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новых рабочих мест с з</a:t>
            </a:r>
            <a:r>
              <a:rPr lang="en-US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 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&gt;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</a:t>
            </a:r>
            <a:r>
              <a:rPr lang="en-US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тыс. руб.</a:t>
            </a:r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ru-RU" sz="1100" dirty="0">
                <a:solidFill>
                  <a:schemeClr val="bg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Инвестиции от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 млрд руб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97208" name="Picture 3" descr="C:\Users\VelikanovVV\Desktop\heating-radiator.png"/>
          <p:cNvPicPr>
            <a:picLocks noChangeAspect="1" noChangeArrowheads="1"/>
          </p:cNvPicPr>
          <p:nvPr/>
        </p:nvPicPr>
        <p:blipFill>
          <a:blip r:embed="rId11">
            <a:biLevel thresh="50000"/>
          </a:blip>
          <a:srcRect/>
          <a:stretch>
            <a:fillRect/>
          </a:stretch>
        </p:blipFill>
        <p:spPr bwMode="auto">
          <a:xfrm>
            <a:off x="7960105" y="3700419"/>
            <a:ext cx="802216" cy="647851"/>
          </a:xfrm>
          <a:prstGeom prst="rect">
            <a:avLst/>
          </a:prstGeom>
          <a:noFill/>
        </p:spPr>
      </p:pic>
      <p:grpSp>
        <p:nvGrpSpPr>
          <p:cNvPr id="128" name="그룹 44"/>
          <p:cNvGrpSpPr/>
          <p:nvPr/>
        </p:nvGrpSpPr>
        <p:grpSpPr>
          <a:xfrm>
            <a:off x="7616825" y="4573166"/>
            <a:ext cx="1527175" cy="321892"/>
            <a:chOff x="460115" y="3496764"/>
            <a:chExt cx="1527175" cy="321892"/>
          </a:xfrm>
        </p:grpSpPr>
        <p:sp>
          <p:nvSpPr>
            <p:cNvPr id="1048777" name="TextBox 74"/>
            <p:cNvSpPr txBox="1"/>
            <p:nvPr/>
          </p:nvSpPr>
          <p:spPr bwMode="auto">
            <a:xfrm>
              <a:off x="460115" y="3587824"/>
              <a:ext cx="152717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ko-KR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048778" name="TextBox 75"/>
            <p:cNvSpPr txBox="1">
              <a:spLocks noChangeArrowheads="1"/>
            </p:cNvSpPr>
            <p:nvPr/>
          </p:nvSpPr>
          <p:spPr bwMode="auto">
            <a:xfrm>
              <a:off x="529965" y="3496764"/>
              <a:ext cx="13874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900" dirty="0">
                  <a:solidFill>
                    <a:schemeClr val="bg2"/>
                  </a:solidFill>
                  <a:latin typeface="Century Gothic" panose="020B0502020202020204" pitchFamily="34" charset="0"/>
                  <a:ea typeface="맑은 고딕" pitchFamily="50" charset="-127"/>
                  <a:cs typeface="Arial" pitchFamily="34" charset="0"/>
                </a:rPr>
                <a:t>Теплоснабжение</a:t>
              </a:r>
            </a:p>
          </p:txBody>
        </p:sp>
      </p:grpSp>
      <p:sp>
        <p:nvSpPr>
          <p:cNvPr id="1048779" name="TextBox 27"/>
          <p:cNvSpPr txBox="1"/>
          <p:nvPr/>
        </p:nvSpPr>
        <p:spPr>
          <a:xfrm>
            <a:off x="618596" y="506053"/>
            <a:ext cx="866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Субсидия для новых предприятий или </a:t>
            </a:r>
            <a:r>
              <a:rPr lang="ru-RU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предприятий,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расширяющих свои производственные </a:t>
            </a:r>
            <a:r>
              <a:rPr lang="ru-RU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мощности</a:t>
            </a:r>
            <a:endParaRPr lang="ru-RU" sz="1200" b="1" dirty="0">
              <a:solidFill>
                <a:schemeClr val="bg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213</Words>
  <Application>Microsoft Office PowerPoint</Application>
  <PresentationFormat>Экран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Lato</vt:lpstr>
      <vt:lpstr>Arial</vt:lpstr>
      <vt:lpstr>Raleway</vt:lpstr>
      <vt:lpstr>맑은 고딕</vt:lpstr>
      <vt:lpstr>Century Gothic</vt:lpstr>
      <vt:lpstr>swiss-2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1</cp:lastModifiedBy>
  <cp:revision>210</cp:revision>
  <cp:lastPrinted>2022-09-06T08:39:46Z</cp:lastPrinted>
  <dcterms:created xsi:type="dcterms:W3CDTF">2019-08-05T14:52:45Z</dcterms:created>
  <dcterms:modified xsi:type="dcterms:W3CDTF">2022-09-06T08:41:23Z</dcterms:modified>
</cp:coreProperties>
</file>