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356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4680"/>
        </a:fontRef>
        <a:srgbClr val="00468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7E5"/>
          </a:solidFill>
        </a:fill>
      </a:tcStyle>
    </a:wholeTbl>
    <a:band2H>
      <a:tcTxStyle/>
      <a:tcStyle>
        <a:tcBdr/>
        <a:fill>
          <a:solidFill>
            <a:srgbClr val="E7EC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E"/>
          </a:solidFill>
        </a:fill>
      </a:tcStyle>
    </a:wholeTbl>
    <a:band2H>
      <a:tcTxStyle/>
      <a:tcStyle>
        <a:tcBdr/>
        <a:fill>
          <a:solidFill>
            <a:srgbClr val="EFEF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4"/>
          </a:solidFill>
        </a:fill>
      </a:tcStyle>
    </a:wholeTbl>
    <a:band2H>
      <a:tcTxStyle/>
      <a:tcStyle>
        <a:tcBdr/>
        <a:fill>
          <a:solidFill>
            <a:srgbClr val="E8F2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560"/>
              </a:solidFill>
              <a:prstDash val="solid"/>
              <a:round/>
            </a:ln>
          </a:top>
          <a:bottom>
            <a:ln w="25400" cap="flat">
              <a:solidFill>
                <a:srgbClr val="00356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3560"/>
        </a:fontRef>
        <a:srgbClr val="00356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56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846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Раздел">
    <p:bg>
      <p:bgPr>
        <a:solidFill>
          <a:srgbClr val="003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MIIMO_Logo_monochrome_white_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807020"/>
            <a:ext cx="1676564" cy="152045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38175" y="815928"/>
            <a:ext cx="10915196" cy="341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38627" y="2098805"/>
            <a:ext cx="10914745" cy="2315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3"/>
          </p:nvPr>
        </p:nvSpPr>
        <p:spPr>
          <a:xfrm>
            <a:off x="638173" y="1193300"/>
            <a:ext cx="10915200" cy="258532"/>
          </a:xfrm>
          <a:prstGeom prst="rect">
            <a:avLst/>
          </a:prstGeom>
        </p:spPr>
        <p:txBody>
          <a:bodyPr/>
          <a:lstStyle/>
          <a:p>
            <a:pPr marL="107442" indent="-107442" defTabSz="429768">
              <a:spcBef>
                <a:spcPts val="400"/>
              </a:spcBef>
              <a:defRPr sz="1128"/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52888" y="6234432"/>
            <a:ext cx="284716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18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34" y="2577650"/>
            <a:ext cx="6400312" cy="386578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>
            <a:spLocks noGrp="1"/>
          </p:cNvSpPr>
          <p:nvPr>
            <p:ph type="pic" sz="quarter" idx="13"/>
          </p:nvPr>
        </p:nvSpPr>
        <p:spPr>
          <a:xfrm>
            <a:off x="6203913" y="2814197"/>
            <a:ext cx="4811753" cy="2988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35" y="1269216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pic" sz="quarter" idx="13"/>
          </p:nvPr>
        </p:nvSpPr>
        <p:spPr>
          <a:xfrm>
            <a:off x="1633490" y="1453375"/>
            <a:ext cx="4791170" cy="3077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8452888" y="6234432"/>
            <a:ext cx="284716" cy="2438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3"/>
          </p:nvPr>
        </p:nvSpPr>
        <p:spPr>
          <a:xfrm>
            <a:off x="839784" y="2057400"/>
            <a:ext cx="3932246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638630" y="457200"/>
            <a:ext cx="413339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638630" y="2057400"/>
            <a:ext cx="4133397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8724899" y="365125"/>
            <a:ext cx="2828477" cy="581183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668593" y="365125"/>
            <a:ext cx="7903907" cy="58118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11032335" y="6432551"/>
            <a:ext cx="1159667" cy="378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87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rgbClr val="BF9000"/>
              </a:gs>
            </a:gsLst>
            <a:lin ang="27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/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515939" y="174924"/>
            <a:ext cx="9583505" cy="861776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ct val="100000"/>
              </a:lnSpc>
              <a:defRPr>
                <a:solidFill>
                  <a:schemeClr val="accent1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xfrm>
            <a:off x="515934" y="6354976"/>
            <a:ext cx="6096004" cy="32316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571498" indent="-114298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0414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498600" indent="-127000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1971675" indent="-142875">
              <a:lnSpc>
                <a:spcPct val="100000"/>
              </a:lnSpc>
              <a:spcBef>
                <a:spcPts val="0"/>
              </a:spcBef>
              <a:buFontTx/>
              <a:defRPr sz="1000">
                <a:solidFill>
                  <a:srgbClr val="53535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6" name="Shape 186"/>
          <p:cNvSpPr>
            <a:spLocks noGrp="1"/>
          </p:cNvSpPr>
          <p:nvPr>
            <p:ph type="pic" sz="quarter" idx="13"/>
          </p:nvPr>
        </p:nvSpPr>
        <p:spPr>
          <a:xfrm>
            <a:off x="8962435" y="1341437"/>
            <a:ext cx="2721252" cy="32077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11347463" y="6473182"/>
            <a:ext cx="312496" cy="29463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56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2756941" y="540749"/>
            <a:ext cx="6678116" cy="366226"/>
          </a:xfrm>
          <a:prstGeom prst="rect">
            <a:avLst/>
          </a:prstGeom>
        </p:spPr>
        <p:txBody>
          <a:bodyPr lIns="0" tIns="0" rIns="0" bIns="0" anchor="t"/>
          <a:lstStyle>
            <a:lvl1pPr defTabSz="554804">
              <a:lnSpc>
                <a:spcPct val="100000"/>
              </a:lnSpc>
              <a:defRPr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609600" y="1579135"/>
            <a:ext cx="10972800" cy="45265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55480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xfrm>
            <a:off x="11823144" y="6423231"/>
            <a:ext cx="225852" cy="191902"/>
          </a:xfrm>
          <a:prstGeom prst="rect">
            <a:avLst/>
          </a:prstGeom>
        </p:spPr>
        <p:txBody>
          <a:bodyPr lIns="0" tIns="0" rIns="0" bIns="0" anchor="t"/>
          <a:lstStyle>
            <a:lvl1pPr indent="38100" algn="l" defTabSz="554804">
              <a:lnSpc>
                <a:spcPts val="1500"/>
              </a:lnSpc>
              <a:defRPr sz="1400" b="0" spc="-45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-22782" y="-3698"/>
            <a:ext cx="442102" cy="6865395"/>
          </a:xfrm>
          <a:prstGeom prst="rect">
            <a:avLst/>
          </a:prstGeom>
          <a:solidFill>
            <a:srgbClr val="53586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10763">
              <a:spcBef>
                <a:spcPts val="1000"/>
              </a:spcBef>
              <a:defRPr sz="14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31" name="image4.png" descr="Group 3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" y="308137"/>
            <a:ext cx="278395" cy="20869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952995" y="296538"/>
            <a:ext cx="10286011" cy="317183"/>
          </a:xfrm>
          <a:prstGeom prst="rect">
            <a:avLst/>
          </a:prstGeom>
        </p:spPr>
        <p:txBody>
          <a:bodyPr lIns="0" tIns="0" rIns="0" bIns="0" anchor="t"/>
          <a:lstStyle>
            <a:lvl1pPr defTabSz="457200">
              <a:lnSpc>
                <a:spcPct val="100000"/>
              </a:lnSpc>
              <a:defRPr sz="2000" b="1" cap="all">
                <a:solidFill>
                  <a:srgbClr val="535861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-20442" y="6426722"/>
            <a:ext cx="434789" cy="431801"/>
          </a:xfrm>
          <a:prstGeom prst="rect">
            <a:avLst/>
          </a:prstGeom>
        </p:spPr>
        <p:txBody>
          <a:bodyPr lIns="133350" tIns="133350" rIns="133350" bIns="133350"/>
          <a:lstStyle>
            <a:lvl1pPr algn="ctr" defTabSz="410763">
              <a:spcBef>
                <a:spcPts val="1000"/>
              </a:spcBef>
              <a:defRPr sz="11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247893" y="1371690"/>
            <a:ext cx="9697275" cy="550846"/>
          </a:xfrm>
          <a:prstGeom prst="rect">
            <a:avLst/>
          </a:prstGeom>
        </p:spPr>
        <p:txBody>
          <a:bodyPr lIns="0" tIns="0" rIns="0" bIns="0" anchor="t"/>
          <a:lstStyle>
            <a:lvl1pPr defTabSz="305741">
              <a:lnSpc>
                <a:spcPct val="100000"/>
              </a:lnSpc>
              <a:defRPr sz="3400" b="1">
                <a:solidFill>
                  <a:srgbClr val="EA4B77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734073" y="1578071"/>
            <a:ext cx="10724916" cy="92622"/>
          </a:xfrm>
          <a:prstGeom prst="rect">
            <a:avLst/>
          </a:prstGeom>
        </p:spPr>
        <p:txBody>
          <a:bodyPr lIns="0" tIns="0" rIns="0" bIns="0"/>
          <a:lstStyle>
            <a:lvl1pPr marL="0" indent="0" defTabSz="30574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0" defTabSz="30574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0" defTabSz="30574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0" defTabSz="30574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0" defTabSz="30574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11331989" y="6380900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defTabSz="204923">
              <a:defRPr sz="8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638630" y="1681163"/>
            <a:ext cx="5358947" cy="82391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381170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sz="quarter" idx="13"/>
          </p:nvPr>
        </p:nvSpPr>
        <p:spPr>
          <a:xfrm>
            <a:off x="761680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477825" y="1979314"/>
            <a:ext cx="2960751" cy="2862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4"/>
          </p:nvPr>
        </p:nvSpPr>
        <p:spPr>
          <a:xfrm>
            <a:off x="4477825" y="2278581"/>
            <a:ext cx="296075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sz="quarter" idx="15"/>
          </p:nvPr>
        </p:nvSpPr>
        <p:spPr>
          <a:xfrm>
            <a:off x="5398163" y="3928671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6"/>
          </p:nvPr>
        </p:nvSpPr>
        <p:spPr>
          <a:xfrm>
            <a:off x="9114308" y="3928671"/>
            <a:ext cx="2743203" cy="286238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7"/>
          </p:nvPr>
        </p:nvSpPr>
        <p:spPr>
          <a:xfrm>
            <a:off x="9114308" y="4227938"/>
            <a:ext cx="274320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pic" sz="quarter" idx="13"/>
          </p:nvPr>
        </p:nvSpPr>
        <p:spPr>
          <a:xfrm>
            <a:off x="761680" y="3898996"/>
            <a:ext cx="3603743" cy="23963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quarter" idx="14"/>
          </p:nvPr>
        </p:nvSpPr>
        <p:spPr>
          <a:xfrm>
            <a:off x="5398163" y="1979314"/>
            <a:ext cx="3603743" cy="23963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14308" y="2864373"/>
            <a:ext cx="2439064" cy="2862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13151C"/>
                </a:solidFill>
              </a:defRPr>
            </a:lvl1pPr>
            <a:lvl2pPr marL="617219" indent="-160019">
              <a:buFontTx/>
              <a:defRPr sz="1400">
                <a:solidFill>
                  <a:srgbClr val="13151C"/>
                </a:solidFill>
              </a:defRPr>
            </a:lvl2pPr>
            <a:lvl3pPr marL="1092200" indent="-177800">
              <a:buFontTx/>
              <a:defRPr sz="1400">
                <a:solidFill>
                  <a:srgbClr val="13151C"/>
                </a:solidFill>
              </a:defRPr>
            </a:lvl3pPr>
            <a:lvl4pPr marL="1549400" indent="-177800">
              <a:buFontTx/>
              <a:defRPr sz="1400">
                <a:solidFill>
                  <a:srgbClr val="13151C"/>
                </a:solidFill>
              </a:defRPr>
            </a:lvl4pPr>
            <a:lvl5pPr marL="2028825" indent="-200025">
              <a:buFontTx/>
              <a:defRPr sz="1400">
                <a:solidFill>
                  <a:srgbClr val="13151C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5"/>
          </p:nvPr>
        </p:nvSpPr>
        <p:spPr>
          <a:xfrm>
            <a:off x="9114308" y="3163640"/>
            <a:ext cx="2439063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6"/>
          </p:nvPr>
        </p:nvSpPr>
        <p:spPr>
          <a:xfrm>
            <a:off x="4477825" y="4910835"/>
            <a:ext cx="2960751" cy="286238"/>
          </a:xfrm>
          <a:prstGeom prst="rect">
            <a:avLst/>
          </a:prstGeom>
        </p:spPr>
        <p:txBody>
          <a:bodyPr/>
          <a:lstStyle/>
          <a:p>
            <a:pPr marL="125730" indent="-125730" defTabSz="502920">
              <a:spcBef>
                <a:spcPts val="500"/>
              </a:spcBef>
              <a:defRPr sz="1320"/>
            </a:pP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7"/>
          </p:nvPr>
        </p:nvSpPr>
        <p:spPr>
          <a:xfrm>
            <a:off x="4477825" y="5210102"/>
            <a:ext cx="2960751" cy="341638"/>
          </a:xfrm>
          <a:prstGeom prst="rect">
            <a:avLst/>
          </a:prstGeom>
        </p:spPr>
        <p:txBody>
          <a:bodyPr/>
          <a:lstStyle/>
          <a:p>
            <a:pPr marL="157734" indent="-157734" defTabSz="630936">
              <a:spcBef>
                <a:spcPts val="600"/>
              </a:spcBef>
              <a:defRPr sz="1656"/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501" y="1459021"/>
            <a:ext cx="5129001" cy="5128996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3762488" y="2355176"/>
            <a:ext cx="4673311" cy="26691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pic>
        <p:nvPicPr>
          <p:cNvPr id="107" name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47" y="2357107"/>
            <a:ext cx="6400306" cy="386578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pic" sz="quarter" idx="13"/>
          </p:nvPr>
        </p:nvSpPr>
        <p:spPr>
          <a:xfrm>
            <a:off x="3691702" y="2541266"/>
            <a:ext cx="4791176" cy="3077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68588" y="75789"/>
            <a:ext cx="5163137" cy="218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38627" y="365125"/>
            <a:ext cx="10914745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38627" y="1825625"/>
            <a:ext cx="10914745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268658" y="6485256"/>
            <a:ext cx="284716" cy="243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 b="1">
                <a:solidFill>
                  <a:srgbClr val="BFBFB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9" r:id="rId18"/>
    <p:sldLayoutId id="2147483671" r:id="rId19"/>
    <p:sldLayoutId id="2147483672" r:id="rId2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 Semilight"/>
          <a:ea typeface="Segoe UI Semilight"/>
          <a:cs typeface="Segoe UI Semilight"/>
          <a:sym typeface="Segoe UI Semi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1pPr>
      <a:lvl2pPr marL="7315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4680"/>
          </a:solidFill>
          <a:uFillTx/>
          <a:latin typeface="Segoe UI"/>
          <a:ea typeface="Segoe UI"/>
          <a:cs typeface="Segoe UI"/>
          <a:sym typeface="Segoe U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goe U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igital.gov.ru/ru/activity/govservices/1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hyperlink" Target="https://frpmo.ru/%D0%B3%D1%80%D0%B0%D0%BD%D1%82/" TargetMode="External"/><Relationship Id="rId7" Type="http://schemas.openxmlformats.org/officeDocument/2006/relationships/image" Target="../media/image15.t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tif"/><Relationship Id="rId4" Type="http://schemas.openxmlformats.org/officeDocument/2006/relationships/image" Target="../media/image12.png"/><Relationship Id="rId9" Type="http://schemas.openxmlformats.org/officeDocument/2006/relationships/image" Target="../media/image1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638628" y="2662758"/>
            <a:ext cx="10914744" cy="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Поддержка бизнеса в Подмосковье</a:t>
            </a:r>
          </a:p>
        </p:txBody>
      </p:sp>
      <p:sp>
        <p:nvSpPr>
          <p:cNvPr id="252" name="Shape 252"/>
          <p:cNvSpPr/>
          <p:nvPr/>
        </p:nvSpPr>
        <p:spPr>
          <a:xfrm>
            <a:off x="8534696" y="5907087"/>
            <a:ext cx="3259978" cy="4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13816">
              <a:lnSpc>
                <a:spcPct val="90000"/>
              </a:lnSpc>
              <a:spcBef>
                <a:spcPts val="800"/>
              </a:spcBef>
              <a:defRPr sz="21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Май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323112" y="693255"/>
            <a:ext cx="6822310" cy="5186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defRPr sz="2000" b="1" u="sng">
                <a:solidFill>
                  <a:srgbClr val="009051"/>
                </a:solidFill>
                <a:latin typeface="Segoe UI"/>
                <a:ea typeface="Segoe UI"/>
                <a:cs typeface="Segoe UI"/>
                <a:sym typeface="Segoe UI"/>
              </a:defRPr>
            </a:pPr>
            <a:endParaRPr lang="ru-RU" sz="28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lang="ru-RU" dirty="0"/>
              <a:t>Принять на работу 5 и более новых сотрудников с высшим образованием</a:t>
            </a:r>
            <a:br>
              <a:rPr lang="ru-RU" dirty="0"/>
            </a:br>
            <a:r>
              <a:rPr lang="ru-RU" sz="1000" dirty="0"/>
              <a:t>(полный рабочий день, зарплата от 120 </a:t>
            </a:r>
            <a:r>
              <a:rPr lang="ru-RU" sz="1000" dirty="0" err="1"/>
              <a:t>тыс</a:t>
            </a:r>
            <a:r>
              <a:rPr lang="ru-RU" sz="1000" dirty="0"/>
              <a:t> ₽ в месяц, не работал в МО последние 2 года)</a:t>
            </a:r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Получи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аккредитацию</a:t>
            </a:r>
            <a:r>
              <a:rPr dirty="0"/>
              <a:t> </a:t>
            </a:r>
            <a:r>
              <a:rPr dirty="0" err="1"/>
              <a:t>Минцифры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</a:t>
            </a:r>
            <a:br>
              <a:rPr dirty="0"/>
            </a:br>
            <a:r>
              <a:rPr sz="1200" dirty="0"/>
              <a:t>(</a:t>
            </a:r>
            <a:r>
              <a:rPr sz="12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описание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sz="1200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порядка</a:t>
            </a:r>
            <a:r>
              <a:rPr sz="1200"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Сда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отчетность</a:t>
            </a:r>
            <a:r>
              <a:rPr dirty="0"/>
              <a:t> в </a:t>
            </a:r>
            <a:r>
              <a:rPr dirty="0" err="1"/>
              <a:t>налоговую</a:t>
            </a:r>
            <a:r>
              <a:rPr dirty="0"/>
              <a:t> и </a:t>
            </a:r>
            <a:r>
              <a:rPr dirty="0" err="1"/>
              <a:t>фонды</a:t>
            </a:r>
            <a:r>
              <a:rPr dirty="0"/>
              <a:t> </a:t>
            </a:r>
            <a:br>
              <a:rPr dirty="0"/>
            </a:br>
            <a:r>
              <a:rPr sz="1200" dirty="0"/>
              <a:t>(</a:t>
            </a:r>
            <a:r>
              <a:rPr sz="1200" dirty="0" err="1"/>
              <a:t>начиная</a:t>
            </a:r>
            <a:r>
              <a:rPr sz="1200" dirty="0"/>
              <a:t> </a:t>
            </a:r>
            <a:r>
              <a:rPr sz="1200" dirty="0" err="1"/>
              <a:t>со</a:t>
            </a:r>
            <a:r>
              <a:rPr sz="1200" dirty="0"/>
              <a:t> 2 </a:t>
            </a:r>
            <a:r>
              <a:rPr sz="1200" dirty="0" err="1"/>
              <a:t>квартала</a:t>
            </a:r>
            <a:r>
              <a:rPr sz="1200" dirty="0"/>
              <a:t> 2022)</a:t>
            </a:r>
            <a:endParaRPr sz="900" dirty="0"/>
          </a:p>
          <a:p>
            <a:pPr marL="171450" indent="-171450">
              <a:lnSpc>
                <a:spcPct val="107000"/>
              </a:lnSpc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Пода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заявку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получение</a:t>
            </a:r>
            <a:r>
              <a:rPr dirty="0"/>
              <a:t> </a:t>
            </a:r>
            <a:r>
              <a:rPr dirty="0" err="1"/>
              <a:t>гранта</a:t>
            </a:r>
            <a:r>
              <a:rPr dirty="0"/>
              <a:t> </a:t>
            </a:r>
            <a:br>
              <a:rPr dirty="0"/>
            </a:br>
            <a:r>
              <a:rPr sz="1200" dirty="0">
                <a:solidFill>
                  <a:srgbClr val="272F3A"/>
                </a:solidFill>
              </a:rPr>
              <a:t>(в </a:t>
            </a:r>
            <a:r>
              <a:rPr sz="1200" dirty="0" err="1">
                <a:solidFill>
                  <a:srgbClr val="272F3A"/>
                </a:solidFill>
              </a:rPr>
              <a:t>течение</a:t>
            </a:r>
            <a:r>
              <a:rPr sz="1200" dirty="0">
                <a:solidFill>
                  <a:srgbClr val="272F3A"/>
                </a:solidFill>
              </a:rPr>
              <a:t> 1 </a:t>
            </a:r>
            <a:r>
              <a:rPr sz="1200" dirty="0" err="1">
                <a:solidFill>
                  <a:srgbClr val="272F3A"/>
                </a:solidFill>
              </a:rPr>
              <a:t>месяца</a:t>
            </a:r>
            <a:r>
              <a:rPr sz="1200" dirty="0">
                <a:solidFill>
                  <a:srgbClr val="272F3A"/>
                </a:solidFill>
              </a:rPr>
              <a:t>, </a:t>
            </a:r>
            <a:r>
              <a:rPr sz="1200" dirty="0" err="1">
                <a:solidFill>
                  <a:srgbClr val="272F3A"/>
                </a:solidFill>
              </a:rPr>
              <a:t>следующего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за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отчетным</a:t>
            </a:r>
            <a:r>
              <a:rPr sz="1200" dirty="0">
                <a:solidFill>
                  <a:srgbClr val="272F3A"/>
                </a:solidFill>
              </a:rPr>
              <a:t> </a:t>
            </a:r>
            <a:r>
              <a:rPr sz="1200" dirty="0" err="1">
                <a:solidFill>
                  <a:srgbClr val="272F3A"/>
                </a:solidFill>
              </a:rPr>
              <a:t>кварталом</a:t>
            </a:r>
            <a:r>
              <a:rPr sz="1200" dirty="0">
                <a:solidFill>
                  <a:srgbClr val="272F3A"/>
                </a:solidFill>
              </a:rPr>
              <a:t>)</a:t>
            </a:r>
            <a:r>
              <a:rPr sz="1200" dirty="0"/>
              <a:t>:</a:t>
            </a:r>
            <a:endParaRPr sz="900" dirty="0"/>
          </a:p>
          <a:p>
            <a:pPr marL="371475" lvl="1" indent="-142875">
              <a:lnSpc>
                <a:spcPct val="107000"/>
              </a:lnSpc>
              <a:buSzPct val="100000"/>
              <a:buFont typeface="Arial"/>
              <a:buChar char="●"/>
              <a:defRPr sz="1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b="1" dirty="0" err="1"/>
              <a:t>Заполнить</a:t>
            </a:r>
            <a:r>
              <a:rPr b="1" dirty="0"/>
              <a:t> </a:t>
            </a:r>
            <a:r>
              <a:rPr b="1" dirty="0" err="1"/>
              <a:t>простую</a:t>
            </a:r>
            <a:r>
              <a:rPr b="1" dirty="0"/>
              <a:t> </a:t>
            </a:r>
            <a:r>
              <a:rPr b="1" dirty="0" err="1"/>
              <a:t>форму</a:t>
            </a:r>
            <a:r>
              <a:rPr b="1" dirty="0"/>
              <a:t> </a:t>
            </a:r>
            <a:r>
              <a:rPr b="1" dirty="0" err="1"/>
              <a:t>на</a:t>
            </a:r>
            <a:r>
              <a:rPr b="1" dirty="0"/>
              <a:t> РПГУ</a:t>
            </a:r>
            <a:r>
              <a:rPr lang="ru-RU" b="1" dirty="0"/>
              <a:t> -  </a:t>
            </a:r>
            <a:r>
              <a:rPr lang="ru-RU" b="1" dirty="0">
                <a:solidFill>
                  <a:schemeClr val="accent6"/>
                </a:solidFill>
              </a:rPr>
              <a:t>доступна с 12  мая 2022</a:t>
            </a:r>
            <a:endParaRPr b="1" dirty="0">
              <a:solidFill>
                <a:schemeClr val="accent6"/>
              </a:solidFill>
            </a:endParaRPr>
          </a:p>
          <a:p>
            <a:pPr marL="371475" lvl="1" indent="-142875">
              <a:lnSpc>
                <a:spcPct val="107000"/>
              </a:lnSpc>
              <a:spcBef>
                <a:spcPts val="1200"/>
              </a:spcBef>
              <a:buSzPct val="100000"/>
              <a:buFont typeface="Arial"/>
              <a:buChar char="●"/>
              <a:defRPr sz="12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Указа</a:t>
            </a:r>
            <a:r>
              <a:rPr dirty="0" err="1">
                <a:solidFill>
                  <a:srgbClr val="272F3A"/>
                </a:solidFill>
              </a:rPr>
              <a:t>ть</a:t>
            </a:r>
            <a:r>
              <a:rPr dirty="0"/>
              <a:t> </a:t>
            </a:r>
            <a:r>
              <a:rPr dirty="0" err="1"/>
              <a:t>данные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сотрудников</a:t>
            </a:r>
            <a:r>
              <a:rPr dirty="0"/>
              <a:t> (ФИО, ИНН, </a:t>
            </a:r>
            <a:r>
              <a:rPr dirty="0" err="1"/>
              <a:t>зарплата</a:t>
            </a:r>
            <a:r>
              <a:rPr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spcBef>
                <a:spcPts val="1200"/>
              </a:spcBef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Проверка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ИТ-</a:t>
            </a:r>
            <a:r>
              <a:rPr dirty="0" err="1"/>
              <a:t>компании</a:t>
            </a:r>
            <a:r>
              <a:rPr dirty="0"/>
              <a:t>*</a:t>
            </a:r>
            <a:br>
              <a:rPr dirty="0"/>
            </a:br>
            <a:r>
              <a:rPr sz="1200" dirty="0"/>
              <a:t>(1 </a:t>
            </a:r>
            <a:r>
              <a:rPr sz="1200" dirty="0" err="1"/>
              <a:t>месяц</a:t>
            </a:r>
            <a:r>
              <a:rPr sz="1200" dirty="0"/>
              <a:t> </a:t>
            </a:r>
            <a:r>
              <a:rPr sz="1200" dirty="0" err="1"/>
              <a:t>после</a:t>
            </a:r>
            <a:r>
              <a:rPr sz="1200" dirty="0"/>
              <a:t> </a:t>
            </a:r>
            <a:r>
              <a:rPr sz="1200" dirty="0" err="1"/>
              <a:t>подачи</a:t>
            </a:r>
            <a:r>
              <a:rPr sz="1200" dirty="0"/>
              <a:t> </a:t>
            </a:r>
            <a:r>
              <a:rPr sz="1200" dirty="0" err="1"/>
              <a:t>заявки</a:t>
            </a:r>
            <a:r>
              <a:rPr sz="1200" dirty="0"/>
              <a:t>)</a:t>
            </a:r>
            <a:endParaRPr sz="900" dirty="0"/>
          </a:p>
          <a:p>
            <a:pPr marL="171450" indent="-171450">
              <a:lnSpc>
                <a:spcPct val="107000"/>
              </a:lnSpc>
              <a:buSzPct val="100000"/>
              <a:buAutoNum type="arabicPeriod"/>
              <a:defRPr sz="20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Подпис</a:t>
            </a:r>
            <a:r>
              <a:rPr dirty="0" err="1">
                <a:solidFill>
                  <a:srgbClr val="272F3A"/>
                </a:solidFill>
              </a:rPr>
              <a:t>ать</a:t>
            </a:r>
            <a:r>
              <a:rPr dirty="0">
                <a:solidFill>
                  <a:srgbClr val="272F3A"/>
                </a:solidFill>
              </a:rPr>
              <a:t> </a:t>
            </a:r>
            <a:r>
              <a:rPr dirty="0" err="1"/>
              <a:t>соглашение</a:t>
            </a:r>
            <a:r>
              <a:rPr dirty="0"/>
              <a:t> и </a:t>
            </a:r>
            <a:r>
              <a:rPr dirty="0" err="1"/>
              <a:t>получить</a:t>
            </a:r>
            <a:r>
              <a:rPr dirty="0"/>
              <a:t> </a:t>
            </a:r>
            <a:r>
              <a:rPr dirty="0" err="1"/>
              <a:t>грант</a:t>
            </a:r>
            <a:endParaRPr b="1" dirty="0"/>
          </a:p>
          <a:p>
            <a:pPr>
              <a:lnSpc>
                <a:spcPct val="107000"/>
              </a:lnSpc>
              <a:defRPr sz="800">
                <a:latin typeface="Segoe UI"/>
                <a:ea typeface="Segoe UI"/>
                <a:cs typeface="Segoe UI"/>
                <a:sym typeface="Segoe UI"/>
              </a:defRPr>
            </a:pPr>
            <a:endParaRPr b="1" dirty="0"/>
          </a:p>
          <a:p>
            <a:pPr>
              <a:lnSpc>
                <a:spcPct val="107000"/>
              </a:lnSpc>
              <a:defRPr sz="8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* </a:t>
            </a:r>
            <a:r>
              <a:rPr dirty="0" err="1"/>
              <a:t>проверка</a:t>
            </a:r>
            <a:r>
              <a:rPr dirty="0"/>
              <a:t> </a:t>
            </a:r>
            <a:r>
              <a:rPr dirty="0" err="1"/>
              <a:t>через</a:t>
            </a:r>
            <a:r>
              <a:rPr dirty="0"/>
              <a:t> СМЭВ с ПФР, ФНС</a:t>
            </a:r>
          </a:p>
        </p:txBody>
      </p:sp>
      <p:pic>
        <p:nvPicPr>
          <p:cNvPr id="393" name="image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73" y="131537"/>
            <a:ext cx="4657700" cy="6594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20" y="3780004"/>
            <a:ext cx="1070374" cy="85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4948" y="3737092"/>
            <a:ext cx="250323" cy="12873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323112" y="77288"/>
            <a:ext cx="10814051" cy="561718"/>
          </a:xfrm>
          <a:prstGeom prst="rect">
            <a:avLst/>
          </a:prstGeom>
        </p:spPr>
        <p:txBody>
          <a:bodyPr/>
          <a:lstStyle>
            <a:lvl1pPr defTabSz="877822">
              <a:defRPr sz="3000">
                <a:solidFill>
                  <a:srgbClr val="17375E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ПОРЯДОК ПОЛУЧЕНИЯ ГРАНТА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76384" y="1577799"/>
            <a:ext cx="5179456" cy="2050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1. Налоговые преференции: </a:t>
            </a:r>
            <a:br/>
            <a:r>
              <a:rPr sz="1200"/>
              <a:t>	</a:t>
            </a:r>
            <a:r>
              <a:rPr sz="1200" b="0"/>
              <a:t>налог на прибыль – </a:t>
            </a:r>
            <a:r>
              <a:rPr sz="1200"/>
              <a:t>0%</a:t>
            </a:r>
            <a:r>
              <a:rPr sz="1200" b="0"/>
              <a:t> (до 31.12.2024),</a:t>
            </a:r>
            <a:br>
              <a:rPr sz="1200" b="0"/>
            </a:br>
            <a:r>
              <a:rPr sz="1200" b="0"/>
              <a:t>	снижение тарифов страховых взносов с 14% до 7,6%, </a:t>
            </a:r>
            <a:br>
              <a:rPr sz="1200" b="0"/>
            </a:br>
            <a:r>
              <a:rPr sz="1200" b="0"/>
              <a:t>	освобождение от уплаты НДС.</a:t>
            </a:r>
            <a:endParaRPr sz="9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2. Финансовые преференции: </a:t>
            </a:r>
            <a:br/>
            <a:r>
              <a:rPr sz="1200"/>
              <a:t>	</a:t>
            </a:r>
            <a:r>
              <a:rPr sz="1200" b="0"/>
              <a:t>кредитные каникулы (</a:t>
            </a:r>
            <a:r>
              <a:rPr sz="1200"/>
              <a:t>до 6 мес</a:t>
            </a:r>
            <a:r>
              <a:rPr sz="1200" b="0"/>
              <a:t>.) для субъектов МСП,</a:t>
            </a:r>
            <a:br>
              <a:rPr sz="1200" b="0"/>
            </a:br>
            <a:r>
              <a:rPr sz="1200" b="0"/>
              <a:t>	льготные кредиты по ставке </a:t>
            </a:r>
            <a:r>
              <a:rPr sz="1200"/>
              <a:t>не более 3%.</a:t>
            </a:r>
            <a:endParaRPr sz="9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3. Грантовая поддержка: </a:t>
            </a:r>
            <a:br/>
            <a:r>
              <a:rPr sz="1200"/>
              <a:t>	</a:t>
            </a:r>
            <a:r>
              <a:rPr sz="1200" b="0"/>
              <a:t>гранты на перспективные разработки в области IT.</a:t>
            </a:r>
          </a:p>
        </p:txBody>
      </p:sp>
      <p:sp>
        <p:nvSpPr>
          <p:cNvPr id="399" name="Shape 399"/>
          <p:cNvSpPr/>
          <p:nvPr/>
        </p:nvSpPr>
        <p:spPr>
          <a:xfrm>
            <a:off x="489944" y="3799409"/>
            <a:ext cx="5056539" cy="2359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4. Упрощенное трудоустройство иностранных работников IT: </a:t>
            </a:r>
            <a:br/>
            <a:r>
              <a:rPr sz="1200"/>
              <a:t>	</a:t>
            </a:r>
            <a:r>
              <a:rPr sz="1200" b="0"/>
              <a:t>уведомительный порядок при трудоустройстве, </a:t>
            </a:r>
            <a:br>
              <a:rPr sz="1200" b="0"/>
            </a:br>
            <a:r>
              <a:rPr sz="1200" b="0"/>
              <a:t>	упрощенный порядок получения вида на жительство.</a:t>
            </a:r>
            <a:endParaRPr sz="120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5. Снижение административной нагрузки: </a:t>
            </a:r>
            <a:br/>
            <a:r>
              <a:rPr sz="1200"/>
              <a:t>	</a:t>
            </a:r>
            <a:r>
              <a:rPr sz="1200" b="0"/>
              <a:t>мораторий на проведение проверок </a:t>
            </a:r>
            <a:r>
              <a:rPr sz="1200"/>
              <a:t>до конца 2024 г.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6. Льготная ипотека: </a:t>
            </a:r>
            <a:br/>
            <a:r>
              <a:rPr sz="1200"/>
              <a:t>	</a:t>
            </a:r>
            <a:r>
              <a:rPr sz="1200" b="0"/>
              <a:t>льготная ипотека для сотрудников IT-компаний </a:t>
            </a:r>
            <a:r>
              <a:rPr sz="1200"/>
              <a:t>под 5%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7. Отсрочка от армии: </a:t>
            </a:r>
            <a:br/>
            <a:r>
              <a:rPr sz="1200"/>
              <a:t>	</a:t>
            </a:r>
            <a:r>
              <a:rPr sz="1200" b="0"/>
              <a:t>для профильных специалистов IT-компаний </a:t>
            </a:r>
            <a:r>
              <a:rPr sz="1200"/>
              <a:t>до 27 лет</a:t>
            </a:r>
            <a:r>
              <a:rPr sz="1200" b="0"/>
              <a:t>.</a:t>
            </a:r>
          </a:p>
        </p:txBody>
      </p:sp>
      <p:sp>
        <p:nvSpPr>
          <p:cNvPr id="400" name="Shape 400"/>
          <p:cNvSpPr/>
          <p:nvPr/>
        </p:nvSpPr>
        <p:spPr>
          <a:xfrm>
            <a:off x="410413" y="912331"/>
            <a:ext cx="3700281" cy="26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algn="just"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ФЕДЕРАЛЬНЫЕ МЕРЫ ПОДДЕРЖКИ</a:t>
            </a:r>
          </a:p>
        </p:txBody>
      </p:sp>
      <p:sp>
        <p:nvSpPr>
          <p:cNvPr id="401" name="Shape 401"/>
          <p:cNvSpPr/>
          <p:nvPr/>
        </p:nvSpPr>
        <p:spPr>
          <a:xfrm>
            <a:off x="6355131" y="912331"/>
            <a:ext cx="5482100" cy="26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РЕГИОНАЛЬНЫЕ МЕРЫ ПОДДЕРЖКИ ПОДМОСКОВЬЯ</a:t>
            </a:r>
          </a:p>
        </p:txBody>
      </p:sp>
      <p:sp>
        <p:nvSpPr>
          <p:cNvPr id="402" name="Shape 402"/>
          <p:cNvSpPr/>
          <p:nvPr/>
        </p:nvSpPr>
        <p:spPr>
          <a:xfrm>
            <a:off x="6343903" y="3887763"/>
            <a:ext cx="5504558" cy="231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400" b="1" i="1">
                <a:solidFill>
                  <a:srgbClr val="009051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НОВОЕ</a:t>
            </a:r>
            <a:r>
              <a:rPr i="0" dirty="0"/>
              <a:t>:</a:t>
            </a:r>
          </a:p>
          <a:p>
            <a:pPr marL="171450" indent="-171450" defTabSz="410763">
              <a:lnSpc>
                <a:spcPct val="107000"/>
              </a:lnSpc>
              <a:spcBef>
                <a:spcPts val="400"/>
              </a:spcBef>
              <a:buSzPct val="100000"/>
              <a:buAutoNum type="arabicPeriod"/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ГРАНТ </a:t>
            </a:r>
            <a:r>
              <a:rPr dirty="0" err="1"/>
              <a:t>для</a:t>
            </a:r>
            <a:r>
              <a:rPr dirty="0"/>
              <a:t> ИТ </a:t>
            </a:r>
            <a:r>
              <a:rPr dirty="0" err="1"/>
              <a:t>компаний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новые</a:t>
            </a:r>
            <a:r>
              <a:rPr dirty="0"/>
              <a:t> РАБОЧИЕ МЕСТА в </a:t>
            </a:r>
            <a:r>
              <a:rPr dirty="0" err="1"/>
              <a:t>Подмосковье</a:t>
            </a:r>
            <a:endParaRPr dirty="0"/>
          </a:p>
          <a:p>
            <a:pPr defTabSz="410763">
              <a:lnSpc>
                <a:spcPct val="107000"/>
              </a:lnSpc>
              <a:spcBef>
                <a:spcPts val="400"/>
              </a:spcBef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171450" indent="-171450" defTabSz="410763">
              <a:lnSpc>
                <a:spcPct val="107000"/>
              </a:lnSpc>
              <a:spcBef>
                <a:spcPts val="400"/>
              </a:spcBef>
              <a:buSzPct val="100000"/>
              <a:buAutoNum type="arabicPeriod" startAt="2"/>
              <a:defRPr sz="14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Особые</a:t>
            </a:r>
            <a:r>
              <a:rPr dirty="0"/>
              <a:t> </a:t>
            </a:r>
            <a:r>
              <a:rPr dirty="0" err="1"/>
              <a:t>условия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производителей</a:t>
            </a:r>
            <a:r>
              <a:rPr dirty="0"/>
              <a:t> ИТ- </a:t>
            </a:r>
            <a:r>
              <a:rPr dirty="0" err="1"/>
              <a:t>оборудования</a:t>
            </a:r>
            <a:r>
              <a:rPr dirty="0"/>
              <a:t> в </a:t>
            </a:r>
            <a:r>
              <a:rPr dirty="0" err="1"/>
              <a:t>рамках</a:t>
            </a:r>
            <a:r>
              <a:rPr dirty="0"/>
              <a:t> </a:t>
            </a:r>
            <a:r>
              <a:rPr dirty="0" err="1"/>
              <a:t>инвестиционного</a:t>
            </a:r>
            <a:r>
              <a:rPr dirty="0"/>
              <a:t> </a:t>
            </a:r>
            <a:r>
              <a:rPr dirty="0" err="1"/>
              <a:t>налогового</a:t>
            </a:r>
            <a:r>
              <a:rPr dirty="0"/>
              <a:t> </a:t>
            </a:r>
            <a:r>
              <a:rPr dirty="0" err="1"/>
              <a:t>вычета</a:t>
            </a:r>
            <a:r>
              <a:rPr dirty="0"/>
              <a:t> (ИНВ):</a:t>
            </a:r>
          </a:p>
          <a:p>
            <a:pPr indent="180339" defTabSz="410763">
              <a:lnSpc>
                <a:spcPct val="107000"/>
              </a:lnSpc>
              <a:spcBef>
                <a:spcPts val="400"/>
              </a:spcBef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налога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прибыль</a:t>
            </a:r>
            <a:r>
              <a:rPr dirty="0"/>
              <a:t>  </a:t>
            </a:r>
            <a:r>
              <a:rPr b="1" dirty="0" err="1"/>
              <a:t>до</a:t>
            </a:r>
            <a:r>
              <a:rPr b="1" dirty="0"/>
              <a:t> 1</a:t>
            </a:r>
            <a:r>
              <a:rPr lang="ru-RU" b="1" dirty="0"/>
              <a:t>0</a:t>
            </a:r>
            <a:r>
              <a:rPr b="1" dirty="0"/>
              <a:t>%</a:t>
            </a:r>
            <a:r>
              <a:rPr dirty="0"/>
              <a:t> </a:t>
            </a:r>
            <a:r>
              <a:rPr lang="ru-RU" dirty="0"/>
              <a:t>и до </a:t>
            </a:r>
            <a:r>
              <a:rPr lang="ru-RU" b="1" dirty="0"/>
              <a:t>0% в </a:t>
            </a:r>
            <a:r>
              <a:rPr lang="ru-RU" dirty="0"/>
              <a:t>отдаленных территориях </a:t>
            </a:r>
            <a:endParaRPr dirty="0"/>
          </a:p>
        </p:txBody>
      </p:sp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407973" y="88686"/>
            <a:ext cx="5880237" cy="623000"/>
          </a:xfrm>
          <a:prstGeom prst="rect">
            <a:avLst/>
          </a:prstGeom>
        </p:spPr>
        <p:txBody>
          <a:bodyPr/>
          <a:lstStyle>
            <a:lvl1pPr defTabSz="511058">
              <a:defRPr sz="2430"/>
            </a:lvl1pPr>
          </a:lstStyle>
          <a:p>
            <a:r>
              <a:t>Меры поддержки ИТ -  отрасли (СВОД)</a:t>
            </a:r>
          </a:p>
        </p:txBody>
      </p:sp>
      <p:sp>
        <p:nvSpPr>
          <p:cNvPr id="404" name="Shape 404"/>
          <p:cNvSpPr/>
          <p:nvPr/>
        </p:nvSpPr>
        <p:spPr>
          <a:xfrm>
            <a:off x="6355131" y="1518413"/>
            <a:ext cx="5482102" cy="202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59" tIns="22859" rIns="22859" bIns="22859">
            <a:spAutoFit/>
          </a:bodyPr>
          <a:lstStyle/>
          <a:p>
            <a:pPr defTabSz="410763">
              <a:lnSpc>
                <a:spcPct val="107000"/>
              </a:lnSpc>
              <a:spcBef>
                <a:spcPts val="400"/>
              </a:spcBef>
              <a:defRPr sz="1300" b="1" i="1">
                <a:solidFill>
                  <a:srgbClr val="005493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ПРИНЯТЫЕ</a:t>
            </a:r>
            <a:r>
              <a:rPr i="0"/>
              <a:t>: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1. Понижение ставки по УСНО  </a:t>
            </a:r>
            <a:r>
              <a:rPr b="0"/>
              <a:t>- упрощённой системе налогообложения: «Доходы» с 6 % </a:t>
            </a:r>
            <a:r>
              <a:t>до 1%</a:t>
            </a:r>
            <a:r>
              <a:rPr b="0"/>
              <a:t>, </a:t>
            </a:r>
            <a:br>
              <a:rPr b="0"/>
            </a:br>
            <a:r>
              <a:rPr b="0"/>
              <a:t>«Доходы – Расходы» с 15% </a:t>
            </a:r>
            <a:r>
              <a:t>до 5%.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2. Понижение ставки по налогу на имущество 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– в 2 раза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3. Понижение ставки по аренде на землю </a:t>
            </a:r>
            <a:r>
              <a:rPr b="0"/>
              <a:t>– на 50%.</a:t>
            </a:r>
          </a:p>
          <a:p>
            <a:pPr defTabSz="410763">
              <a:lnSpc>
                <a:spcPct val="107000"/>
              </a:lnSpc>
              <a:spcBef>
                <a:spcPts val="400"/>
              </a:spcBef>
              <a:tabLst>
                <a:tab pos="88900" algn="l"/>
              </a:tabLst>
              <a:defRPr sz="13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4. Понижение ставки по налогу на землю </a:t>
            </a:r>
            <a:r>
              <a:rPr b="0"/>
              <a:t>– на 50%.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194128" y="155965"/>
            <a:ext cx="10914744" cy="75915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 Меры поддержки бизнеса</a:t>
            </a:r>
          </a:p>
        </p:txBody>
      </p:sp>
      <p:graphicFrame>
        <p:nvGraphicFramePr>
          <p:cNvPr id="255" name="Table 255"/>
          <p:cNvGraphicFramePr/>
          <p:nvPr/>
        </p:nvGraphicFramePr>
        <p:xfrm>
          <a:off x="1136837" y="772981"/>
          <a:ext cx="10979999" cy="5779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16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7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6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9765">
                <a:tc>
                  <a:txBody>
                    <a:bodyPr/>
                    <a:lstStyle/>
                    <a:p>
                      <a:pPr algn="ctr">
                        <a:defRPr sz="1800" b="1">
                          <a:sym typeface="Helvetica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04680"/>
                          </a:solidFill>
                          <a:sym typeface="Helvetica"/>
                        </a:rPr>
                        <a:t>Суть меры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1">
                          <a:sym typeface="Helvetica"/>
                        </a:defRPr>
                      </a:pPr>
                      <a:r>
                        <a:t>Получатели на 11.05.22 / </a:t>
                      </a:r>
                    </a:p>
                    <a:p>
                      <a:pPr algn="ctr">
                        <a:defRPr sz="1800" b="1">
                          <a:solidFill>
                            <a:srgbClr val="009051"/>
                          </a:solidFill>
                          <a:sym typeface="Helvetica"/>
                        </a:defRPr>
                      </a:pPr>
                      <a:r>
                        <a:t>динамика за неделю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6190">
                <a:tc>
                  <a:txBody>
                    <a:bodyPr/>
                    <a:lstStyle/>
                    <a:p>
                      <a:pPr marL="268288" indent="-268288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13661"/>
                          </a:solidFill>
                          <a:sym typeface="Helvetica"/>
                        </a:rPr>
                        <a:t>1. Поддержка импортозамещения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1. Займы ФРП РФ</a:t>
                      </a:r>
                    </a:p>
                    <a:p>
                      <a:pPr algn="l"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2. Земля за 1 руб.</a:t>
                      </a:r>
                    </a:p>
                    <a:p>
                      <a:pPr algn="l"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3. Льготные кредиты и субсидия % ставки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500" b="1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120</a:t>
                      </a:r>
                      <a:r>
                        <a:rPr sz="2800"/>
                        <a:t> </a:t>
                      </a:r>
                      <a:r>
                        <a:rPr sz="1800" b="0"/>
                        <a:t>проектов</a:t>
                      </a:r>
                      <a:endParaRPr sz="2000"/>
                    </a:p>
                    <a:p>
                      <a:pPr algn="l">
                        <a:defRPr sz="2400" b="1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45</a:t>
                      </a:r>
                      <a:r>
                        <a:rPr b="0"/>
                        <a:t> </a:t>
                      </a:r>
                      <a:r>
                        <a:rPr sz="1600" b="0"/>
                        <a:t>проекта ЦИОГВ </a:t>
                      </a:r>
                      <a:r>
                        <a:rPr sz="1600" b="0">
                          <a:solidFill>
                            <a:srgbClr val="009051"/>
                          </a:solidFill>
                        </a:rPr>
                        <a:t>(+2 проекта)</a:t>
                      </a:r>
                      <a:endParaRPr sz="1600"/>
                    </a:p>
                    <a:p>
                      <a:pPr algn="l">
                        <a:defRPr sz="2400" b="1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75</a:t>
                      </a:r>
                      <a:r>
                        <a:rPr b="0">
                          <a:solidFill>
                            <a:srgbClr val="009051"/>
                          </a:solidFill>
                        </a:rPr>
                        <a:t> </a:t>
                      </a:r>
                      <a:r>
                        <a:rPr sz="1600" b="0"/>
                        <a:t>проектов ОМСУ </a:t>
                      </a:r>
                      <a:r>
                        <a:rPr sz="1600" b="0">
                          <a:solidFill>
                            <a:srgbClr val="009051"/>
                          </a:solidFill>
                        </a:rPr>
                        <a:t>(+3 проекта)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559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13661"/>
                          </a:solidFill>
                          <a:sym typeface="Helvetica"/>
                        </a:rPr>
                        <a:t>2. Системообразующие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Включены еще 70 предприятий МО  - 183 предприятия МО в перечне РФ)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32</a:t>
                      </a:r>
                      <a:r>
                        <a:rPr sz="1600" b="0"/>
                        <a:t> кредита на </a:t>
                      </a:r>
                      <a:r>
                        <a:t>75,6 </a:t>
                      </a:r>
                      <a:r>
                        <a:rPr sz="1600" b="0"/>
                        <a:t>млрд руб. </a:t>
                      </a:r>
                      <a:endParaRPr sz="1600"/>
                    </a:p>
                    <a:p>
                      <a:pPr algn="l">
                        <a:defRPr sz="1600">
                          <a:solidFill>
                            <a:srgbClr val="00905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(+6 кредитов на 21 млрд руб.)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8773"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013661"/>
                          </a:solidFill>
                          <a:sym typeface="Helvetica"/>
                        </a:rPr>
                        <a:t>3. Субсидии для МСП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Субсидия 50% стоимости оборудования</a:t>
                      </a:r>
                    </a:p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Субсидия 70% суммы лизингового платежа</a:t>
                      </a:r>
                    </a:p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Субсидия % ставки банка в МО </a:t>
                      </a:r>
                    </a:p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Субсидия % ставки МО+Корпорация МСП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 b="1"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1 млрд руб.</a:t>
                      </a:r>
                      <a:r>
                        <a:rPr b="0"/>
                        <a:t> </a:t>
                      </a:r>
                      <a:r>
                        <a:rPr sz="16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на субсидии на оборудование, лизинг и % ставку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5989">
                <a:tc>
                  <a:txBody>
                    <a:bodyPr/>
                    <a:lstStyle/>
                    <a:p>
                      <a:pPr marL="268288" indent="-268288" algn="l">
                        <a:defRPr sz="1800" b="1">
                          <a:solidFill>
                            <a:srgbClr val="013661"/>
                          </a:solidFill>
                          <a:sym typeface="Helvetica"/>
                        </a:defRPr>
                      </a:pPr>
                      <a:r>
                        <a:t>4. </a:t>
                      </a:r>
                      <a:r>
                        <a:rPr>
                          <a:solidFill>
                            <a:srgbClr val="009051"/>
                          </a:solidFill>
                        </a:rPr>
                        <a:t>НОВАЯ: </a:t>
                      </a:r>
                      <a:r>
                        <a:t>Гранты ФРП МО на компенсацию % ставок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002340"/>
                          </a:solidFill>
                          <a:sym typeface="Helvetica"/>
                        </a:rPr>
                        <a:t>1. Компенсация 90%  ставки по кредитам на пополнение оборотных средств                           (и не более ключевой ставки ЦБ РФ)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Промышленные предприятия МО с кредитами под высокий % </a:t>
                      </a:r>
                    </a:p>
                    <a:p>
                      <a:pPr algn="l">
                        <a:defRPr sz="1600" b="1"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198 предприятий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268288" indent="-268288" algn="l">
                        <a:defRPr sz="1800" b="1">
                          <a:solidFill>
                            <a:srgbClr val="013661"/>
                          </a:solidFill>
                          <a:sym typeface="Helvetica"/>
                        </a:defRPr>
                      </a:pPr>
                      <a:r>
                        <a:t>5. </a:t>
                      </a:r>
                      <a:r>
                        <a:rPr>
                          <a:solidFill>
                            <a:srgbClr val="009051"/>
                          </a:solidFill>
                        </a:rPr>
                        <a:t>НОВАЯ: </a:t>
                      </a:r>
                      <a:r>
                        <a:t>Гранты для ИТ - компаний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Гранты от 8 до 20 тыс. Руб. в месяц на каждого нового сотрудника</a:t>
                      </a:r>
                    </a:p>
                    <a:p>
                      <a:pPr marL="187156" indent="-187156" algn="l">
                        <a:buSzPct val="100000"/>
                        <a:buAutoNum type="arabicPeriod"/>
                        <a:defRPr sz="1400">
                          <a:solidFill>
                            <a:srgbClr val="002340"/>
                          </a:solidFill>
                          <a:sym typeface="Helvetica"/>
                        </a:defRPr>
                      </a:pPr>
                      <a:r>
                        <a:t>Срок выплаты гранта  от 1 до 5 лет 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Прием </a:t>
                      </a:r>
                      <a:r>
                        <a:rPr b="1"/>
                        <a:t>новых сотрудников</a:t>
                      </a:r>
                      <a:r>
                        <a:t> в ИТ компанию МО</a:t>
                      </a:r>
                    </a:p>
                    <a:p>
                      <a:pPr algn="l">
                        <a:defRPr sz="1600"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Открытие в МО </a:t>
                      </a:r>
                      <a:r>
                        <a:rPr b="1"/>
                        <a:t>новой ИТ компании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6350">
                      <a:solidFill>
                        <a:srgbClr val="004680"/>
                      </a:solidFill>
                    </a:lnT>
                    <a:lnB w="6350">
                      <a:solidFill>
                        <a:srgbClr val="00468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56" name="image5.png" descr="Бан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8" y="3842329"/>
            <a:ext cx="771575" cy="771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6.png" descr="Круговая стрел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3" y="1733181"/>
            <a:ext cx="791678" cy="791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7.png" descr="Фабрик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88" y="2776332"/>
            <a:ext cx="771577" cy="771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8.png" descr="Монет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88" y="4712456"/>
            <a:ext cx="771575" cy="77157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>
            <a:spLocks noGrp="1"/>
          </p:cNvSpPr>
          <p:nvPr>
            <p:ph type="sldNum" sz="quarter" idx="4294967295"/>
          </p:nvPr>
        </p:nvSpPr>
        <p:spPr>
          <a:xfrm>
            <a:off x="11340885" y="6510593"/>
            <a:ext cx="212484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261" name="image9.png" descr="Программист бесплатно иконк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14" y="5694538"/>
            <a:ext cx="666723" cy="7124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>
            <a:off x="816428" y="1554050"/>
            <a:ext cx="10914744" cy="221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Новые программы поддержки бизнеса</a:t>
            </a:r>
          </a:p>
          <a:p>
            <a:pPr>
              <a:lnSpc>
                <a:spcPct val="90000"/>
              </a:lnSpc>
              <a:defRPr sz="44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/>
          </a:p>
          <a:p>
            <a:pPr marL="735263" indent="-735263">
              <a:lnSpc>
                <a:spcPct val="90000"/>
              </a:lnSpc>
              <a:buSzPct val="100000"/>
              <a:buAutoNum type="arabicParenR"/>
              <a:defRPr sz="32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Промышленные предприятия</a:t>
            </a:r>
          </a:p>
          <a:p>
            <a:pPr marL="735263" indent="-735263">
              <a:lnSpc>
                <a:spcPct val="90000"/>
              </a:lnSpc>
              <a:buSzPct val="100000"/>
              <a:buAutoNum type="arabicParenR"/>
              <a:defRPr sz="3200">
                <a:solidFill>
                  <a:srgbClr val="FFFFFF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ИТ - компании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228490" y="295212"/>
            <a:ext cx="11735021" cy="838242"/>
          </a:xfrm>
          <a:prstGeom prst="rect">
            <a:avLst/>
          </a:prstGeom>
        </p:spPr>
        <p:txBody>
          <a:bodyPr/>
          <a:lstStyle/>
          <a:p>
            <a:pPr defTabSz="336761">
              <a:defRPr sz="2200"/>
            </a:pPr>
            <a:r>
              <a:rPr dirty="0"/>
              <a:t>4. </a:t>
            </a:r>
            <a:r>
              <a:rPr dirty="0" err="1"/>
              <a:t>Грант</a:t>
            </a:r>
            <a:r>
              <a:rPr dirty="0"/>
              <a:t> </a:t>
            </a:r>
            <a:r>
              <a:rPr b="1" dirty="0"/>
              <a:t>ФРП МО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компенсацию</a:t>
            </a:r>
            <a:r>
              <a:rPr b="1" dirty="0"/>
              <a:t> %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кредитам</a:t>
            </a:r>
            <a:r>
              <a:rPr b="1"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пополнение</a:t>
            </a:r>
            <a:r>
              <a:rPr dirty="0"/>
              <a:t> </a:t>
            </a:r>
            <a:r>
              <a:rPr b="1" dirty="0" err="1"/>
              <a:t>оборотных</a:t>
            </a:r>
            <a:r>
              <a:rPr b="1" dirty="0"/>
              <a:t> </a:t>
            </a:r>
            <a:r>
              <a:rPr b="1" dirty="0" err="1"/>
              <a:t>средств</a:t>
            </a:r>
            <a:r>
              <a:rPr b="1" dirty="0"/>
              <a:t> </a:t>
            </a:r>
          </a:p>
          <a:p>
            <a:pPr defTabSz="336761">
              <a:defRPr sz="2200"/>
            </a:pPr>
            <a:r>
              <a:rPr lang="ru-RU" dirty="0"/>
              <a:t>(</a:t>
            </a:r>
            <a:r>
              <a:rPr dirty="0" err="1"/>
              <a:t>совместно</a:t>
            </a:r>
            <a:r>
              <a:rPr dirty="0"/>
              <a:t> с </a:t>
            </a:r>
            <a:r>
              <a:rPr dirty="0" err="1"/>
              <a:t>Минпромторгом</a:t>
            </a:r>
            <a:r>
              <a:rPr dirty="0"/>
              <a:t> РФ</a:t>
            </a:r>
            <a:r>
              <a:rPr lang="ru-RU" dirty="0"/>
              <a:t>)</a:t>
            </a:r>
            <a:endParaRPr dirty="0"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4294967295"/>
          </p:nvPr>
        </p:nvSpPr>
        <p:spPr>
          <a:xfrm>
            <a:off x="11821211" y="6437098"/>
            <a:ext cx="320830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592328" y="1400162"/>
            <a:ext cx="11007343" cy="394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Кто</a:t>
            </a:r>
            <a:r>
              <a:rPr dirty="0">
                <a:solidFill>
                  <a:srgbClr val="004680"/>
                </a:solidFill>
              </a:rPr>
              <a:t>: </a:t>
            </a:r>
            <a:r>
              <a:rPr dirty="0" err="1">
                <a:solidFill>
                  <a:srgbClr val="111111"/>
                </a:solidFill>
              </a:rPr>
              <a:t>предприятия</a:t>
            </a:r>
            <a:r>
              <a:rPr dirty="0">
                <a:solidFill>
                  <a:srgbClr val="111111"/>
                </a:solidFill>
              </a:rPr>
              <a:t> </a:t>
            </a:r>
            <a:r>
              <a:rPr dirty="0" err="1">
                <a:solidFill>
                  <a:srgbClr val="111111"/>
                </a:solidFill>
              </a:rPr>
              <a:t>обрабатывающей</a:t>
            </a:r>
            <a:r>
              <a:rPr dirty="0">
                <a:solidFill>
                  <a:srgbClr val="111111"/>
                </a:solidFill>
              </a:rPr>
              <a:t> </a:t>
            </a:r>
            <a:r>
              <a:rPr dirty="0" err="1">
                <a:solidFill>
                  <a:srgbClr val="111111"/>
                </a:solidFill>
              </a:rPr>
              <a:t>промышленности</a:t>
            </a:r>
            <a:r>
              <a:rPr dirty="0">
                <a:solidFill>
                  <a:srgbClr val="111111"/>
                </a:solidFill>
              </a:rPr>
              <a:t> </a:t>
            </a:r>
            <a:endParaRPr dirty="0">
              <a:solidFill>
                <a:srgbClr val="004680"/>
              </a:solidFill>
            </a:endParaRPr>
          </a:p>
          <a:p>
            <a:pPr lvl="2" indent="457200">
              <a:defRPr sz="17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Зарегистрировано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юр.лицо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мене</a:t>
            </a:r>
            <a:r>
              <a:rPr dirty="0"/>
              <a:t> </a:t>
            </a:r>
            <a:r>
              <a:rPr b="1" dirty="0"/>
              <a:t>24 </a:t>
            </a:r>
            <a:r>
              <a:rPr b="1" dirty="0" err="1"/>
              <a:t>мес</a:t>
            </a:r>
            <a:r>
              <a:rPr b="1" dirty="0"/>
              <a:t>.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даты</a:t>
            </a:r>
            <a:r>
              <a:rPr dirty="0"/>
              <a:t> </a:t>
            </a:r>
            <a:r>
              <a:rPr dirty="0" err="1"/>
              <a:t>подачи</a:t>
            </a:r>
            <a:r>
              <a:rPr dirty="0"/>
              <a:t> </a:t>
            </a:r>
            <a:r>
              <a:rPr dirty="0" err="1"/>
              <a:t>заявки</a:t>
            </a:r>
            <a:r>
              <a:rPr dirty="0"/>
              <a:t> </a:t>
            </a:r>
            <a:endParaRPr dirty="0">
              <a:solidFill>
                <a:srgbClr val="111111"/>
              </a:solidFill>
            </a:endParaRPr>
          </a:p>
          <a:p>
            <a:pPr lvl="2" indent="457200">
              <a:defRPr sz="17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юр</a:t>
            </a:r>
            <a:r>
              <a:rPr dirty="0"/>
              <a:t>. </a:t>
            </a:r>
            <a:r>
              <a:rPr dirty="0" err="1"/>
              <a:t>лица</a:t>
            </a:r>
            <a:r>
              <a:rPr dirty="0"/>
              <a:t> и </a:t>
            </a:r>
            <a:r>
              <a:rPr dirty="0" err="1"/>
              <a:t>место</a:t>
            </a:r>
            <a:r>
              <a:rPr dirty="0"/>
              <a:t> </a:t>
            </a:r>
            <a:r>
              <a:rPr dirty="0" err="1"/>
              <a:t>ведения</a:t>
            </a:r>
            <a:r>
              <a:rPr dirty="0"/>
              <a:t> </a:t>
            </a:r>
            <a:r>
              <a:rPr dirty="0" err="1">
                <a:solidFill>
                  <a:srgbClr val="000000"/>
                </a:solidFill>
              </a:rPr>
              <a:t>бизнеса</a:t>
            </a:r>
            <a:r>
              <a:rPr dirty="0">
                <a:solidFill>
                  <a:srgbClr val="000000"/>
                </a:solidFill>
              </a:rPr>
              <a:t> – </a:t>
            </a:r>
            <a:r>
              <a:rPr b="1" dirty="0" err="1">
                <a:solidFill>
                  <a:srgbClr val="000000"/>
                </a:solidFill>
              </a:rPr>
              <a:t>Московская</a:t>
            </a:r>
            <a:r>
              <a:rPr b="1" dirty="0">
                <a:solidFill>
                  <a:srgbClr val="000000"/>
                </a:solidFill>
              </a:rPr>
              <a:t> </a:t>
            </a:r>
            <a:r>
              <a:rPr b="1" dirty="0" err="1">
                <a:solidFill>
                  <a:srgbClr val="000000"/>
                </a:solidFill>
              </a:rPr>
              <a:t>область</a:t>
            </a:r>
            <a:r>
              <a:rPr b="1" dirty="0">
                <a:solidFill>
                  <a:srgbClr val="000000"/>
                </a:solidFill>
              </a:rPr>
              <a:t> </a:t>
            </a:r>
          </a:p>
          <a:p>
            <a:pPr lvl="2" indent="457200">
              <a:defRPr sz="1700">
                <a:solidFill>
                  <a:srgbClr val="111111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Р</a:t>
            </a:r>
            <a:r>
              <a:rPr dirty="0" err="1">
                <a:solidFill>
                  <a:srgbClr val="000000"/>
                </a:solidFill>
              </a:rPr>
              <a:t>анее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не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получало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господдержку</a:t>
            </a:r>
            <a:r>
              <a:rPr dirty="0">
                <a:solidFill>
                  <a:srgbClr val="000000"/>
                </a:solidFill>
              </a:rPr>
              <a:t> в </a:t>
            </a:r>
            <a:r>
              <a:rPr dirty="0" err="1">
                <a:solidFill>
                  <a:srgbClr val="000000"/>
                </a:solidFill>
              </a:rPr>
              <a:t>целях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пополнения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оборотных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средств</a:t>
            </a:r>
            <a:endParaRPr b="1" dirty="0"/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Сумма</a:t>
            </a:r>
            <a:r>
              <a:rPr dirty="0"/>
              <a:t> </a:t>
            </a:r>
            <a:r>
              <a:rPr dirty="0" err="1"/>
              <a:t>кредита</a:t>
            </a:r>
            <a:r>
              <a:rPr dirty="0"/>
              <a:t>: </a:t>
            </a:r>
            <a:r>
              <a:rPr sz="2000" dirty="0" err="1">
                <a:solidFill>
                  <a:srgbClr val="000000"/>
                </a:solidFill>
              </a:rPr>
              <a:t>от</a:t>
            </a:r>
            <a:r>
              <a:rPr sz="2000" dirty="0">
                <a:solidFill>
                  <a:srgbClr val="000000"/>
                </a:solidFill>
              </a:rPr>
              <a:t> 10 </a:t>
            </a:r>
            <a:r>
              <a:rPr sz="2000" dirty="0" err="1">
                <a:solidFill>
                  <a:srgbClr val="000000"/>
                </a:solidFill>
              </a:rPr>
              <a:t>до</a:t>
            </a:r>
            <a:r>
              <a:rPr sz="2000" dirty="0">
                <a:solidFill>
                  <a:srgbClr val="000000"/>
                </a:solidFill>
              </a:rPr>
              <a:t> 250 </a:t>
            </a:r>
            <a:r>
              <a:rPr sz="2000" dirty="0" err="1">
                <a:solidFill>
                  <a:srgbClr val="000000"/>
                </a:solidFill>
              </a:rPr>
              <a:t>млн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dirty="0" err="1">
                <a:solidFill>
                  <a:srgbClr val="000000"/>
                </a:solidFill>
              </a:rPr>
              <a:t>руб</a:t>
            </a:r>
            <a:r>
              <a:rPr sz="2000" dirty="0">
                <a:solidFill>
                  <a:srgbClr val="000000"/>
                </a:solidFill>
              </a:rPr>
              <a:t>.</a:t>
            </a:r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Максимальный</a:t>
            </a:r>
            <a:r>
              <a:rPr dirty="0"/>
              <a:t> </a:t>
            </a:r>
            <a:r>
              <a:rPr dirty="0" err="1"/>
              <a:t>размер</a:t>
            </a:r>
            <a:r>
              <a:rPr dirty="0"/>
              <a:t> </a:t>
            </a:r>
            <a:r>
              <a:rPr dirty="0" err="1"/>
              <a:t>субсидии</a:t>
            </a:r>
            <a:r>
              <a:rPr dirty="0"/>
              <a:t>:  </a:t>
            </a:r>
          </a:p>
          <a:p>
            <a:pPr lvl="2" indent="457200" defTabSz="457200">
              <a:spcBef>
                <a:spcPts val="1000"/>
              </a:spcBef>
              <a:defRPr sz="2000" b="1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90%</a:t>
            </a:r>
            <a:r>
              <a:rPr dirty="0">
                <a:solidFill>
                  <a:srgbClr val="003560"/>
                </a:solidFill>
              </a:rPr>
              <a:t> </a:t>
            </a:r>
            <a:r>
              <a:rPr b="0" dirty="0" err="1"/>
              <a:t>от</a:t>
            </a:r>
            <a:r>
              <a:rPr b="0" dirty="0"/>
              <a:t> 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%-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ой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ставки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по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кредитному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договору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,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но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не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более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ключевой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b="0" dirty="0" err="1">
                <a:latin typeface="Segoe UI "/>
                <a:ea typeface="Segoe UI "/>
                <a:cs typeface="Segoe UI "/>
                <a:sym typeface="Segoe UI "/>
              </a:rPr>
              <a:t>ставки</a:t>
            </a:r>
            <a:r>
              <a:rPr b="0" dirty="0">
                <a:latin typeface="Segoe UI "/>
                <a:ea typeface="Segoe UI "/>
                <a:cs typeface="Segoe UI "/>
                <a:sym typeface="Segoe UI "/>
              </a:rPr>
              <a:t> ЦБ РФ                         (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до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50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млн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руб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.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на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 1 </a:t>
            </a:r>
            <a:r>
              <a:rPr sz="1700" b="0" dirty="0" err="1">
                <a:latin typeface="Segoe UI "/>
                <a:ea typeface="Segoe UI "/>
                <a:cs typeface="Segoe UI "/>
                <a:sym typeface="Segoe UI "/>
              </a:rPr>
              <a:t>предприятие</a:t>
            </a:r>
            <a:r>
              <a:rPr sz="1700" b="0" dirty="0">
                <a:latin typeface="Segoe UI "/>
                <a:ea typeface="Segoe UI "/>
                <a:cs typeface="Segoe UI "/>
                <a:sym typeface="Segoe UI "/>
              </a:rPr>
              <a:t>)</a:t>
            </a:r>
            <a:endParaRPr sz="1700" dirty="0"/>
          </a:p>
          <a:p>
            <a:pPr defTabSz="457200">
              <a:spcBef>
                <a:spcPts val="1000"/>
              </a:spcBef>
              <a:defRPr sz="2100" b="1"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Период</a:t>
            </a:r>
            <a:r>
              <a:rPr dirty="0"/>
              <a:t> </a:t>
            </a:r>
            <a:r>
              <a:rPr dirty="0" err="1"/>
              <a:t>компенсации</a:t>
            </a:r>
            <a:r>
              <a:rPr dirty="0"/>
              <a:t>: </a:t>
            </a:r>
          </a:p>
          <a:p>
            <a:pPr lvl="2" indent="457200" defTabSz="457200">
              <a:spcBef>
                <a:spcPts val="1000"/>
              </a:spcBef>
              <a:defRPr sz="17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 err="1"/>
              <a:t>оплаченные</a:t>
            </a:r>
            <a:r>
              <a:rPr dirty="0"/>
              <a:t> %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период</a:t>
            </a:r>
            <a:r>
              <a:rPr dirty="0"/>
              <a:t> 18.04.2022 – 31.12.2022 (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кредитным</a:t>
            </a:r>
            <a:r>
              <a:rPr dirty="0"/>
              <a:t> </a:t>
            </a:r>
            <a:r>
              <a:rPr dirty="0" err="1"/>
              <a:t>договорам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траншам</a:t>
            </a:r>
            <a:r>
              <a:rPr dirty="0"/>
              <a:t>, </a:t>
            </a:r>
            <a:r>
              <a:rPr dirty="0" err="1"/>
              <a:t>выданным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18.04.2022)</a:t>
            </a:r>
          </a:p>
        </p:txBody>
      </p:sp>
      <p:sp>
        <p:nvSpPr>
          <p:cNvPr id="329" name="Shape 329"/>
          <p:cNvSpPr/>
          <p:nvPr/>
        </p:nvSpPr>
        <p:spPr>
          <a:xfrm>
            <a:off x="223837" y="5611493"/>
            <a:ext cx="4856459" cy="84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202 млн. руб. </a:t>
            </a:r>
            <a:endParaRPr sz="2400">
              <a:solidFill>
                <a:srgbClr val="004680"/>
              </a:solidFill>
            </a:endParaRPr>
          </a:p>
          <a:p>
            <a:pPr algn="ctr">
              <a:lnSpc>
                <a:spcPct val="90000"/>
              </a:lnSpc>
              <a:defRPr sz="2400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направленно на поддержку</a:t>
            </a:r>
          </a:p>
        </p:txBody>
      </p:sp>
      <p:sp>
        <p:nvSpPr>
          <p:cNvPr id="330" name="Shape 330"/>
          <p:cNvSpPr/>
          <p:nvPr/>
        </p:nvSpPr>
        <p:spPr>
          <a:xfrm>
            <a:off x="6805028" y="5611493"/>
            <a:ext cx="5163133" cy="84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sz="2800" b="1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2,5-3 млрд. руб.</a:t>
            </a:r>
          </a:p>
          <a:p>
            <a:pPr algn="ctr">
              <a:lnSpc>
                <a:spcPct val="90000"/>
              </a:lnSpc>
              <a:defRPr sz="2400">
                <a:solidFill>
                  <a:schemeClr val="accent6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t>кредитов с компенсацией %%</a:t>
            </a:r>
          </a:p>
        </p:txBody>
      </p:sp>
      <p:pic>
        <p:nvPicPr>
          <p:cNvPr id="331" name="image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836" y="5919273"/>
            <a:ext cx="785648" cy="513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391655" y="282341"/>
            <a:ext cx="11735021" cy="548646"/>
          </a:xfrm>
          <a:prstGeom prst="rect">
            <a:avLst/>
          </a:prstGeom>
        </p:spPr>
        <p:txBody>
          <a:bodyPr/>
          <a:lstStyle>
            <a:lvl1pPr defTabSz="599114">
              <a:defRPr sz="2700"/>
            </a:lvl1pPr>
          </a:lstStyle>
          <a:p>
            <a:r>
              <a:t>4. Как получить  - дорожная  карта получения гранта предприятиями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4294967295"/>
          </p:nvPr>
        </p:nvSpPr>
        <p:spPr>
          <a:xfrm>
            <a:off x="11773405" y="6497744"/>
            <a:ext cx="320831" cy="2819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2499467" y="1025134"/>
            <a:ext cx="2983421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 июля 2022 </a:t>
            </a:r>
            <a:br/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2459352" y="1793233"/>
            <a:ext cx="2508533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30.06.22</a:t>
            </a:r>
          </a:p>
        </p:txBody>
      </p:sp>
      <p:sp>
        <p:nvSpPr>
          <p:cNvPr id="337" name="Shape 337"/>
          <p:cNvSpPr/>
          <p:nvPr/>
        </p:nvSpPr>
        <p:spPr>
          <a:xfrm>
            <a:off x="3021789" y="3259968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1</a:t>
            </a:r>
          </a:p>
        </p:txBody>
      </p:sp>
      <p:sp>
        <p:nvSpPr>
          <p:cNvPr id="338" name="Shape 338"/>
          <p:cNvSpPr/>
          <p:nvPr/>
        </p:nvSpPr>
        <p:spPr>
          <a:xfrm>
            <a:off x="5743704" y="3253618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2</a:t>
            </a:r>
          </a:p>
        </p:txBody>
      </p:sp>
      <p:pic>
        <p:nvPicPr>
          <p:cNvPr id="339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65" y="3245677"/>
            <a:ext cx="565411" cy="56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52" y="3245677"/>
            <a:ext cx="565411" cy="565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50797" y="2995777"/>
            <a:ext cx="11762617" cy="1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50797" y="4006602"/>
            <a:ext cx="11762617" cy="1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9054000" y="3272664"/>
            <a:ext cx="406236" cy="58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 defTabSz="457200">
              <a:defRPr sz="3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3</a:t>
            </a:r>
          </a:p>
        </p:txBody>
      </p:sp>
      <p:pic>
        <p:nvPicPr>
          <p:cNvPr id="344" name="image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62" y="3258377"/>
            <a:ext cx="689275" cy="56541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 flipV="1">
            <a:off x="2424389" y="1076458"/>
            <a:ext cx="4" cy="1919318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346"/>
          <p:cNvSpPr/>
          <p:nvPr/>
        </p:nvSpPr>
        <p:spPr>
          <a:xfrm flipV="1">
            <a:off x="5554785" y="1076457"/>
            <a:ext cx="7482" cy="1920940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7" name="Shape 347"/>
          <p:cNvSpPr/>
          <p:nvPr/>
        </p:nvSpPr>
        <p:spPr>
          <a:xfrm flipV="1">
            <a:off x="8620662" y="1127584"/>
            <a:ext cx="12906" cy="1880894"/>
          </a:xfrm>
          <a:prstGeom prst="line">
            <a:avLst/>
          </a:prstGeom>
          <a:ln>
            <a:solidFill>
              <a:srgbClr val="2C7FB5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661581" y="1010607"/>
            <a:ext cx="2983419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01 октября 2022 </a:t>
            </a:r>
            <a:br/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8709765" y="1018859"/>
            <a:ext cx="2983420" cy="904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Прием заявок предприятий</a:t>
            </a:r>
          </a:p>
          <a:p>
            <a:pPr defTabSz="457200">
              <a:defRPr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15 декабря 2022 </a:t>
            </a:r>
            <a:br/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5662526" y="1801672"/>
            <a:ext cx="2508534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30.09.22</a:t>
            </a:r>
          </a:p>
        </p:txBody>
      </p:sp>
      <p:sp>
        <p:nvSpPr>
          <p:cNvPr id="351" name="Shape 351"/>
          <p:cNvSpPr/>
          <p:nvPr/>
        </p:nvSpPr>
        <p:spPr>
          <a:xfrm>
            <a:off x="8674513" y="1803538"/>
            <a:ext cx="2508534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457200">
              <a:spcBef>
                <a:spcPts val="1000"/>
              </a:spcBef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Сбор заявок на компенсацию процентов за период кредитования с 18.04.22 по 23.12.22</a:t>
            </a:r>
          </a:p>
        </p:txBody>
      </p:sp>
      <p:sp>
        <p:nvSpPr>
          <p:cNvPr id="352" name="Shape 352"/>
          <p:cNvSpPr/>
          <p:nvPr/>
        </p:nvSpPr>
        <p:spPr>
          <a:xfrm>
            <a:off x="289465" y="4217803"/>
            <a:ext cx="7733216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Прием заявок в электроном виде по ссылке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https://frpmo.ru/грант/</a:t>
            </a:r>
          </a:p>
        </p:txBody>
      </p:sp>
      <p:pic>
        <p:nvPicPr>
          <p:cNvPr id="353" name="image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95" y="1159957"/>
            <a:ext cx="1533248" cy="1502085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/>
          <p:nvPr/>
        </p:nvSpPr>
        <p:spPr>
          <a:xfrm>
            <a:off x="289465" y="4999263"/>
            <a:ext cx="1186567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Основная</a:t>
            </a:r>
            <a:r>
              <a:rPr dirty="0"/>
              <a:t> </a:t>
            </a:r>
            <a:r>
              <a:rPr dirty="0" err="1"/>
              <a:t>целевая</a:t>
            </a:r>
            <a:r>
              <a:rPr dirty="0"/>
              <a:t> </a:t>
            </a:r>
            <a:r>
              <a:rPr dirty="0" err="1"/>
              <a:t>группа</a:t>
            </a:r>
            <a:r>
              <a:rPr dirty="0"/>
              <a:t> – </a:t>
            </a:r>
            <a:r>
              <a:rPr dirty="0" err="1"/>
              <a:t>средние</a:t>
            </a:r>
            <a:r>
              <a:rPr dirty="0"/>
              <a:t> и </a:t>
            </a:r>
            <a:r>
              <a:rPr dirty="0" err="1"/>
              <a:t>крупные</a:t>
            </a:r>
            <a:r>
              <a:rPr dirty="0"/>
              <a:t> </a:t>
            </a:r>
            <a:r>
              <a:rPr dirty="0" err="1"/>
              <a:t>производственные</a:t>
            </a:r>
            <a:r>
              <a:rPr dirty="0"/>
              <a:t> </a:t>
            </a:r>
            <a:r>
              <a:rPr dirty="0" err="1"/>
              <a:t>предприятия</a:t>
            </a:r>
            <a:r>
              <a:rPr dirty="0"/>
              <a:t>, </a:t>
            </a:r>
          </a:p>
          <a:p>
            <a:pPr defTabSz="457200">
              <a:defRPr sz="1600" i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вышли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сегмент</a:t>
            </a:r>
            <a:r>
              <a:rPr dirty="0"/>
              <a:t> МСП,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входят</a:t>
            </a:r>
            <a:r>
              <a:rPr dirty="0"/>
              <a:t> в </a:t>
            </a:r>
            <a:r>
              <a:rPr dirty="0" err="1"/>
              <a:t>системообразующие</a:t>
            </a:r>
            <a:r>
              <a:rPr dirty="0"/>
              <a:t> РФ </a:t>
            </a:r>
            <a:r>
              <a:rPr lang="ru-RU" dirty="0"/>
              <a:t>  (198 предприятий рассылка адресно)</a:t>
            </a:r>
            <a:endParaRPr dirty="0"/>
          </a:p>
        </p:txBody>
      </p:sp>
      <p:pic>
        <p:nvPicPr>
          <p:cNvPr id="355" name="image1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17" y="6209488"/>
            <a:ext cx="1710807" cy="434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2.jpeg"/>
          <p:cNvPicPr>
            <a:picLocks noChangeAspect="1"/>
          </p:cNvPicPr>
          <p:nvPr/>
        </p:nvPicPr>
        <p:blipFill>
          <a:blip r:embed="rId6"/>
          <a:srcRect l="18960" t="23140" r="22606" b="24806"/>
          <a:stretch>
            <a:fillRect/>
          </a:stretch>
        </p:blipFill>
        <p:spPr>
          <a:xfrm>
            <a:off x="2716094" y="5958749"/>
            <a:ext cx="1570845" cy="699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ge2.t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5453" y="6023971"/>
            <a:ext cx="1469426" cy="709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ge3.t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503" y="6225778"/>
            <a:ext cx="2051734" cy="305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ge4.t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1" y="6209488"/>
            <a:ext cx="1905003" cy="495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2329338" y="400131"/>
            <a:ext cx="5880240" cy="622999"/>
          </a:xfrm>
          <a:prstGeom prst="rect">
            <a:avLst/>
          </a:prstGeom>
        </p:spPr>
        <p:txBody>
          <a:bodyPr/>
          <a:lstStyle/>
          <a:p>
            <a:pPr defTabSz="740662">
              <a:defRPr sz="3500"/>
            </a:pPr>
            <a:r>
              <a:t>ООО «РТП» </a:t>
            </a:r>
            <a:r>
              <a:rPr sz="2500"/>
              <a:t>(Егорьевск)</a:t>
            </a:r>
          </a:p>
        </p:txBody>
      </p:sp>
      <p:sp>
        <p:nvSpPr>
          <p:cNvPr id="362" name="Shape 362"/>
          <p:cNvSpPr/>
          <p:nvPr/>
        </p:nvSpPr>
        <p:spPr>
          <a:xfrm>
            <a:off x="261858" y="1383030"/>
            <a:ext cx="5976598" cy="505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400">
                <a:solidFill>
                  <a:srgbClr val="000000"/>
                </a:solidFill>
              </a:defRPr>
            </a:pPr>
            <a:r>
              <a:t>Основано в 2005 году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RTP – ведущий российский производитель полипропиленовых, ПНД, PEX-a, PE-RT </a:t>
            </a:r>
            <a:r>
              <a:rPr b="1"/>
              <a:t>труб и фитингов для отопления, водоснабжения, канализации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endParaRPr b="1"/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Более </a:t>
            </a:r>
            <a:r>
              <a:rPr b="1"/>
              <a:t>1200 наименований продукции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endParaRPr b="1"/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Трубы и фитинги RTP поставляются  в российские регионы, а также на </a:t>
            </a:r>
            <a:r>
              <a:rPr b="1"/>
              <a:t>экспорт </a:t>
            </a:r>
            <a:r>
              <a:t>-  в  десятки стран ближнего и дальнего зарубежья.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endParaRPr/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Численность персонала: </a:t>
            </a:r>
            <a:r>
              <a:rPr b="1"/>
              <a:t>767 человек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Выручка 2021 - </a:t>
            </a:r>
            <a:r>
              <a:rPr b="1"/>
              <a:t> 5,4 млрд руб. </a:t>
            </a:r>
          </a:p>
          <a:p>
            <a:pPr defTabSz="457200">
              <a:defRPr>
                <a:solidFill>
                  <a:srgbClr val="000000"/>
                </a:solidFill>
              </a:defRPr>
            </a:pPr>
            <a:r>
              <a:t>Налоги КБ МО 2021 - </a:t>
            </a:r>
            <a:r>
              <a:rPr b="1"/>
              <a:t>135 млн руб.</a:t>
            </a:r>
          </a:p>
          <a:p>
            <a:pPr defTabSz="457200">
              <a:defRPr b="1">
                <a:solidFill>
                  <a:srgbClr val="000000"/>
                </a:solidFill>
              </a:defRPr>
            </a:pPr>
            <a:endParaRPr b="1"/>
          </a:p>
          <a:p>
            <a:pPr defTabSz="457200">
              <a:defRPr b="1">
                <a:solidFill>
                  <a:srgbClr val="000000"/>
                </a:solidFill>
              </a:defRPr>
            </a:pPr>
            <a:r>
              <a:t>Получали 2 займа ФРП МО на группу компаний</a:t>
            </a:r>
          </a:p>
          <a:p>
            <a:pPr defTabSz="457200">
              <a:defRPr b="1">
                <a:solidFill>
                  <a:srgbClr val="000000"/>
                </a:solidFill>
              </a:defRPr>
            </a:pPr>
            <a:r>
              <a:t>Планируют получить грант на % ставку</a:t>
            </a:r>
          </a:p>
        </p:txBody>
      </p:sp>
      <p:pic>
        <p:nvPicPr>
          <p:cNvPr id="363" name="image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82" y="3244793"/>
            <a:ext cx="5420722" cy="3049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age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40" y="495022"/>
            <a:ext cx="3885401" cy="2593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image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62" y="400131"/>
            <a:ext cx="1465872" cy="622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sldNum" sz="quarter" idx="4294967295"/>
          </p:nvPr>
        </p:nvSpPr>
        <p:spPr>
          <a:xfrm>
            <a:off x="11174273" y="6320730"/>
            <a:ext cx="284715" cy="243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535660" y="4810076"/>
            <a:ext cx="6242329" cy="1046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500" b="1">
                <a:solidFill>
                  <a:srgbClr val="00B05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3600" dirty="0"/>
              <a:t>3</a:t>
            </a:r>
            <a:r>
              <a:rPr sz="3600" dirty="0">
                <a:solidFill>
                  <a:srgbClr val="006EC8"/>
                </a:solidFill>
              </a:rPr>
              <a:t> </a:t>
            </a:r>
            <a:r>
              <a:rPr sz="3600" dirty="0" err="1">
                <a:solidFill>
                  <a:srgbClr val="003560"/>
                </a:solidFill>
              </a:rPr>
              <a:t>место</a:t>
            </a:r>
            <a:r>
              <a:rPr sz="3600" dirty="0">
                <a:solidFill>
                  <a:srgbClr val="003560"/>
                </a:solidFill>
              </a:rPr>
              <a:t> в РФ </a:t>
            </a:r>
            <a:r>
              <a:rPr sz="3600" dirty="0" err="1">
                <a:solidFill>
                  <a:srgbClr val="003560"/>
                </a:solidFill>
              </a:rPr>
              <a:t>по</a:t>
            </a:r>
            <a:r>
              <a:rPr sz="3600" dirty="0">
                <a:solidFill>
                  <a:srgbClr val="003560"/>
                </a:solidFill>
              </a:rPr>
              <a:t> </a:t>
            </a:r>
            <a:r>
              <a:rPr sz="3600" dirty="0" err="1">
                <a:solidFill>
                  <a:srgbClr val="003560"/>
                </a:solidFill>
              </a:rPr>
              <a:t>налогам</a:t>
            </a:r>
            <a:r>
              <a:rPr sz="3600" dirty="0">
                <a:solidFill>
                  <a:srgbClr val="003560"/>
                </a:solidFill>
              </a:rPr>
              <a:t> </a:t>
            </a:r>
          </a:p>
          <a:p>
            <a:pPr>
              <a:defRPr sz="26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8,7 </a:t>
            </a:r>
            <a:r>
              <a:rPr dirty="0" err="1"/>
              <a:t>млрд</a:t>
            </a:r>
            <a:r>
              <a:rPr dirty="0"/>
              <a:t>. </a:t>
            </a:r>
            <a:r>
              <a:rPr dirty="0" err="1"/>
              <a:t>руб</a:t>
            </a:r>
            <a:r>
              <a:rPr dirty="0"/>
              <a:t>.</a:t>
            </a:r>
          </a:p>
        </p:txBody>
      </p:sp>
      <p:sp>
        <p:nvSpPr>
          <p:cNvPr id="369" name="Shape 369"/>
          <p:cNvSpPr/>
          <p:nvPr/>
        </p:nvSpPr>
        <p:spPr>
          <a:xfrm>
            <a:off x="489410" y="1190560"/>
            <a:ext cx="6489992" cy="1723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40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3600" dirty="0"/>
              <a:t>12,7 </a:t>
            </a:r>
            <a:r>
              <a:rPr sz="3600" dirty="0" err="1"/>
              <a:t>тысяч</a:t>
            </a:r>
            <a:r>
              <a:rPr sz="3600" dirty="0"/>
              <a:t> </a:t>
            </a:r>
            <a:r>
              <a:rPr sz="3600" dirty="0" err="1"/>
              <a:t>компаний</a:t>
            </a:r>
            <a:endParaRPr sz="3600" dirty="0"/>
          </a:p>
          <a:p>
            <a:pPr>
              <a:defRPr sz="40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 </a:t>
            </a:r>
            <a:r>
              <a:rPr sz="2600" b="0" dirty="0"/>
              <a:t>2 883   </a:t>
            </a:r>
            <a:r>
              <a:rPr sz="2600" b="0" dirty="0" err="1"/>
              <a:t>организации</a:t>
            </a:r>
            <a:endParaRPr sz="2600" b="0" dirty="0"/>
          </a:p>
          <a:p>
            <a:pPr>
              <a:defRPr sz="2600"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/>
              <a:t> 10 099  ИП</a:t>
            </a:r>
          </a:p>
        </p:txBody>
      </p:sp>
      <p:sp>
        <p:nvSpPr>
          <p:cNvPr id="370" name="Shape 370"/>
          <p:cNvSpPr/>
          <p:nvPr/>
        </p:nvSpPr>
        <p:spPr>
          <a:xfrm>
            <a:off x="580626" y="3159068"/>
            <a:ext cx="6780294" cy="110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500" b="1">
                <a:latin typeface="Montserrat"/>
                <a:ea typeface="Montserrat"/>
                <a:cs typeface="Montserrat"/>
                <a:sym typeface="Montserrat"/>
              </a:defRPr>
            </a:pPr>
            <a:r>
              <a:rPr sz="3600" dirty="0"/>
              <a:t>28 </a:t>
            </a:r>
            <a:r>
              <a:rPr sz="3600" dirty="0" err="1"/>
              <a:t>тысяч</a:t>
            </a:r>
            <a:r>
              <a:rPr sz="3600" dirty="0"/>
              <a:t> </a:t>
            </a:r>
            <a:r>
              <a:rPr sz="3600" dirty="0" err="1">
                <a:latin typeface="+mj-lt"/>
                <a:ea typeface="+mj-ea"/>
                <a:cs typeface="+mj-cs"/>
                <a:sym typeface="Helvetica"/>
              </a:rPr>
              <a:t>работающих</a:t>
            </a:r>
            <a:endParaRPr sz="3600" dirty="0"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 b="1">
                <a:latin typeface="Montserrat"/>
                <a:ea typeface="Montserrat"/>
                <a:cs typeface="Montserrat"/>
                <a:sym typeface="Montserrat"/>
              </a:defRPr>
            </a:pPr>
            <a:endParaRPr sz="2800" b="0" dirty="0"/>
          </a:p>
        </p:txBody>
      </p:sp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554887" y="225703"/>
            <a:ext cx="10814051" cy="491142"/>
          </a:xfrm>
          <a:prstGeom prst="rect">
            <a:avLst/>
          </a:prstGeom>
        </p:spPr>
        <p:txBody>
          <a:bodyPr/>
          <a:lstStyle>
            <a:lvl1pPr defTabSz="599114">
              <a:defRPr sz="2700"/>
            </a:lvl1pPr>
          </a:lstStyle>
          <a:p>
            <a:r>
              <a:t>5. ИТ - ОТРАСЛЬ  В МОСКОВСКОЙ ОБЛАСТИ</a:t>
            </a:r>
          </a:p>
        </p:txBody>
      </p:sp>
      <p:sp>
        <p:nvSpPr>
          <p:cNvPr id="372" name="Shape 372"/>
          <p:cNvSpPr/>
          <p:nvPr/>
        </p:nvSpPr>
        <p:spPr>
          <a:xfrm>
            <a:off x="7226313" y="1109980"/>
            <a:ext cx="4461000" cy="476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600" b="1">
                <a:solidFill>
                  <a:srgbClr val="009051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Цели</a:t>
            </a:r>
            <a:r>
              <a:rPr dirty="0"/>
              <a:t>:</a:t>
            </a:r>
            <a:r>
              <a:rPr sz="4000" dirty="0">
                <a:solidFill>
                  <a:srgbClr val="000000"/>
                </a:solidFill>
              </a:rPr>
              <a:t> </a:t>
            </a:r>
          </a:p>
          <a:p>
            <a:pPr marL="574423" indent="-574423">
              <a:buSzPct val="100000"/>
              <a:buAutoNum type="arabicParenR"/>
              <a:defRPr sz="2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новые</a:t>
            </a:r>
            <a:r>
              <a:rPr dirty="0"/>
              <a:t> </a:t>
            </a:r>
            <a:r>
              <a:rPr sz="2400" dirty="0" err="1"/>
              <a:t>высокооплачиваемые</a:t>
            </a:r>
            <a:r>
              <a:rPr sz="2400" dirty="0"/>
              <a:t> </a:t>
            </a:r>
            <a:r>
              <a:rPr sz="2400" b="1" dirty="0" err="1"/>
              <a:t>рабочие</a:t>
            </a:r>
            <a:r>
              <a:rPr sz="2400" b="1" dirty="0"/>
              <a:t> </a:t>
            </a:r>
            <a:r>
              <a:rPr sz="2400" b="1" dirty="0" err="1"/>
              <a:t>места</a:t>
            </a:r>
            <a:r>
              <a:rPr sz="2400" dirty="0"/>
              <a:t> в ИТ </a:t>
            </a:r>
            <a:r>
              <a:rPr sz="2400" dirty="0" err="1"/>
              <a:t>отрасли</a:t>
            </a:r>
            <a:r>
              <a:rPr sz="2400" dirty="0"/>
              <a:t> </a:t>
            </a:r>
            <a:r>
              <a:rPr sz="2400" dirty="0" err="1"/>
              <a:t>Подмосковья</a:t>
            </a:r>
            <a:endParaRPr sz="2400" dirty="0"/>
          </a:p>
          <a:p>
            <a:pPr marL="597400" indent="-597400">
              <a:buSzPct val="100000"/>
              <a:buAutoNum type="arabicParenR"/>
              <a:defRPr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снижение</a:t>
            </a:r>
            <a:r>
              <a:rPr dirty="0"/>
              <a:t> </a:t>
            </a:r>
            <a:r>
              <a:rPr dirty="0" err="1"/>
              <a:t>зависимости</a:t>
            </a:r>
            <a:r>
              <a:rPr dirty="0"/>
              <a:t> -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собственные</a:t>
            </a:r>
            <a:r>
              <a:rPr dirty="0"/>
              <a:t> </a:t>
            </a:r>
            <a:r>
              <a:rPr b="1" dirty="0" err="1"/>
              <a:t>разработки</a:t>
            </a:r>
            <a:r>
              <a:rPr b="1" dirty="0"/>
              <a:t> ПО</a:t>
            </a:r>
          </a:p>
          <a:p>
            <a:pPr marL="597400" indent="-597400">
              <a:buSzPct val="100000"/>
              <a:buAutoNum type="arabicParenR"/>
              <a:defRPr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r>
              <a:rPr dirty="0" err="1"/>
              <a:t>новые</a:t>
            </a:r>
            <a:r>
              <a:rPr dirty="0"/>
              <a:t> </a:t>
            </a:r>
            <a:r>
              <a:rPr b="1" dirty="0" err="1"/>
              <a:t>производства</a:t>
            </a:r>
            <a:r>
              <a:rPr b="1" dirty="0"/>
              <a:t> </a:t>
            </a:r>
            <a:r>
              <a:rPr b="1" dirty="0" err="1"/>
              <a:t>оборудования</a:t>
            </a:r>
            <a:r>
              <a:rPr b="1" dirty="0"/>
              <a:t> </a:t>
            </a:r>
            <a:r>
              <a:rPr dirty="0"/>
              <a:t>(«</a:t>
            </a:r>
            <a:r>
              <a:rPr dirty="0" err="1"/>
              <a:t>железа</a:t>
            </a:r>
            <a:r>
              <a:rPr dirty="0"/>
              <a:t>») </a:t>
            </a:r>
            <a:r>
              <a:rPr dirty="0" err="1"/>
              <a:t>для</a:t>
            </a:r>
            <a:r>
              <a:rPr dirty="0"/>
              <a:t> ИТ </a:t>
            </a:r>
            <a:r>
              <a:rPr dirty="0" err="1"/>
              <a:t>отрасли</a:t>
            </a:r>
            <a:r>
              <a:rPr dirty="0"/>
              <a:t> 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601558" y="174715"/>
            <a:ext cx="10814051" cy="491142"/>
          </a:xfrm>
          <a:prstGeom prst="rect">
            <a:avLst/>
          </a:prstGeom>
        </p:spPr>
        <p:txBody>
          <a:bodyPr/>
          <a:lstStyle>
            <a:lvl1pPr defTabSz="599114">
              <a:lnSpc>
                <a:spcPct val="90000"/>
              </a:lnSpc>
              <a:defRPr sz="2700" b="0">
                <a:solidFill>
                  <a:srgbClr val="004680"/>
                </a:solidFill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ТРИ ГРУППЫ «игроков» в  ИТ - ОТРАСЛИ</a:t>
            </a:r>
          </a:p>
        </p:txBody>
      </p:sp>
      <p:graphicFrame>
        <p:nvGraphicFramePr>
          <p:cNvPr id="375" name="Table 375"/>
          <p:cNvGraphicFramePr/>
          <p:nvPr>
            <p:extLst>
              <p:ext uri="{D42A27DB-BD31-4B8C-83A1-F6EECF244321}">
                <p14:modId xmlns:p14="http://schemas.microsoft.com/office/powerpoint/2010/main" val="483171259"/>
              </p:ext>
            </p:extLst>
          </p:nvPr>
        </p:nvGraphicFramePr>
        <p:xfrm>
          <a:off x="1041979" y="355599"/>
          <a:ext cx="10448249" cy="614973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816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1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0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6222">
                <a:tc>
                  <a:txBody>
                    <a:bodyPr/>
                    <a:lstStyle/>
                    <a:p>
                      <a:pPr algn="ctr" defTabSz="305741">
                        <a:defRPr sz="2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/>
                    </a:p>
                  </a:txBody>
                  <a:tcPr marL="2086" marR="2086" marT="2086" marB="208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5741">
                        <a:defRPr sz="2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/>
                    </a:p>
                  </a:txBody>
                  <a:tcPr marL="2086" marR="2086" marT="2086" marB="2086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5741">
                        <a:defRPr sz="3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/>
                    </a:p>
                  </a:txBody>
                  <a:tcPr marL="2086" marR="2086" marT="2086" marB="2086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2963">
                <a:tc>
                  <a:txBody>
                    <a:bodyPr/>
                    <a:lstStyle/>
                    <a:p>
                      <a:pPr indent="1440071" algn="ctr" defTabSz="305741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1.РАЗРАБОТЧИКИ ПО       </a:t>
                      </a:r>
                    </a:p>
                    <a:p>
                      <a:pPr indent="1440071" algn="ctr" defTabSz="305741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и системные </a:t>
                      </a:r>
                    </a:p>
                    <a:p>
                      <a:pPr indent="1440071" algn="ctr" defTabSz="305741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интеграторы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5741">
                        <a:defRPr sz="3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1 900 </a:t>
                      </a:r>
                      <a:endParaRPr sz="600"/>
                    </a:p>
                    <a:p>
                      <a:pPr algn="ctr" defTabSz="305741">
                        <a:defRPr sz="2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компаний МО</a:t>
                      </a:r>
                    </a:p>
                    <a:p>
                      <a:pPr algn="ctr" defTabSz="305741">
                        <a:defRPr sz="2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/>
                    </a:p>
                    <a:p>
                      <a:pPr algn="ctr" defTabSz="305741">
                        <a:defRPr sz="2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(+10 тыс ИП)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“Прайм Груп”</a:t>
                      </a: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“Икс Кипер”</a:t>
                      </a: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“ИТБ”</a:t>
                      </a: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“В Контакте”</a:t>
                      </a: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“Яндекс”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9238">
                <a:tc>
                  <a:txBody>
                    <a:bodyPr/>
                    <a:lstStyle/>
                    <a:p>
                      <a:pPr lvl="1" indent="1143000" algn="ctr" defTabSz="305741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rPr dirty="0"/>
                        <a:t>2.ПРОИЗВОДИТЕЛ</a:t>
                      </a:r>
                      <a:r>
                        <a:rPr lang="ru-RU" dirty="0"/>
                        <a:t>И</a:t>
                      </a:r>
                      <a:r>
                        <a:rPr dirty="0"/>
                        <a:t>   IT – ОБОРУДОВАНИЯ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5741">
                        <a:defRPr sz="3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694</a:t>
                      </a:r>
                      <a:endParaRPr sz="600"/>
                    </a:p>
                    <a:p>
                      <a:pPr algn="ctr" defTabSz="305741">
                        <a:defRPr sz="2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компании МО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“Ядро Лабс”</a:t>
                      </a: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ООО “ДЕПО Электроникс”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1309">
                <a:tc>
                  <a:txBody>
                    <a:bodyPr/>
                    <a:lstStyle/>
                    <a:p>
                      <a:pPr lvl="4" indent="914400" algn="ctr" defTabSz="305741">
                        <a:defRPr sz="2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3. IТ ИНФРАСТРУКТУРА      (ЦОДы)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305741">
                        <a:defRPr sz="3200" b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20</a:t>
                      </a:r>
                      <a:endParaRPr sz="600"/>
                    </a:p>
                    <a:p>
                      <a:pPr algn="ctr" defTabSz="305741">
                        <a:defRPr sz="20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t>компаний МО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rPr dirty="0"/>
                        <a:t>ООО “ДАТА ПРО”</a:t>
                      </a:r>
                      <a:endParaRPr sz="600" dirty="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sz="600" dirty="0"/>
                    </a:p>
                    <a:p>
                      <a:pPr lvl="8" indent="1639397" algn="l" defTabSz="305741">
                        <a:defRPr sz="16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r>
                        <a:rPr dirty="0"/>
                        <a:t>ООО “ДЦ 3 ДАТА”</a:t>
                      </a:r>
                    </a:p>
                  </a:txBody>
                  <a:tcPr marL="2086" marR="2086" marT="2086" marB="2086" anchor="ctr" horzOverflow="overflow">
                    <a:lnL w="3175">
                      <a:solidFill>
                        <a:srgbClr val="000000"/>
                      </a:solidFill>
                    </a:lnL>
                    <a:lnR w="3175">
                      <a:solidFill>
                        <a:srgbClr val="000000"/>
                      </a:solidFill>
                    </a:lnR>
                    <a:lnT w="3175">
                      <a:solidFill>
                        <a:srgbClr val="000000"/>
                      </a:solidFill>
                    </a:lnT>
                    <a:lnB w="3175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76" name="image25.png" descr="Logoty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964" y="757825"/>
            <a:ext cx="1395404" cy="398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49" y="1223079"/>
            <a:ext cx="1391018" cy="609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27.png" descr="ИТ-компания «Информационные Технологии Будущего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662" y="1680222"/>
            <a:ext cx="987300" cy="519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28.png" descr="VK (компания) — Википеди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530" y="2178410"/>
            <a:ext cx="491141" cy="491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age29.png" descr="Компания Яндекс — Главные новости — Тигран Худавердян покидает Совет  директоров и пост заместителя генерального директора Yandex N.V."/>
          <p:cNvPicPr>
            <a:picLocks noChangeAspect="1"/>
          </p:cNvPicPr>
          <p:nvPr/>
        </p:nvPicPr>
        <p:blipFill>
          <a:blip r:embed="rId6"/>
          <a:srcRect t="10400" b="17318"/>
          <a:stretch>
            <a:fillRect/>
          </a:stretch>
        </p:blipFill>
        <p:spPr>
          <a:xfrm>
            <a:off x="7764729" y="2757646"/>
            <a:ext cx="872167" cy="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age30.png" descr="Как связаться с командой YADR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379" y="3422346"/>
            <a:ext cx="771090" cy="55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image31.png" descr="DEPO Computers (Депо Электроникс)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802" y="4142985"/>
            <a:ext cx="823975" cy="704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image5.jpeg" descr="DataPr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2194" y="5294665"/>
            <a:ext cx="679743" cy="5528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32.png" descr="Дата-центр 3dat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0104" y="5969948"/>
            <a:ext cx="742415" cy="38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33.png" descr="база данных иконки. Скачать бесплатно иконки база данных"/>
          <p:cNvPicPr>
            <a:picLocks noChangeAspect="1"/>
          </p:cNvPicPr>
          <p:nvPr/>
        </p:nvPicPr>
        <p:blipFill>
          <a:blip r:embed="rId11"/>
          <a:srcRect b="1751"/>
          <a:stretch>
            <a:fillRect/>
          </a:stretch>
        </p:blipFill>
        <p:spPr>
          <a:xfrm>
            <a:off x="1247921" y="5450568"/>
            <a:ext cx="593588" cy="712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9.png" descr="Программист бесплатно иконка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1941" y="1543998"/>
            <a:ext cx="823914" cy="880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34.png" descr="Производство – Бесплатные иконки: технологии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4641" y="3251910"/>
            <a:ext cx="795210" cy="724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Table 389"/>
          <p:cNvGraphicFramePr/>
          <p:nvPr>
            <p:extLst>
              <p:ext uri="{D42A27DB-BD31-4B8C-83A1-F6EECF244321}">
                <p14:modId xmlns:p14="http://schemas.microsoft.com/office/powerpoint/2010/main" val="3099874147"/>
              </p:ext>
            </p:extLst>
          </p:nvPr>
        </p:nvGraphicFramePr>
        <p:xfrm>
          <a:off x="669187" y="1531620"/>
          <a:ext cx="10433340" cy="52027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957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5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085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Вид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деятельности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def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Разработчики</a:t>
                      </a:r>
                      <a:r>
                        <a:rPr dirty="0"/>
                        <a:t> ПО </a:t>
                      </a:r>
                      <a:r>
                        <a:rPr b="1" dirty="0"/>
                        <a:t>(ОКВЭД 62) </a:t>
                      </a:r>
                      <a:r>
                        <a:rPr dirty="0" err="1"/>
                        <a:t>Интеграторы</a:t>
                      </a:r>
                      <a:r>
                        <a:rPr dirty="0"/>
                        <a:t> ПО </a:t>
                      </a:r>
                      <a:r>
                        <a:rPr b="1" dirty="0"/>
                        <a:t>(63.11)</a:t>
                      </a:r>
                      <a:endParaRPr sz="1800" dirty="0">
                        <a:solidFill>
                          <a:srgbClr val="000000"/>
                        </a:solidFill>
                      </a:endParaRPr>
                    </a:p>
                    <a:p>
                      <a:pPr algn="ctr" defTabSz="914349">
                        <a:def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Производители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компьютеров</a:t>
                      </a:r>
                      <a:r>
                        <a:rPr dirty="0"/>
                        <a:t> </a:t>
                      </a:r>
                      <a:r>
                        <a:rPr b="1" dirty="0"/>
                        <a:t>(26.20)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Аккредитация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Минцифры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РФ</a:t>
                      </a: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да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322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Выручка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основному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виду</a:t>
                      </a:r>
                      <a:endParaRPr sz="1400" b="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spc="-1" dirty="0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70%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Прирост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сотрудников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 spc="-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rPr>
                        <a:t>от +5 человек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20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Сотрудник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не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работал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в МО </a:t>
                      </a: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t>2 года</a:t>
                      </a:r>
                      <a:br/>
                      <a:r>
                        <a:rPr sz="1200" b="0"/>
                        <a:t>(период 01.01.2020-31.12.2021)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2196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lang="ru-RU" dirty="0"/>
                        <a:t>  </a:t>
                      </a:r>
                      <a:r>
                        <a:rPr dirty="0"/>
                        <a:t>СУММА ГРАНТА </a:t>
                      </a:r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endParaRPr dirty="0"/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lang="ru-RU"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1 </a:t>
                      </a:r>
                      <a:r>
                        <a:rPr dirty="0" err="1"/>
                        <a:t>сотрудника</a:t>
                      </a:r>
                      <a:r>
                        <a:rPr dirty="0"/>
                        <a:t> - </a:t>
                      </a:r>
                    </a:p>
                    <a:p>
                      <a:pPr lvl="2" algn="l" defTabSz="914349">
                        <a:lnSpc>
                          <a:spcPct val="115000"/>
                        </a:lnSpc>
                        <a:defRPr sz="1400" b="1" spc="-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в </a:t>
                      </a:r>
                      <a:r>
                        <a:rPr dirty="0" err="1"/>
                        <a:t>зависимости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его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зарплаты</a:t>
                      </a:r>
                      <a:endParaRPr dirty="0"/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7" indent="1600200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ЗП -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120 </a:t>
                      </a:r>
                      <a:r>
                        <a:rPr dirty="0" err="1"/>
                        <a:t>до</a:t>
                      </a:r>
                      <a:r>
                        <a:rPr dirty="0"/>
                        <a:t> 350 </a:t>
                      </a:r>
                      <a:r>
                        <a:rPr dirty="0" err="1"/>
                        <a:t>тыс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Руб</a:t>
                      </a:r>
                      <a:r>
                        <a:rPr dirty="0"/>
                        <a:t>.</a:t>
                      </a:r>
                      <a:endParaRPr sz="2800" dirty="0">
                        <a:solidFill>
                          <a:srgbClr val="000000"/>
                        </a:solidFill>
                      </a:endParaRPr>
                    </a:p>
                    <a:p>
                      <a:pPr lvl="3" indent="685800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ГРАНТ  - </a:t>
                      </a:r>
                      <a:r>
                        <a:rPr lang="ru-RU" dirty="0"/>
                        <a:t>    96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b="0" spc="-1" dirty="0"/>
                        <a:t> 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120-150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     </a:t>
                      </a:r>
                      <a:r>
                        <a:rPr lang="ru-RU" sz="1500" b="0" spc="-1" dirty="0"/>
                        <a:t>             </a:t>
                      </a:r>
                      <a:r>
                        <a:rPr sz="1500" spc="-1" dirty="0"/>
                        <a:t>1</a:t>
                      </a:r>
                      <a:r>
                        <a:rPr lang="ru-RU" sz="1500" spc="-1" dirty="0"/>
                        <a:t>2</a:t>
                      </a:r>
                      <a:r>
                        <a:rPr sz="1500" spc="-1" dirty="0"/>
                        <a:t>0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 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150-230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  </a:t>
                      </a:r>
                      <a:r>
                        <a:rPr sz="1500" spc="-1" dirty="0"/>
                        <a:t>  </a:t>
                      </a:r>
                      <a:r>
                        <a:rPr lang="ru-RU" sz="1500" spc="-1" dirty="0"/>
                        <a:t>             </a:t>
                      </a:r>
                      <a:r>
                        <a:rPr sz="1500" spc="-1" dirty="0"/>
                        <a:t>1</a:t>
                      </a:r>
                      <a:r>
                        <a:rPr lang="ru-RU" sz="1500" spc="-1" dirty="0"/>
                        <a:t>80 </a:t>
                      </a:r>
                      <a:r>
                        <a:rPr sz="1500" spc="-1" dirty="0"/>
                        <a:t>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230-300 </a:t>
                      </a:r>
                      <a:r>
                        <a:rPr sz="1500" b="0" spc="-1" dirty="0" err="1"/>
                        <a:t>тыс</a:t>
                      </a:r>
                      <a:r>
                        <a:rPr sz="1500" b="0" spc="-1" dirty="0"/>
                        <a:t/>
                      </a:r>
                      <a:br>
                        <a:rPr sz="1500" b="0" spc="-1" dirty="0"/>
                      </a:br>
                      <a:r>
                        <a:rPr sz="1500" b="0" spc="-1" dirty="0"/>
                        <a:t>            </a:t>
                      </a:r>
                      <a:r>
                        <a:rPr sz="1500" spc="-1" dirty="0"/>
                        <a:t>     </a:t>
                      </a:r>
                      <a:r>
                        <a:rPr lang="ru-RU" sz="1500" spc="-1" dirty="0"/>
                        <a:t>             </a:t>
                      </a:r>
                      <a:r>
                        <a:rPr sz="1500" spc="-1" dirty="0"/>
                        <a:t>2</a:t>
                      </a:r>
                      <a:r>
                        <a:rPr lang="ru-RU" sz="1500" spc="-1" dirty="0"/>
                        <a:t>4</a:t>
                      </a:r>
                      <a:r>
                        <a:rPr sz="1500" spc="-1" dirty="0"/>
                        <a:t>0 </a:t>
                      </a:r>
                      <a:r>
                        <a:rPr sz="1500" spc="-1" dirty="0" err="1"/>
                        <a:t>тыс</a:t>
                      </a:r>
                      <a:r>
                        <a:rPr sz="1500" spc="-1" dirty="0"/>
                        <a:t>. в </a:t>
                      </a:r>
                      <a:r>
                        <a:rPr lang="ru-RU" sz="1500" spc="-1" dirty="0"/>
                        <a:t>год</a:t>
                      </a:r>
                      <a:r>
                        <a:rPr sz="1500" spc="-1" dirty="0"/>
                        <a:t> </a:t>
                      </a:r>
                      <a:r>
                        <a:rPr sz="1500" b="0" spc="-1" dirty="0" err="1"/>
                        <a:t>при</a:t>
                      </a:r>
                      <a:r>
                        <a:rPr sz="1500" b="0" spc="-1" dirty="0"/>
                        <a:t> з/п 300-350 </a:t>
                      </a:r>
                      <a:r>
                        <a:rPr sz="1500" b="0" spc="-1" dirty="0" err="1"/>
                        <a:t>тыс</a:t>
                      </a:r>
                      <a:endParaRPr sz="1500" b="0" spc="-1" dirty="0"/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5845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 СРОК ГРАНТА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1 </a:t>
                      </a:r>
                      <a:r>
                        <a:rPr dirty="0" err="1"/>
                        <a:t>год</a:t>
                      </a:r>
                      <a:r>
                        <a:rPr dirty="0"/>
                        <a:t>    – </a:t>
                      </a:r>
                      <a:r>
                        <a:rPr dirty="0" err="1"/>
                        <a:t>если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прирост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</a:t>
                      </a:r>
                      <a:r>
                        <a:rPr dirty="0"/>
                        <a:t> 5-20 </a:t>
                      </a:r>
                      <a:r>
                        <a:rPr dirty="0" err="1"/>
                        <a:t>чел</a:t>
                      </a:r>
                      <a:endParaRPr dirty="0"/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2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  – 20-100 </a:t>
                      </a:r>
                      <a:r>
                        <a:rPr dirty="0" err="1"/>
                        <a:t>чел</a:t>
                      </a:r>
                      <a:endParaRPr dirty="0"/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3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  – 100-500 </a:t>
                      </a:r>
                      <a:r>
                        <a:rPr dirty="0" err="1"/>
                        <a:t>чел</a:t>
                      </a:r>
                      <a:r>
                        <a:rPr dirty="0"/>
                        <a:t> </a:t>
                      </a:r>
                      <a:endParaRPr sz="2800" dirty="0">
                        <a:solidFill>
                          <a:srgbClr val="000000"/>
                        </a:solidFill>
                      </a:endParaRPr>
                    </a:p>
                    <a:p>
                      <a:pPr lvl="8" indent="1828800" algn="l" defTabSz="914349"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/>
                        <a:t>5 </a:t>
                      </a:r>
                      <a:r>
                        <a:rPr dirty="0" err="1"/>
                        <a:t>лет</a:t>
                      </a:r>
                      <a:r>
                        <a:rPr dirty="0"/>
                        <a:t>    – </a:t>
                      </a:r>
                      <a:r>
                        <a:rPr dirty="0" err="1"/>
                        <a:t>более</a:t>
                      </a:r>
                      <a:r>
                        <a:rPr dirty="0"/>
                        <a:t> 500 </a:t>
                      </a:r>
                      <a:r>
                        <a:rPr dirty="0" err="1"/>
                        <a:t>чел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sz="1200" b="0" dirty="0"/>
                        <a:t>(</a:t>
                      </a:r>
                      <a:r>
                        <a:rPr sz="1200" b="0" dirty="0" err="1"/>
                        <a:t>решение</a:t>
                      </a:r>
                      <a:r>
                        <a:rPr sz="1200" b="0" dirty="0"/>
                        <a:t> о </a:t>
                      </a:r>
                      <a:r>
                        <a:rPr sz="1200" b="0" dirty="0" err="1"/>
                        <a:t>продлении</a:t>
                      </a:r>
                      <a:r>
                        <a:rPr sz="1200" b="0" dirty="0"/>
                        <a:t> </a:t>
                      </a:r>
                      <a:r>
                        <a:rPr sz="1200" b="0" dirty="0" err="1"/>
                        <a:t>по</a:t>
                      </a:r>
                      <a:r>
                        <a:rPr sz="1200" b="0" dirty="0"/>
                        <a:t> </a:t>
                      </a:r>
                      <a:r>
                        <a:rPr sz="1200" b="0" dirty="0" err="1"/>
                        <a:t>итогу</a:t>
                      </a:r>
                      <a:r>
                        <a:rPr sz="1200" b="0" dirty="0"/>
                        <a:t>)</a:t>
                      </a:r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7210">
                <a:tc>
                  <a:txBody>
                    <a:bodyPr/>
                    <a:lstStyle/>
                    <a:p>
                      <a:pPr lvl="2" algn="l" defTabSz="914349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Периодичность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 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выплаты</a:t>
                      </a:r>
                      <a:r>
                        <a:rPr sz="1400" b="1" spc="-1" dirty="0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 </a:t>
                      </a:r>
                      <a:r>
                        <a:rPr sz="1400" b="1" spc="-1" dirty="0" err="1">
                          <a:solidFill>
                            <a:srgbClr val="FFFFFF"/>
                          </a:solidFill>
                          <a:latin typeface="Segoe UI"/>
                          <a:ea typeface="Segoe UI"/>
                          <a:cs typeface="Segoe UI"/>
                        </a:rPr>
                        <a:t>гранта</a:t>
                      </a:r>
                      <a:endParaRPr sz="1400" b="1" spc="-1" dirty="0">
                        <a:solidFill>
                          <a:srgbClr val="FFFFFF"/>
                        </a:solidFill>
                        <a:latin typeface="Segoe UI"/>
                        <a:ea typeface="Segoe UI"/>
                        <a:cs typeface="Segoe UI"/>
                      </a:endParaRPr>
                    </a:p>
                  </a:txBody>
                  <a:tcPr marL="4763" marR="4763" marT="4763" marB="4763" anchor="ctr" horzOverflow="overflow">
                    <a:lnL w="12700">
                      <a:miter lim="400000"/>
                    </a:lnL>
                    <a:lnR w="12700">
                      <a:solidFill>
                        <a:srgbClr val="003560"/>
                      </a:solidFill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solidFill>
                      <a:schemeClr val="accent1">
                        <a:lumOff val="-901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349">
                        <a:lnSpc>
                          <a:spcPct val="115000"/>
                        </a:lnSpc>
                        <a:defRPr sz="1400" b="1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ежеквартально</a:t>
                      </a:r>
                      <a:endParaRPr dirty="0"/>
                    </a:p>
                    <a:p>
                      <a:pPr algn="ctr" defTabSz="914349">
                        <a:lnSpc>
                          <a:spcPct val="115000"/>
                        </a:lnSpc>
                        <a:defRPr sz="1400">
                          <a:solidFill>
                            <a:srgbClr val="003560"/>
                          </a:solidFill>
                          <a:latin typeface="Segoe UI"/>
                          <a:ea typeface="Segoe UI"/>
                          <a:cs typeface="Segoe UI"/>
                        </a:defRPr>
                      </a:pPr>
                      <a:r>
                        <a:rPr dirty="0" err="1"/>
                        <a:t>грант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выплачивается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каждого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нового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сотрудника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постоянно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течение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периода</a:t>
                      </a:r>
                      <a:r>
                        <a:rPr dirty="0"/>
                        <a:t> - </a:t>
                      </a:r>
                      <a:r>
                        <a:rPr dirty="0" err="1"/>
                        <a:t>срока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выплаты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гранта</a:t>
                      </a:r>
                      <a:endParaRPr dirty="0"/>
                    </a:p>
                  </a:txBody>
                  <a:tcPr marL="4763" marR="4763" marT="4763" marB="4763" anchor="ctr" horzOverflow="overflow">
                    <a:lnL w="12700">
                      <a:solidFill>
                        <a:srgbClr val="003560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3560"/>
                      </a:solidFill>
                    </a:lnT>
                    <a:lnB w="12700">
                      <a:solidFill>
                        <a:srgbClr val="00356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351684" y="496"/>
            <a:ext cx="11621243" cy="9275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>
                <a:solidFill>
                  <a:srgbClr val="17375E"/>
                </a:solidFill>
                <a:latin typeface="Segoe UI"/>
                <a:ea typeface="Segoe UI"/>
                <a:cs typeface="Segoe UI"/>
                <a:sym typeface="Segoe UI"/>
              </a:defRPr>
            </a:pPr>
            <a:r>
              <a:rPr dirty="0"/>
              <a:t>5. ГРАНТ ДЛЯ ИТ-КОМПАНИЙ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9E8B87-1A81-2657-2CBA-60B87DD8F875}"/>
              </a:ext>
            </a:extLst>
          </p:cNvPr>
          <p:cNvSpPr txBox="1"/>
          <p:nvPr/>
        </p:nvSpPr>
        <p:spPr>
          <a:xfrm>
            <a:off x="534352" y="791260"/>
            <a:ext cx="108613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/>
              <a:t>КТО -     1) </a:t>
            </a:r>
            <a:r>
              <a:rPr lang="ru-RU" sz="1800" dirty="0"/>
              <a:t>действующая компания при создании в МО </a:t>
            </a:r>
            <a:r>
              <a:rPr lang="ru-RU" sz="1800" b="1" dirty="0"/>
              <a:t>новых рабочих мест</a:t>
            </a:r>
            <a:r>
              <a:rPr lang="ru-RU" sz="1800" dirty="0"/>
              <a:t> для сотрудников</a:t>
            </a:r>
          </a:p>
          <a:p>
            <a:r>
              <a:rPr lang="ru-RU" dirty="0"/>
              <a:t>	2) </a:t>
            </a:r>
            <a:r>
              <a:rPr lang="ru-RU" b="1" dirty="0"/>
              <a:t>новая ИТ компания</a:t>
            </a:r>
            <a:r>
              <a:rPr lang="ru-RU" dirty="0"/>
              <a:t>, открывшая бизнес в МО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356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81B6"/>
      </a:accent1>
      <a:accent2>
        <a:srgbClr val="EA557F"/>
      </a:accent2>
      <a:accent3>
        <a:srgbClr val="97999B"/>
      </a:accent3>
      <a:accent4>
        <a:srgbClr val="FFC000"/>
      </a:accent4>
      <a:accent5>
        <a:srgbClr val="1D8C95"/>
      </a:accent5>
      <a:accent6>
        <a:srgbClr val="48B273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56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959</Words>
  <Application>Microsoft Office PowerPoint</Application>
  <PresentationFormat>Широкоэкранный</PresentationFormat>
  <Paragraphs>186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Helvetica Neue Medium</vt:lpstr>
      <vt:lpstr>Montserrat</vt:lpstr>
      <vt:lpstr>Montserrat Bold</vt:lpstr>
      <vt:lpstr>Montserrat Regular</vt:lpstr>
      <vt:lpstr>Segoe UI</vt:lpstr>
      <vt:lpstr>Segoe UI </vt:lpstr>
      <vt:lpstr>Segoe UI Semilight</vt:lpstr>
      <vt:lpstr>Verdana</vt:lpstr>
      <vt:lpstr>Тема Office</vt:lpstr>
      <vt:lpstr>Презентация PowerPoint</vt:lpstr>
      <vt:lpstr> Меры поддержки бизнеса</vt:lpstr>
      <vt:lpstr>Презентация PowerPoint</vt:lpstr>
      <vt:lpstr>4. Грант ФРП МО на компенсацию % по кредитам на пополнение оборотных средств  (совместно с Минпромторгом РФ)</vt:lpstr>
      <vt:lpstr>4. Как получить  - дорожная  карта получения гранта предприятиями</vt:lpstr>
      <vt:lpstr>ООО «РТП» (Егорьевск)</vt:lpstr>
      <vt:lpstr>5. ИТ - ОТРАСЛЬ  В МОСКОВСКОЙ ОБЛАСТИ</vt:lpstr>
      <vt:lpstr>ТРИ ГРУППЫ «игроков» в  ИТ - ОТРАСЛИ</vt:lpstr>
      <vt:lpstr>5. ГРАНТ ДЛЯ ИТ-КОМПАНИЙ</vt:lpstr>
      <vt:lpstr>ПОРЯДОК ПОЛУЧЕНИЯ ГРАНТА</vt:lpstr>
      <vt:lpstr>Меры поддержки ИТ -  отрасли (СВОД)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Зиновьева Екатерина Анатольевна</dc:creator>
  <cp:lastModifiedBy>Adm</cp:lastModifiedBy>
  <cp:revision>9</cp:revision>
  <dcterms:modified xsi:type="dcterms:W3CDTF">2022-05-12T08:29:47Z</dcterms:modified>
</cp:coreProperties>
</file>